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0283"/>
    <p:restoredTop sz="93447"/>
  </p:normalViewPr>
  <p:slideViewPr>
    <p:cSldViewPr snapToGrid="0" snapToObjects="1">
      <p:cViewPr varScale="1">
        <p:scale>
          <a:sx n="76" d="100"/>
          <a:sy n="76" d="100"/>
        </p:scale>
        <p:origin x="216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6B16A8-FD11-4A86-99CF-9D55D2BFECFA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2A5EE3E-59B3-4232-A4EE-A81E4F49024E}">
      <dgm:prSet/>
      <dgm:spPr/>
      <dgm:t>
        <a:bodyPr/>
        <a:lstStyle/>
        <a:p>
          <a:r>
            <a:rPr lang="en-US"/>
            <a:t>Goal: </a:t>
          </a:r>
          <a:r>
            <a:rPr lang="en-GB"/>
            <a:t>turn your focus group records into rough-draft “answers” for the questions your group posed. </a:t>
          </a:r>
          <a:endParaRPr lang="en-US"/>
        </a:p>
      </dgm:t>
    </dgm:pt>
    <dgm:pt modelId="{E53E10E0-E6D9-4EAB-ABF4-9561A519A871}" type="parTrans" cxnId="{8B415D03-DEC4-4AB6-AD87-89FE8D5C6B56}">
      <dgm:prSet/>
      <dgm:spPr/>
      <dgm:t>
        <a:bodyPr/>
        <a:lstStyle/>
        <a:p>
          <a:endParaRPr lang="en-US"/>
        </a:p>
      </dgm:t>
    </dgm:pt>
    <dgm:pt modelId="{829F5EB7-8CE8-4C13-8D46-70AFBE066793}" type="sibTrans" cxnId="{8B415D03-DEC4-4AB6-AD87-89FE8D5C6B56}">
      <dgm:prSet/>
      <dgm:spPr/>
      <dgm:t>
        <a:bodyPr/>
        <a:lstStyle/>
        <a:p>
          <a:endParaRPr lang="en-US"/>
        </a:p>
      </dgm:t>
    </dgm:pt>
    <dgm:pt modelId="{DCD32F2A-9247-4289-A152-F1E465958268}">
      <dgm:prSet/>
      <dgm:spPr/>
      <dgm:t>
        <a:bodyPr/>
        <a:lstStyle/>
        <a:p>
          <a:r>
            <a:rPr lang="en-US" dirty="0"/>
            <a:t>Why </a:t>
          </a:r>
          <a:r>
            <a:rPr lang="en-GB" dirty="0"/>
            <a:t>“Rough Analysis” -  because skips many steps (e.g. no transcription, pick-and-mixing across methods) </a:t>
          </a:r>
          <a:endParaRPr lang="en-US" dirty="0"/>
        </a:p>
      </dgm:t>
    </dgm:pt>
    <dgm:pt modelId="{8E3B4979-BB67-4FE2-9BA6-9097C990E0FD}" type="parTrans" cxnId="{BAF95BED-5B45-45D1-BA8A-471260BDCDD1}">
      <dgm:prSet/>
      <dgm:spPr/>
      <dgm:t>
        <a:bodyPr/>
        <a:lstStyle/>
        <a:p>
          <a:endParaRPr lang="en-US"/>
        </a:p>
      </dgm:t>
    </dgm:pt>
    <dgm:pt modelId="{EFAE2262-A9BD-4621-8436-17AD094B6D8B}" type="sibTrans" cxnId="{BAF95BED-5B45-45D1-BA8A-471260BDCDD1}">
      <dgm:prSet/>
      <dgm:spPr/>
      <dgm:t>
        <a:bodyPr/>
        <a:lstStyle/>
        <a:p>
          <a:endParaRPr lang="en-US"/>
        </a:p>
      </dgm:t>
    </dgm:pt>
    <dgm:pt modelId="{6997B6C2-090E-4E3A-8B72-7C90CF206073}">
      <dgm:prSet/>
      <dgm:spPr/>
      <dgm:t>
        <a:bodyPr/>
        <a:lstStyle/>
        <a:p>
          <a:r>
            <a:rPr lang="en-GB"/>
            <a:t>Method: sifting through, labelling, and re- organising information from the videos. </a:t>
          </a:r>
          <a:endParaRPr lang="en-US"/>
        </a:p>
      </dgm:t>
    </dgm:pt>
    <dgm:pt modelId="{8C098AA1-2727-4D59-91C3-326D9D92AE15}" type="parTrans" cxnId="{AACF1DD0-F767-4FC1-9B82-626820A72EB7}">
      <dgm:prSet/>
      <dgm:spPr/>
      <dgm:t>
        <a:bodyPr/>
        <a:lstStyle/>
        <a:p>
          <a:endParaRPr lang="en-US"/>
        </a:p>
      </dgm:t>
    </dgm:pt>
    <dgm:pt modelId="{DC5A25A9-19E7-4062-86FD-9456F8A03C5F}" type="sibTrans" cxnId="{AACF1DD0-F767-4FC1-9B82-626820A72EB7}">
      <dgm:prSet/>
      <dgm:spPr/>
      <dgm:t>
        <a:bodyPr/>
        <a:lstStyle/>
        <a:p>
          <a:endParaRPr lang="en-US"/>
        </a:p>
      </dgm:t>
    </dgm:pt>
    <dgm:pt modelId="{A11A112B-9A53-488A-9052-FF62508413A2}" type="pres">
      <dgm:prSet presAssocID="{C16B16A8-FD11-4A86-99CF-9D55D2BFECFA}" presName="root" presStyleCnt="0">
        <dgm:presLayoutVars>
          <dgm:dir/>
          <dgm:resizeHandles val="exact"/>
        </dgm:presLayoutVars>
      </dgm:prSet>
      <dgm:spPr/>
    </dgm:pt>
    <dgm:pt modelId="{83C44345-F793-4E6E-8592-98A7C65C156A}" type="pres">
      <dgm:prSet presAssocID="{82A5EE3E-59B3-4232-A4EE-A81E4F49024E}" presName="compNode" presStyleCnt="0"/>
      <dgm:spPr/>
    </dgm:pt>
    <dgm:pt modelId="{61FD281A-5B35-4600-A73D-2BD548F2D0A1}" type="pres">
      <dgm:prSet presAssocID="{82A5EE3E-59B3-4232-A4EE-A81E4F49024E}" presName="bgRect" presStyleLbl="bgShp" presStyleIdx="0" presStyleCnt="3"/>
      <dgm:spPr/>
    </dgm:pt>
    <dgm:pt modelId="{1590A277-60F0-4B44-83BD-38645572444D}" type="pres">
      <dgm:prSet presAssocID="{82A5EE3E-59B3-4232-A4EE-A81E4F49024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11D33DA3-E98C-448C-ADFC-D77D29A91F0D}" type="pres">
      <dgm:prSet presAssocID="{82A5EE3E-59B3-4232-A4EE-A81E4F49024E}" presName="spaceRect" presStyleCnt="0"/>
      <dgm:spPr/>
    </dgm:pt>
    <dgm:pt modelId="{CB8C59FB-0200-4C50-B0B2-D10FF0731610}" type="pres">
      <dgm:prSet presAssocID="{82A5EE3E-59B3-4232-A4EE-A81E4F49024E}" presName="parTx" presStyleLbl="revTx" presStyleIdx="0" presStyleCnt="3">
        <dgm:presLayoutVars>
          <dgm:chMax val="0"/>
          <dgm:chPref val="0"/>
        </dgm:presLayoutVars>
      </dgm:prSet>
      <dgm:spPr/>
    </dgm:pt>
    <dgm:pt modelId="{26766B22-58BC-4FD0-BDDB-EE834237180E}" type="pres">
      <dgm:prSet presAssocID="{829F5EB7-8CE8-4C13-8D46-70AFBE066793}" presName="sibTrans" presStyleCnt="0"/>
      <dgm:spPr/>
    </dgm:pt>
    <dgm:pt modelId="{E017E5B3-A0A7-4B18-9DC9-83B7E955B6E2}" type="pres">
      <dgm:prSet presAssocID="{DCD32F2A-9247-4289-A152-F1E465958268}" presName="compNode" presStyleCnt="0"/>
      <dgm:spPr/>
    </dgm:pt>
    <dgm:pt modelId="{91B4C90B-F8E6-42B6-BA7C-35E5943DAEE9}" type="pres">
      <dgm:prSet presAssocID="{DCD32F2A-9247-4289-A152-F1E465958268}" presName="bgRect" presStyleLbl="bgShp" presStyleIdx="1" presStyleCnt="3"/>
      <dgm:spPr/>
    </dgm:pt>
    <dgm:pt modelId="{34C897CF-ACC9-4A89-9F88-3C435BB96BA4}" type="pres">
      <dgm:prSet presAssocID="{DCD32F2A-9247-4289-A152-F1E46595826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AB338C58-212F-4460-A5BD-7DC5DAFA76EE}" type="pres">
      <dgm:prSet presAssocID="{DCD32F2A-9247-4289-A152-F1E465958268}" presName="spaceRect" presStyleCnt="0"/>
      <dgm:spPr/>
    </dgm:pt>
    <dgm:pt modelId="{AF39D9F0-83D4-4495-A738-BB6FBBDD5E13}" type="pres">
      <dgm:prSet presAssocID="{DCD32F2A-9247-4289-A152-F1E465958268}" presName="parTx" presStyleLbl="revTx" presStyleIdx="1" presStyleCnt="3">
        <dgm:presLayoutVars>
          <dgm:chMax val="0"/>
          <dgm:chPref val="0"/>
        </dgm:presLayoutVars>
      </dgm:prSet>
      <dgm:spPr/>
    </dgm:pt>
    <dgm:pt modelId="{6C4E8CF2-A0BC-4A32-9BEE-422940719C94}" type="pres">
      <dgm:prSet presAssocID="{EFAE2262-A9BD-4621-8436-17AD094B6D8B}" presName="sibTrans" presStyleCnt="0"/>
      <dgm:spPr/>
    </dgm:pt>
    <dgm:pt modelId="{C135F058-BC06-4144-9A44-223D90E2F803}" type="pres">
      <dgm:prSet presAssocID="{6997B6C2-090E-4E3A-8B72-7C90CF206073}" presName="compNode" presStyleCnt="0"/>
      <dgm:spPr/>
    </dgm:pt>
    <dgm:pt modelId="{68172018-1E6A-4436-B9DA-41D07135C100}" type="pres">
      <dgm:prSet presAssocID="{6997B6C2-090E-4E3A-8B72-7C90CF206073}" presName="bgRect" presStyleLbl="bgShp" presStyleIdx="2" presStyleCnt="3"/>
      <dgm:spPr/>
    </dgm:pt>
    <dgm:pt modelId="{10DF5109-7618-4B1B-AC85-8674E71374AE}" type="pres">
      <dgm:prSet presAssocID="{6997B6C2-090E-4E3A-8B72-7C90CF20607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851676D-DE52-4F28-A832-FC6B440C0D90}" type="pres">
      <dgm:prSet presAssocID="{6997B6C2-090E-4E3A-8B72-7C90CF206073}" presName="spaceRect" presStyleCnt="0"/>
      <dgm:spPr/>
    </dgm:pt>
    <dgm:pt modelId="{A37A11EB-08C8-4C5E-A59A-43FF48B616CD}" type="pres">
      <dgm:prSet presAssocID="{6997B6C2-090E-4E3A-8B72-7C90CF20607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B415D03-DEC4-4AB6-AD87-89FE8D5C6B56}" srcId="{C16B16A8-FD11-4A86-99CF-9D55D2BFECFA}" destId="{82A5EE3E-59B3-4232-A4EE-A81E4F49024E}" srcOrd="0" destOrd="0" parTransId="{E53E10E0-E6D9-4EAB-ABF4-9561A519A871}" sibTransId="{829F5EB7-8CE8-4C13-8D46-70AFBE066793}"/>
    <dgm:cxn modelId="{04C91907-BE13-4D7B-888A-D4BF38F6FC7A}" type="presOf" srcId="{DCD32F2A-9247-4289-A152-F1E465958268}" destId="{AF39D9F0-83D4-4495-A738-BB6FBBDD5E13}" srcOrd="0" destOrd="0" presId="urn:microsoft.com/office/officeart/2018/2/layout/IconVerticalSolidList"/>
    <dgm:cxn modelId="{3684E62A-AD33-47C8-9919-1A885067B68E}" type="presOf" srcId="{6997B6C2-090E-4E3A-8B72-7C90CF206073}" destId="{A37A11EB-08C8-4C5E-A59A-43FF48B616CD}" srcOrd="0" destOrd="0" presId="urn:microsoft.com/office/officeart/2018/2/layout/IconVerticalSolidList"/>
    <dgm:cxn modelId="{9C7DA982-8058-4064-BE7D-E6006CF386E8}" type="presOf" srcId="{C16B16A8-FD11-4A86-99CF-9D55D2BFECFA}" destId="{A11A112B-9A53-488A-9052-FF62508413A2}" srcOrd="0" destOrd="0" presId="urn:microsoft.com/office/officeart/2018/2/layout/IconVerticalSolidList"/>
    <dgm:cxn modelId="{AACF1DD0-F767-4FC1-9B82-626820A72EB7}" srcId="{C16B16A8-FD11-4A86-99CF-9D55D2BFECFA}" destId="{6997B6C2-090E-4E3A-8B72-7C90CF206073}" srcOrd="2" destOrd="0" parTransId="{8C098AA1-2727-4D59-91C3-326D9D92AE15}" sibTransId="{DC5A25A9-19E7-4062-86FD-9456F8A03C5F}"/>
    <dgm:cxn modelId="{BAF95BED-5B45-45D1-BA8A-471260BDCDD1}" srcId="{C16B16A8-FD11-4A86-99CF-9D55D2BFECFA}" destId="{DCD32F2A-9247-4289-A152-F1E465958268}" srcOrd="1" destOrd="0" parTransId="{8E3B4979-BB67-4FE2-9BA6-9097C990E0FD}" sibTransId="{EFAE2262-A9BD-4621-8436-17AD094B6D8B}"/>
    <dgm:cxn modelId="{A741BCF4-3CD2-4AA3-B311-BEB504627948}" type="presOf" srcId="{82A5EE3E-59B3-4232-A4EE-A81E4F49024E}" destId="{CB8C59FB-0200-4C50-B0B2-D10FF0731610}" srcOrd="0" destOrd="0" presId="urn:microsoft.com/office/officeart/2018/2/layout/IconVerticalSolidList"/>
    <dgm:cxn modelId="{BA020C93-D51E-4FC2-880B-E607C23BDCE8}" type="presParOf" srcId="{A11A112B-9A53-488A-9052-FF62508413A2}" destId="{83C44345-F793-4E6E-8592-98A7C65C156A}" srcOrd="0" destOrd="0" presId="urn:microsoft.com/office/officeart/2018/2/layout/IconVerticalSolidList"/>
    <dgm:cxn modelId="{B301757E-4C51-4882-862D-5F785AAF9970}" type="presParOf" srcId="{83C44345-F793-4E6E-8592-98A7C65C156A}" destId="{61FD281A-5B35-4600-A73D-2BD548F2D0A1}" srcOrd="0" destOrd="0" presId="urn:microsoft.com/office/officeart/2018/2/layout/IconVerticalSolidList"/>
    <dgm:cxn modelId="{0F82EFE9-44EA-4C41-B1C4-DD925F4E2485}" type="presParOf" srcId="{83C44345-F793-4E6E-8592-98A7C65C156A}" destId="{1590A277-60F0-4B44-83BD-38645572444D}" srcOrd="1" destOrd="0" presId="urn:microsoft.com/office/officeart/2018/2/layout/IconVerticalSolidList"/>
    <dgm:cxn modelId="{EEF51C35-24ED-479D-9E07-A65E9F183EB4}" type="presParOf" srcId="{83C44345-F793-4E6E-8592-98A7C65C156A}" destId="{11D33DA3-E98C-448C-ADFC-D77D29A91F0D}" srcOrd="2" destOrd="0" presId="urn:microsoft.com/office/officeart/2018/2/layout/IconVerticalSolidList"/>
    <dgm:cxn modelId="{1BAEF8FE-4086-4055-AC40-9B1B3075DE9F}" type="presParOf" srcId="{83C44345-F793-4E6E-8592-98A7C65C156A}" destId="{CB8C59FB-0200-4C50-B0B2-D10FF0731610}" srcOrd="3" destOrd="0" presId="urn:microsoft.com/office/officeart/2018/2/layout/IconVerticalSolidList"/>
    <dgm:cxn modelId="{01EB0438-B224-4039-97CB-AA384946A080}" type="presParOf" srcId="{A11A112B-9A53-488A-9052-FF62508413A2}" destId="{26766B22-58BC-4FD0-BDDB-EE834237180E}" srcOrd="1" destOrd="0" presId="urn:microsoft.com/office/officeart/2018/2/layout/IconVerticalSolidList"/>
    <dgm:cxn modelId="{62B83FEB-F4F1-4F79-AEC9-C828740598AC}" type="presParOf" srcId="{A11A112B-9A53-488A-9052-FF62508413A2}" destId="{E017E5B3-A0A7-4B18-9DC9-83B7E955B6E2}" srcOrd="2" destOrd="0" presId="urn:microsoft.com/office/officeart/2018/2/layout/IconVerticalSolidList"/>
    <dgm:cxn modelId="{EC94D21C-83AF-4804-AB96-F2DD93758958}" type="presParOf" srcId="{E017E5B3-A0A7-4B18-9DC9-83B7E955B6E2}" destId="{91B4C90B-F8E6-42B6-BA7C-35E5943DAEE9}" srcOrd="0" destOrd="0" presId="urn:microsoft.com/office/officeart/2018/2/layout/IconVerticalSolidList"/>
    <dgm:cxn modelId="{18F41687-3FA7-43C3-AFC0-60E5F727EB3D}" type="presParOf" srcId="{E017E5B3-A0A7-4B18-9DC9-83B7E955B6E2}" destId="{34C897CF-ACC9-4A89-9F88-3C435BB96BA4}" srcOrd="1" destOrd="0" presId="urn:microsoft.com/office/officeart/2018/2/layout/IconVerticalSolidList"/>
    <dgm:cxn modelId="{5586BA50-6C62-4B8D-AA91-4DD0A7823194}" type="presParOf" srcId="{E017E5B3-A0A7-4B18-9DC9-83B7E955B6E2}" destId="{AB338C58-212F-4460-A5BD-7DC5DAFA76EE}" srcOrd="2" destOrd="0" presId="urn:microsoft.com/office/officeart/2018/2/layout/IconVerticalSolidList"/>
    <dgm:cxn modelId="{C306F9C9-3BEB-411B-8E61-41141DA59349}" type="presParOf" srcId="{E017E5B3-A0A7-4B18-9DC9-83B7E955B6E2}" destId="{AF39D9F0-83D4-4495-A738-BB6FBBDD5E13}" srcOrd="3" destOrd="0" presId="urn:microsoft.com/office/officeart/2018/2/layout/IconVerticalSolidList"/>
    <dgm:cxn modelId="{C9A3C6B4-B893-4E95-80DE-998B4F49DFA9}" type="presParOf" srcId="{A11A112B-9A53-488A-9052-FF62508413A2}" destId="{6C4E8CF2-A0BC-4A32-9BEE-422940719C94}" srcOrd="3" destOrd="0" presId="urn:microsoft.com/office/officeart/2018/2/layout/IconVerticalSolidList"/>
    <dgm:cxn modelId="{11297B43-1502-496E-921D-D5E86950C623}" type="presParOf" srcId="{A11A112B-9A53-488A-9052-FF62508413A2}" destId="{C135F058-BC06-4144-9A44-223D90E2F803}" srcOrd="4" destOrd="0" presId="urn:microsoft.com/office/officeart/2018/2/layout/IconVerticalSolidList"/>
    <dgm:cxn modelId="{AD6BE616-9502-454A-81C7-25FEF9335232}" type="presParOf" srcId="{C135F058-BC06-4144-9A44-223D90E2F803}" destId="{68172018-1E6A-4436-B9DA-41D07135C100}" srcOrd="0" destOrd="0" presId="urn:microsoft.com/office/officeart/2018/2/layout/IconVerticalSolidList"/>
    <dgm:cxn modelId="{36D177C2-8FE5-44EF-971B-21AB9F283771}" type="presParOf" srcId="{C135F058-BC06-4144-9A44-223D90E2F803}" destId="{10DF5109-7618-4B1B-AC85-8674E71374AE}" srcOrd="1" destOrd="0" presId="urn:microsoft.com/office/officeart/2018/2/layout/IconVerticalSolidList"/>
    <dgm:cxn modelId="{F6059EC5-C2B2-465C-A83F-DB52B0A33C8A}" type="presParOf" srcId="{C135F058-BC06-4144-9A44-223D90E2F803}" destId="{F851676D-DE52-4F28-A832-FC6B440C0D90}" srcOrd="2" destOrd="0" presId="urn:microsoft.com/office/officeart/2018/2/layout/IconVerticalSolidList"/>
    <dgm:cxn modelId="{C3F53FAE-5A8E-4643-BAAF-F84FEC2E7DF8}" type="presParOf" srcId="{C135F058-BC06-4144-9A44-223D90E2F803}" destId="{A37A11EB-08C8-4C5E-A59A-43FF48B616C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2196A9-27D8-46A6-8EA0-B89A139494AE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1A77E6B-416D-446A-A6DC-55922214F46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Nutritional aspects of food eaten-- a higher-level category made of 3 sub-categories </a:t>
          </a:r>
          <a:endParaRPr lang="en-US" dirty="0"/>
        </a:p>
      </dgm:t>
    </dgm:pt>
    <dgm:pt modelId="{BB57792A-1902-4A66-9CBE-EDAC9FB7DCC4}" type="parTrans" cxnId="{60DEC2EE-FA89-4592-8EFA-ABA7259C9C1C}">
      <dgm:prSet/>
      <dgm:spPr/>
      <dgm:t>
        <a:bodyPr/>
        <a:lstStyle/>
        <a:p>
          <a:endParaRPr lang="en-US"/>
        </a:p>
      </dgm:t>
    </dgm:pt>
    <dgm:pt modelId="{1CCBE895-4AB9-40B1-A0F9-C2F60D2EA4BC}" type="sibTrans" cxnId="{60DEC2EE-FA89-4592-8EFA-ABA7259C9C1C}">
      <dgm:prSet/>
      <dgm:spPr/>
      <dgm:t>
        <a:bodyPr/>
        <a:lstStyle/>
        <a:p>
          <a:endParaRPr lang="en-US"/>
        </a:p>
      </dgm:t>
    </dgm:pt>
    <dgm:pt modelId="{E04BC25B-79C0-492C-9FED-164DE519408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– Fruits and vegetables</a:t>
          </a:r>
          <a:br>
            <a:rPr lang="en-GB" dirty="0"/>
          </a:br>
          <a:r>
            <a:rPr lang="en-GB" dirty="0"/>
            <a:t>– Sugar</a:t>
          </a:r>
          <a:br>
            <a:rPr lang="en-GB" dirty="0"/>
          </a:br>
          <a:r>
            <a:rPr lang="en-GB" dirty="0"/>
            <a:t>– High fat/high-calorie food </a:t>
          </a:r>
          <a:endParaRPr lang="en-US" dirty="0"/>
        </a:p>
      </dgm:t>
    </dgm:pt>
    <dgm:pt modelId="{2EBDF382-6EC5-4B7E-8850-8CFDB8C88CE7}" type="parTrans" cxnId="{982FF659-BAA3-4455-982D-4E8EE7D5459C}">
      <dgm:prSet/>
      <dgm:spPr/>
      <dgm:t>
        <a:bodyPr/>
        <a:lstStyle/>
        <a:p>
          <a:endParaRPr lang="en-US"/>
        </a:p>
      </dgm:t>
    </dgm:pt>
    <dgm:pt modelId="{DD8D7A02-F24E-497B-B414-A307021E5A4B}" type="sibTrans" cxnId="{982FF659-BAA3-4455-982D-4E8EE7D5459C}">
      <dgm:prSet/>
      <dgm:spPr/>
      <dgm:t>
        <a:bodyPr/>
        <a:lstStyle/>
        <a:p>
          <a:endParaRPr lang="en-US"/>
        </a:p>
      </dgm:t>
    </dgm:pt>
    <dgm:pt modelId="{2D5C69B2-581D-4FC9-B4D6-8D4F41E5376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Reasons that people are eating </a:t>
          </a:r>
          <a:endParaRPr lang="en-US" dirty="0"/>
        </a:p>
      </dgm:t>
    </dgm:pt>
    <dgm:pt modelId="{585C1927-81D8-4BB2-A60F-935EB173B3FC}" type="parTrans" cxnId="{D175FF1B-227E-46C4-812E-221C8A5266D2}">
      <dgm:prSet/>
      <dgm:spPr/>
      <dgm:t>
        <a:bodyPr/>
        <a:lstStyle/>
        <a:p>
          <a:endParaRPr lang="en-US"/>
        </a:p>
      </dgm:t>
    </dgm:pt>
    <dgm:pt modelId="{7A772892-12EF-42A4-839B-8F33744748C5}" type="sibTrans" cxnId="{D175FF1B-227E-46C4-812E-221C8A5266D2}">
      <dgm:prSet/>
      <dgm:spPr/>
      <dgm:t>
        <a:bodyPr/>
        <a:lstStyle/>
        <a:p>
          <a:endParaRPr lang="en-US"/>
        </a:p>
      </dgm:t>
    </dgm:pt>
    <dgm:pt modelId="{36EEC9D3-6222-41A4-BD5D-1BB64E255C1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Time of day that eating occurs </a:t>
          </a:r>
          <a:endParaRPr lang="en-US"/>
        </a:p>
      </dgm:t>
    </dgm:pt>
    <dgm:pt modelId="{969C87A8-5626-4A97-B28A-5EAC1D10EA68}" type="parTrans" cxnId="{80A5FDAB-F0E1-4A94-973F-23FBC682DB7A}">
      <dgm:prSet/>
      <dgm:spPr/>
      <dgm:t>
        <a:bodyPr/>
        <a:lstStyle/>
        <a:p>
          <a:endParaRPr lang="en-US"/>
        </a:p>
      </dgm:t>
    </dgm:pt>
    <dgm:pt modelId="{D639E29B-E14F-4204-B011-AF1DBB1F3F28}" type="sibTrans" cxnId="{80A5FDAB-F0E1-4A94-973F-23FBC682DB7A}">
      <dgm:prSet/>
      <dgm:spPr/>
      <dgm:t>
        <a:bodyPr/>
        <a:lstStyle/>
        <a:p>
          <a:endParaRPr lang="en-US"/>
        </a:p>
      </dgm:t>
    </dgm:pt>
    <dgm:pt modelId="{27BE7DA5-32DF-45B2-BD77-776A40AD404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Eating food that is perceived as “processed” or “unnatural” </a:t>
          </a:r>
          <a:endParaRPr lang="en-US"/>
        </a:p>
      </dgm:t>
    </dgm:pt>
    <dgm:pt modelId="{231BFC6E-5038-428A-B01E-F5912047D94E}" type="parTrans" cxnId="{EBCCA479-AFDD-4080-9597-B12A8171524E}">
      <dgm:prSet/>
      <dgm:spPr/>
      <dgm:t>
        <a:bodyPr/>
        <a:lstStyle/>
        <a:p>
          <a:endParaRPr lang="en-US"/>
        </a:p>
      </dgm:t>
    </dgm:pt>
    <dgm:pt modelId="{11B6131E-4F03-41C8-98C1-083E3AF9EF2B}" type="sibTrans" cxnId="{EBCCA479-AFDD-4080-9597-B12A8171524E}">
      <dgm:prSet/>
      <dgm:spPr/>
      <dgm:t>
        <a:bodyPr/>
        <a:lstStyle/>
        <a:p>
          <a:endParaRPr lang="en-US"/>
        </a:p>
      </dgm:t>
    </dgm:pt>
    <dgm:pt modelId="{CF048514-44C2-4C6A-9432-60DD987CDAE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Amount eaten, over-eating </a:t>
          </a:r>
          <a:endParaRPr lang="en-US" dirty="0"/>
        </a:p>
      </dgm:t>
    </dgm:pt>
    <dgm:pt modelId="{7C9EF22A-1FCA-43C6-9D23-D4ECC2886724}" type="parTrans" cxnId="{F0F87E85-BA99-4939-AAFF-39BE242C8417}">
      <dgm:prSet/>
      <dgm:spPr/>
      <dgm:t>
        <a:bodyPr/>
        <a:lstStyle/>
        <a:p>
          <a:endParaRPr lang="en-US"/>
        </a:p>
      </dgm:t>
    </dgm:pt>
    <dgm:pt modelId="{AFF9FAAC-623A-4D5C-A580-C633EC2FFF3A}" type="sibTrans" cxnId="{F0F87E85-BA99-4939-AAFF-39BE242C8417}">
      <dgm:prSet/>
      <dgm:spPr/>
      <dgm:t>
        <a:bodyPr/>
        <a:lstStyle/>
        <a:p>
          <a:endParaRPr lang="en-US"/>
        </a:p>
      </dgm:t>
    </dgm:pt>
    <dgm:pt modelId="{12E81364-5981-45B3-9ED8-E6B744B06FCD}" type="pres">
      <dgm:prSet presAssocID="{092196A9-27D8-46A6-8EA0-B89A139494AE}" presName="root" presStyleCnt="0">
        <dgm:presLayoutVars>
          <dgm:dir/>
          <dgm:resizeHandles val="exact"/>
        </dgm:presLayoutVars>
      </dgm:prSet>
      <dgm:spPr/>
    </dgm:pt>
    <dgm:pt modelId="{E7D8776F-25EE-45B5-A586-3765E773B7C3}" type="pres">
      <dgm:prSet presAssocID="{91A77E6B-416D-446A-A6DC-55922214F46B}" presName="compNode" presStyleCnt="0"/>
      <dgm:spPr/>
    </dgm:pt>
    <dgm:pt modelId="{31DB5B42-98EC-4C84-98DA-306416F58927}" type="pres">
      <dgm:prSet presAssocID="{91A77E6B-416D-446A-A6DC-55922214F46B}" presName="bgRect" presStyleLbl="bgShp" presStyleIdx="0" presStyleCnt="5"/>
      <dgm:spPr/>
    </dgm:pt>
    <dgm:pt modelId="{D9E086DB-8169-4B43-8E3A-BF33CFC6C7DD}" type="pres">
      <dgm:prSet presAssocID="{91A77E6B-416D-446A-A6DC-55922214F46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ple"/>
        </a:ext>
      </dgm:extLst>
    </dgm:pt>
    <dgm:pt modelId="{3125ABCA-C63F-4F8B-91E7-85C6D157ED6B}" type="pres">
      <dgm:prSet presAssocID="{91A77E6B-416D-446A-A6DC-55922214F46B}" presName="spaceRect" presStyleCnt="0"/>
      <dgm:spPr/>
    </dgm:pt>
    <dgm:pt modelId="{ACB96D58-AB5B-4CAB-97F2-7D6052BC9A23}" type="pres">
      <dgm:prSet presAssocID="{91A77E6B-416D-446A-A6DC-55922214F46B}" presName="parTx" presStyleLbl="revTx" presStyleIdx="0" presStyleCnt="6">
        <dgm:presLayoutVars>
          <dgm:chMax val="0"/>
          <dgm:chPref val="0"/>
        </dgm:presLayoutVars>
      </dgm:prSet>
      <dgm:spPr/>
    </dgm:pt>
    <dgm:pt modelId="{064FFEF6-5918-B84B-9878-053816C35E72}" type="pres">
      <dgm:prSet presAssocID="{91A77E6B-416D-446A-A6DC-55922214F46B}" presName="desTx" presStyleLbl="revTx" presStyleIdx="1" presStyleCnt="6">
        <dgm:presLayoutVars/>
      </dgm:prSet>
      <dgm:spPr/>
    </dgm:pt>
    <dgm:pt modelId="{453836EA-1A57-4CCD-BE4D-F63D757FC386}" type="pres">
      <dgm:prSet presAssocID="{1CCBE895-4AB9-40B1-A0F9-C2F60D2EA4BC}" presName="sibTrans" presStyleCnt="0"/>
      <dgm:spPr/>
    </dgm:pt>
    <dgm:pt modelId="{382072F6-8B5C-4DE3-A780-AEE9E2F69411}" type="pres">
      <dgm:prSet presAssocID="{2D5C69B2-581D-4FC9-B4D6-8D4F41E53769}" presName="compNode" presStyleCnt="0"/>
      <dgm:spPr/>
    </dgm:pt>
    <dgm:pt modelId="{A8E3797C-28C5-46A6-A629-542326C90C3B}" type="pres">
      <dgm:prSet presAssocID="{2D5C69B2-581D-4FC9-B4D6-8D4F41E53769}" presName="bgRect" presStyleLbl="bgShp" presStyleIdx="1" presStyleCnt="5"/>
      <dgm:spPr/>
    </dgm:pt>
    <dgm:pt modelId="{5C91A302-4418-47B9-9FCA-700A56EC29FB}" type="pres">
      <dgm:prSet presAssocID="{2D5C69B2-581D-4FC9-B4D6-8D4F41E5376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Eating"/>
        </a:ext>
      </dgm:extLst>
    </dgm:pt>
    <dgm:pt modelId="{276FEAD9-F115-4DA5-A93D-0789ED8D2C12}" type="pres">
      <dgm:prSet presAssocID="{2D5C69B2-581D-4FC9-B4D6-8D4F41E53769}" presName="spaceRect" presStyleCnt="0"/>
      <dgm:spPr/>
    </dgm:pt>
    <dgm:pt modelId="{962897B2-D6B6-44E0-8EF9-89BDE60D679C}" type="pres">
      <dgm:prSet presAssocID="{2D5C69B2-581D-4FC9-B4D6-8D4F41E53769}" presName="parTx" presStyleLbl="revTx" presStyleIdx="2" presStyleCnt="6">
        <dgm:presLayoutVars>
          <dgm:chMax val="0"/>
          <dgm:chPref val="0"/>
        </dgm:presLayoutVars>
      </dgm:prSet>
      <dgm:spPr/>
    </dgm:pt>
    <dgm:pt modelId="{5E9A3804-16C5-4102-A5A1-6DEE077BCB03}" type="pres">
      <dgm:prSet presAssocID="{7A772892-12EF-42A4-839B-8F33744748C5}" presName="sibTrans" presStyleCnt="0"/>
      <dgm:spPr/>
    </dgm:pt>
    <dgm:pt modelId="{C9BC183B-3642-42C8-A6D2-D010FBD24485}" type="pres">
      <dgm:prSet presAssocID="{36EEC9D3-6222-41A4-BD5D-1BB64E255C15}" presName="compNode" presStyleCnt="0"/>
      <dgm:spPr/>
    </dgm:pt>
    <dgm:pt modelId="{B6E00C8E-CC1F-43AC-AEE3-83E1062BE3CA}" type="pres">
      <dgm:prSet presAssocID="{36EEC9D3-6222-41A4-BD5D-1BB64E255C15}" presName="bgRect" presStyleLbl="bgShp" presStyleIdx="2" presStyleCnt="5"/>
      <dgm:spPr/>
    </dgm:pt>
    <dgm:pt modelId="{F5EE8C4F-CDBA-447D-BD37-B87CEEA89C48}" type="pres">
      <dgm:prSet presAssocID="{36EEC9D3-6222-41A4-BD5D-1BB64E255C1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0884ACE6-64FF-4B9B-AB0E-B4E4171497C3}" type="pres">
      <dgm:prSet presAssocID="{36EEC9D3-6222-41A4-BD5D-1BB64E255C15}" presName="spaceRect" presStyleCnt="0"/>
      <dgm:spPr/>
    </dgm:pt>
    <dgm:pt modelId="{C15949E7-554A-4CF1-BF61-34CD56718FB6}" type="pres">
      <dgm:prSet presAssocID="{36EEC9D3-6222-41A4-BD5D-1BB64E255C15}" presName="parTx" presStyleLbl="revTx" presStyleIdx="3" presStyleCnt="6">
        <dgm:presLayoutVars>
          <dgm:chMax val="0"/>
          <dgm:chPref val="0"/>
        </dgm:presLayoutVars>
      </dgm:prSet>
      <dgm:spPr/>
    </dgm:pt>
    <dgm:pt modelId="{A99B67F7-A0DF-4500-95F8-43F7E7C6BE00}" type="pres">
      <dgm:prSet presAssocID="{D639E29B-E14F-4204-B011-AF1DBB1F3F28}" presName="sibTrans" presStyleCnt="0"/>
      <dgm:spPr/>
    </dgm:pt>
    <dgm:pt modelId="{67B9DA27-A2E0-415A-B1C9-EC6C68328AD9}" type="pres">
      <dgm:prSet presAssocID="{27BE7DA5-32DF-45B2-BD77-776A40AD404B}" presName="compNode" presStyleCnt="0"/>
      <dgm:spPr/>
    </dgm:pt>
    <dgm:pt modelId="{5457083E-6560-4EE1-B046-0B3C262F9B60}" type="pres">
      <dgm:prSet presAssocID="{27BE7DA5-32DF-45B2-BD77-776A40AD404B}" presName="bgRect" presStyleLbl="bgShp" presStyleIdx="3" presStyleCnt="5"/>
      <dgm:spPr/>
    </dgm:pt>
    <dgm:pt modelId="{89A4D472-9CCD-4ED4-B357-F54A3D1A83F3}" type="pres">
      <dgm:prSet presAssocID="{27BE7DA5-32DF-45B2-BD77-776A40AD404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icken Leg"/>
        </a:ext>
      </dgm:extLst>
    </dgm:pt>
    <dgm:pt modelId="{2C010475-0F61-4050-A1E1-D1A06E6AE14E}" type="pres">
      <dgm:prSet presAssocID="{27BE7DA5-32DF-45B2-BD77-776A40AD404B}" presName="spaceRect" presStyleCnt="0"/>
      <dgm:spPr/>
    </dgm:pt>
    <dgm:pt modelId="{651079FE-BA78-4A82-A064-C8DF91DD8327}" type="pres">
      <dgm:prSet presAssocID="{27BE7DA5-32DF-45B2-BD77-776A40AD404B}" presName="parTx" presStyleLbl="revTx" presStyleIdx="4" presStyleCnt="6">
        <dgm:presLayoutVars>
          <dgm:chMax val="0"/>
          <dgm:chPref val="0"/>
        </dgm:presLayoutVars>
      </dgm:prSet>
      <dgm:spPr/>
    </dgm:pt>
    <dgm:pt modelId="{8A53CD7A-1885-4456-80A5-F6FA75C8DBAD}" type="pres">
      <dgm:prSet presAssocID="{11B6131E-4F03-41C8-98C1-083E3AF9EF2B}" presName="sibTrans" presStyleCnt="0"/>
      <dgm:spPr/>
    </dgm:pt>
    <dgm:pt modelId="{E883A2B8-336B-4D0E-A963-A6C7315AF361}" type="pres">
      <dgm:prSet presAssocID="{CF048514-44C2-4C6A-9432-60DD987CDAE7}" presName="compNode" presStyleCnt="0"/>
      <dgm:spPr/>
    </dgm:pt>
    <dgm:pt modelId="{1E496D6B-3867-4CBF-AEC6-44E456574E82}" type="pres">
      <dgm:prSet presAssocID="{CF048514-44C2-4C6A-9432-60DD987CDAE7}" presName="bgRect" presStyleLbl="bgShp" presStyleIdx="4" presStyleCnt="5"/>
      <dgm:spPr/>
    </dgm:pt>
    <dgm:pt modelId="{ACBFB413-DD49-4AD1-A7E8-39A231DBC797}" type="pres">
      <dgm:prSet presAssocID="{CF048514-44C2-4C6A-9432-60DD987CDAE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6B9F0051-BDF2-4FB0-8463-3A6BA71F2C5E}" type="pres">
      <dgm:prSet presAssocID="{CF048514-44C2-4C6A-9432-60DD987CDAE7}" presName="spaceRect" presStyleCnt="0"/>
      <dgm:spPr/>
    </dgm:pt>
    <dgm:pt modelId="{C699B9A9-8A2C-4199-BA03-B9DF266D7893}" type="pres">
      <dgm:prSet presAssocID="{CF048514-44C2-4C6A-9432-60DD987CDAE7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4DC04301-FEBA-4BC2-8123-B79B341F202B}" type="presOf" srcId="{27BE7DA5-32DF-45B2-BD77-776A40AD404B}" destId="{651079FE-BA78-4A82-A064-C8DF91DD8327}" srcOrd="0" destOrd="0" presId="urn:microsoft.com/office/officeart/2018/2/layout/IconVerticalSolidList"/>
    <dgm:cxn modelId="{9335F604-0ABE-43D9-A227-163CF9D24751}" type="presOf" srcId="{91A77E6B-416D-446A-A6DC-55922214F46B}" destId="{ACB96D58-AB5B-4CAB-97F2-7D6052BC9A23}" srcOrd="0" destOrd="0" presId="urn:microsoft.com/office/officeart/2018/2/layout/IconVerticalSolidList"/>
    <dgm:cxn modelId="{D0CFF705-FF57-4E6C-908E-71AFBD8FB30B}" type="presOf" srcId="{092196A9-27D8-46A6-8EA0-B89A139494AE}" destId="{12E81364-5981-45B3-9ED8-E6B744B06FCD}" srcOrd="0" destOrd="0" presId="urn:microsoft.com/office/officeart/2018/2/layout/IconVerticalSolidList"/>
    <dgm:cxn modelId="{D175FF1B-227E-46C4-812E-221C8A5266D2}" srcId="{092196A9-27D8-46A6-8EA0-B89A139494AE}" destId="{2D5C69B2-581D-4FC9-B4D6-8D4F41E53769}" srcOrd="1" destOrd="0" parTransId="{585C1927-81D8-4BB2-A60F-935EB173B3FC}" sibTransId="{7A772892-12EF-42A4-839B-8F33744748C5}"/>
    <dgm:cxn modelId="{43069B22-6F3E-4575-991F-DAD0896A37EB}" type="presOf" srcId="{CF048514-44C2-4C6A-9432-60DD987CDAE7}" destId="{C699B9A9-8A2C-4199-BA03-B9DF266D7893}" srcOrd="0" destOrd="0" presId="urn:microsoft.com/office/officeart/2018/2/layout/IconVerticalSolidList"/>
    <dgm:cxn modelId="{F6F5D924-BFB7-7C41-A0AE-04FEB3CA90BA}" type="presOf" srcId="{E04BC25B-79C0-492C-9FED-164DE5194082}" destId="{064FFEF6-5918-B84B-9878-053816C35E72}" srcOrd="0" destOrd="0" presId="urn:microsoft.com/office/officeart/2018/2/layout/IconVerticalSolidList"/>
    <dgm:cxn modelId="{43CD1029-33F7-40FE-9ABE-0E4B2698886A}" type="presOf" srcId="{36EEC9D3-6222-41A4-BD5D-1BB64E255C15}" destId="{C15949E7-554A-4CF1-BF61-34CD56718FB6}" srcOrd="0" destOrd="0" presId="urn:microsoft.com/office/officeart/2018/2/layout/IconVerticalSolidList"/>
    <dgm:cxn modelId="{982FF659-BAA3-4455-982D-4E8EE7D5459C}" srcId="{91A77E6B-416D-446A-A6DC-55922214F46B}" destId="{E04BC25B-79C0-492C-9FED-164DE5194082}" srcOrd="0" destOrd="0" parTransId="{2EBDF382-6EC5-4B7E-8850-8CFDB8C88CE7}" sibTransId="{DD8D7A02-F24E-497B-B414-A307021E5A4B}"/>
    <dgm:cxn modelId="{EBCCA479-AFDD-4080-9597-B12A8171524E}" srcId="{092196A9-27D8-46A6-8EA0-B89A139494AE}" destId="{27BE7DA5-32DF-45B2-BD77-776A40AD404B}" srcOrd="3" destOrd="0" parTransId="{231BFC6E-5038-428A-B01E-F5912047D94E}" sibTransId="{11B6131E-4F03-41C8-98C1-083E3AF9EF2B}"/>
    <dgm:cxn modelId="{F0F87E85-BA99-4939-AAFF-39BE242C8417}" srcId="{092196A9-27D8-46A6-8EA0-B89A139494AE}" destId="{CF048514-44C2-4C6A-9432-60DD987CDAE7}" srcOrd="4" destOrd="0" parTransId="{7C9EF22A-1FCA-43C6-9D23-D4ECC2886724}" sibTransId="{AFF9FAAC-623A-4D5C-A580-C633EC2FFF3A}"/>
    <dgm:cxn modelId="{80A5FDAB-F0E1-4A94-973F-23FBC682DB7A}" srcId="{092196A9-27D8-46A6-8EA0-B89A139494AE}" destId="{36EEC9D3-6222-41A4-BD5D-1BB64E255C15}" srcOrd="2" destOrd="0" parTransId="{969C87A8-5626-4A97-B28A-5EAC1D10EA68}" sibTransId="{D639E29B-E14F-4204-B011-AF1DBB1F3F28}"/>
    <dgm:cxn modelId="{CCD229D0-4E0A-462D-932B-8EF102BE45EA}" type="presOf" srcId="{2D5C69B2-581D-4FC9-B4D6-8D4F41E53769}" destId="{962897B2-D6B6-44E0-8EF9-89BDE60D679C}" srcOrd="0" destOrd="0" presId="urn:microsoft.com/office/officeart/2018/2/layout/IconVerticalSolidList"/>
    <dgm:cxn modelId="{60DEC2EE-FA89-4592-8EFA-ABA7259C9C1C}" srcId="{092196A9-27D8-46A6-8EA0-B89A139494AE}" destId="{91A77E6B-416D-446A-A6DC-55922214F46B}" srcOrd="0" destOrd="0" parTransId="{BB57792A-1902-4A66-9CBE-EDAC9FB7DCC4}" sibTransId="{1CCBE895-4AB9-40B1-A0F9-C2F60D2EA4BC}"/>
    <dgm:cxn modelId="{A0EEF702-EC21-4B61-AB5F-7F9B5BF01539}" type="presParOf" srcId="{12E81364-5981-45B3-9ED8-E6B744B06FCD}" destId="{E7D8776F-25EE-45B5-A586-3765E773B7C3}" srcOrd="0" destOrd="0" presId="urn:microsoft.com/office/officeart/2018/2/layout/IconVerticalSolidList"/>
    <dgm:cxn modelId="{324C47EF-8C7F-46EB-A1A5-FA6286236EDB}" type="presParOf" srcId="{E7D8776F-25EE-45B5-A586-3765E773B7C3}" destId="{31DB5B42-98EC-4C84-98DA-306416F58927}" srcOrd="0" destOrd="0" presId="urn:microsoft.com/office/officeart/2018/2/layout/IconVerticalSolidList"/>
    <dgm:cxn modelId="{B0442C8C-7A5E-4878-A1FB-00B9F51DBAA0}" type="presParOf" srcId="{E7D8776F-25EE-45B5-A586-3765E773B7C3}" destId="{D9E086DB-8169-4B43-8E3A-BF33CFC6C7DD}" srcOrd="1" destOrd="0" presId="urn:microsoft.com/office/officeart/2018/2/layout/IconVerticalSolidList"/>
    <dgm:cxn modelId="{34B6ECB7-4D44-4676-A000-AAF1BBCF5329}" type="presParOf" srcId="{E7D8776F-25EE-45B5-A586-3765E773B7C3}" destId="{3125ABCA-C63F-4F8B-91E7-85C6D157ED6B}" srcOrd="2" destOrd="0" presId="urn:microsoft.com/office/officeart/2018/2/layout/IconVerticalSolidList"/>
    <dgm:cxn modelId="{3E2ABA30-B1BA-47DE-B9B8-C6EB6045B72E}" type="presParOf" srcId="{E7D8776F-25EE-45B5-A586-3765E773B7C3}" destId="{ACB96D58-AB5B-4CAB-97F2-7D6052BC9A23}" srcOrd="3" destOrd="0" presId="urn:microsoft.com/office/officeart/2018/2/layout/IconVerticalSolidList"/>
    <dgm:cxn modelId="{20ADCC87-6EF3-E240-8EB7-062E6D940BEE}" type="presParOf" srcId="{E7D8776F-25EE-45B5-A586-3765E773B7C3}" destId="{064FFEF6-5918-B84B-9878-053816C35E72}" srcOrd="4" destOrd="0" presId="urn:microsoft.com/office/officeart/2018/2/layout/IconVerticalSolidList"/>
    <dgm:cxn modelId="{60AEE58C-8B83-479A-B6A5-EDF61FA38562}" type="presParOf" srcId="{12E81364-5981-45B3-9ED8-E6B744B06FCD}" destId="{453836EA-1A57-4CCD-BE4D-F63D757FC386}" srcOrd="1" destOrd="0" presId="urn:microsoft.com/office/officeart/2018/2/layout/IconVerticalSolidList"/>
    <dgm:cxn modelId="{5A2E556F-2E9F-4CAD-9521-715EC5EF4E4B}" type="presParOf" srcId="{12E81364-5981-45B3-9ED8-E6B744B06FCD}" destId="{382072F6-8B5C-4DE3-A780-AEE9E2F69411}" srcOrd="2" destOrd="0" presId="urn:microsoft.com/office/officeart/2018/2/layout/IconVerticalSolidList"/>
    <dgm:cxn modelId="{D1ED3DA8-50BE-4D86-85F5-D51807444E32}" type="presParOf" srcId="{382072F6-8B5C-4DE3-A780-AEE9E2F69411}" destId="{A8E3797C-28C5-46A6-A629-542326C90C3B}" srcOrd="0" destOrd="0" presId="urn:microsoft.com/office/officeart/2018/2/layout/IconVerticalSolidList"/>
    <dgm:cxn modelId="{A585B2AC-07AB-471C-AE92-8A311131E448}" type="presParOf" srcId="{382072F6-8B5C-4DE3-A780-AEE9E2F69411}" destId="{5C91A302-4418-47B9-9FCA-700A56EC29FB}" srcOrd="1" destOrd="0" presId="urn:microsoft.com/office/officeart/2018/2/layout/IconVerticalSolidList"/>
    <dgm:cxn modelId="{D0E218BE-9795-4D10-A248-7FEAD9ED71FB}" type="presParOf" srcId="{382072F6-8B5C-4DE3-A780-AEE9E2F69411}" destId="{276FEAD9-F115-4DA5-A93D-0789ED8D2C12}" srcOrd="2" destOrd="0" presId="urn:microsoft.com/office/officeart/2018/2/layout/IconVerticalSolidList"/>
    <dgm:cxn modelId="{5B602EB2-E4BD-4F90-95E4-67F868AF8250}" type="presParOf" srcId="{382072F6-8B5C-4DE3-A780-AEE9E2F69411}" destId="{962897B2-D6B6-44E0-8EF9-89BDE60D679C}" srcOrd="3" destOrd="0" presId="urn:microsoft.com/office/officeart/2018/2/layout/IconVerticalSolidList"/>
    <dgm:cxn modelId="{B617C28A-BE28-4C95-A10F-581F124EED96}" type="presParOf" srcId="{12E81364-5981-45B3-9ED8-E6B744B06FCD}" destId="{5E9A3804-16C5-4102-A5A1-6DEE077BCB03}" srcOrd="3" destOrd="0" presId="urn:microsoft.com/office/officeart/2018/2/layout/IconVerticalSolidList"/>
    <dgm:cxn modelId="{A951FE19-8B0C-4D6D-B7B7-3239FD59092A}" type="presParOf" srcId="{12E81364-5981-45B3-9ED8-E6B744B06FCD}" destId="{C9BC183B-3642-42C8-A6D2-D010FBD24485}" srcOrd="4" destOrd="0" presId="urn:microsoft.com/office/officeart/2018/2/layout/IconVerticalSolidList"/>
    <dgm:cxn modelId="{3C8BA1B2-8371-4B3A-B5F0-6A2A34BC15CF}" type="presParOf" srcId="{C9BC183B-3642-42C8-A6D2-D010FBD24485}" destId="{B6E00C8E-CC1F-43AC-AEE3-83E1062BE3CA}" srcOrd="0" destOrd="0" presId="urn:microsoft.com/office/officeart/2018/2/layout/IconVerticalSolidList"/>
    <dgm:cxn modelId="{FD3715C4-2A2B-4156-89BC-1FF36805EF17}" type="presParOf" srcId="{C9BC183B-3642-42C8-A6D2-D010FBD24485}" destId="{F5EE8C4F-CDBA-447D-BD37-B87CEEA89C48}" srcOrd="1" destOrd="0" presId="urn:microsoft.com/office/officeart/2018/2/layout/IconVerticalSolidList"/>
    <dgm:cxn modelId="{66906555-6C1A-4752-BB28-0B8085C48C11}" type="presParOf" srcId="{C9BC183B-3642-42C8-A6D2-D010FBD24485}" destId="{0884ACE6-64FF-4B9B-AB0E-B4E4171497C3}" srcOrd="2" destOrd="0" presId="urn:microsoft.com/office/officeart/2018/2/layout/IconVerticalSolidList"/>
    <dgm:cxn modelId="{395D4B60-B89E-452A-8073-13FF96A26521}" type="presParOf" srcId="{C9BC183B-3642-42C8-A6D2-D010FBD24485}" destId="{C15949E7-554A-4CF1-BF61-34CD56718FB6}" srcOrd="3" destOrd="0" presId="urn:microsoft.com/office/officeart/2018/2/layout/IconVerticalSolidList"/>
    <dgm:cxn modelId="{A943F068-3540-45D2-B838-0C6E7714056B}" type="presParOf" srcId="{12E81364-5981-45B3-9ED8-E6B744B06FCD}" destId="{A99B67F7-A0DF-4500-95F8-43F7E7C6BE00}" srcOrd="5" destOrd="0" presId="urn:microsoft.com/office/officeart/2018/2/layout/IconVerticalSolidList"/>
    <dgm:cxn modelId="{B7D675C0-55B9-4461-9612-833BF09D37FA}" type="presParOf" srcId="{12E81364-5981-45B3-9ED8-E6B744B06FCD}" destId="{67B9DA27-A2E0-415A-B1C9-EC6C68328AD9}" srcOrd="6" destOrd="0" presId="urn:microsoft.com/office/officeart/2018/2/layout/IconVerticalSolidList"/>
    <dgm:cxn modelId="{1A0E33C5-ED6D-45FF-A026-B7D5D96D218C}" type="presParOf" srcId="{67B9DA27-A2E0-415A-B1C9-EC6C68328AD9}" destId="{5457083E-6560-4EE1-B046-0B3C262F9B60}" srcOrd="0" destOrd="0" presId="urn:microsoft.com/office/officeart/2018/2/layout/IconVerticalSolidList"/>
    <dgm:cxn modelId="{F7C72B98-A4F5-4CF4-9756-6F9F21704A23}" type="presParOf" srcId="{67B9DA27-A2E0-415A-B1C9-EC6C68328AD9}" destId="{89A4D472-9CCD-4ED4-B357-F54A3D1A83F3}" srcOrd="1" destOrd="0" presId="urn:microsoft.com/office/officeart/2018/2/layout/IconVerticalSolidList"/>
    <dgm:cxn modelId="{C25F54DA-7427-420C-A769-6F6C8F073888}" type="presParOf" srcId="{67B9DA27-A2E0-415A-B1C9-EC6C68328AD9}" destId="{2C010475-0F61-4050-A1E1-D1A06E6AE14E}" srcOrd="2" destOrd="0" presId="urn:microsoft.com/office/officeart/2018/2/layout/IconVerticalSolidList"/>
    <dgm:cxn modelId="{1FCD8883-7A62-4BD9-BAE0-CDD089B12B64}" type="presParOf" srcId="{67B9DA27-A2E0-415A-B1C9-EC6C68328AD9}" destId="{651079FE-BA78-4A82-A064-C8DF91DD8327}" srcOrd="3" destOrd="0" presId="urn:microsoft.com/office/officeart/2018/2/layout/IconVerticalSolidList"/>
    <dgm:cxn modelId="{95F51FD9-0A27-45D7-83CB-0DE0AE9E138A}" type="presParOf" srcId="{12E81364-5981-45B3-9ED8-E6B744B06FCD}" destId="{8A53CD7A-1885-4456-80A5-F6FA75C8DBAD}" srcOrd="7" destOrd="0" presId="urn:microsoft.com/office/officeart/2018/2/layout/IconVerticalSolidList"/>
    <dgm:cxn modelId="{3B211A0F-55DA-4310-B119-2C179401DEA9}" type="presParOf" srcId="{12E81364-5981-45B3-9ED8-E6B744B06FCD}" destId="{E883A2B8-336B-4D0E-A963-A6C7315AF361}" srcOrd="8" destOrd="0" presId="urn:microsoft.com/office/officeart/2018/2/layout/IconVerticalSolidList"/>
    <dgm:cxn modelId="{70D89F1E-9913-4026-8752-AF41AC089045}" type="presParOf" srcId="{E883A2B8-336B-4D0E-A963-A6C7315AF361}" destId="{1E496D6B-3867-4CBF-AEC6-44E456574E82}" srcOrd="0" destOrd="0" presId="urn:microsoft.com/office/officeart/2018/2/layout/IconVerticalSolidList"/>
    <dgm:cxn modelId="{738CC4FE-E447-4165-8E03-7194B343635C}" type="presParOf" srcId="{E883A2B8-336B-4D0E-A963-A6C7315AF361}" destId="{ACBFB413-DD49-4AD1-A7E8-39A231DBC797}" srcOrd="1" destOrd="0" presId="urn:microsoft.com/office/officeart/2018/2/layout/IconVerticalSolidList"/>
    <dgm:cxn modelId="{6403EE25-C535-4F41-9298-9BB941B8534E}" type="presParOf" srcId="{E883A2B8-336B-4D0E-A963-A6C7315AF361}" destId="{6B9F0051-BDF2-4FB0-8463-3A6BA71F2C5E}" srcOrd="2" destOrd="0" presId="urn:microsoft.com/office/officeart/2018/2/layout/IconVerticalSolidList"/>
    <dgm:cxn modelId="{14EE8EF1-4E69-4AAD-8F53-B4AB80457953}" type="presParOf" srcId="{E883A2B8-336B-4D0E-A963-A6C7315AF361}" destId="{C699B9A9-8A2C-4199-BA03-B9DF266D789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FD281A-5B35-4600-A73D-2BD548F2D0A1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590A277-60F0-4B44-83BD-38645572444D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8C59FB-0200-4C50-B0B2-D10FF0731610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Goal: </a:t>
          </a:r>
          <a:r>
            <a:rPr lang="en-GB" sz="2300" kern="1200"/>
            <a:t>turn your focus group records into rough-draft “answers” for the questions your group posed. </a:t>
          </a:r>
          <a:endParaRPr lang="en-US" sz="2300" kern="1200"/>
        </a:p>
      </dsp:txBody>
      <dsp:txXfrm>
        <a:off x="1941716" y="718"/>
        <a:ext cx="4571887" cy="1681139"/>
      </dsp:txXfrm>
    </dsp:sp>
    <dsp:sp modelId="{91B4C90B-F8E6-42B6-BA7C-35E5943DAEE9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4C897CF-ACC9-4A89-9F88-3C435BB96BA4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39D9F0-83D4-4495-A738-BB6FBBDD5E13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Why </a:t>
          </a:r>
          <a:r>
            <a:rPr lang="en-GB" sz="2300" kern="1200" dirty="0"/>
            <a:t>“Rough Analysis” -  because skips many steps (e.g. no transcription, pick-and-mixing across methods) </a:t>
          </a:r>
          <a:endParaRPr lang="en-US" sz="2300" kern="1200" dirty="0"/>
        </a:p>
      </dsp:txBody>
      <dsp:txXfrm>
        <a:off x="1941716" y="2102143"/>
        <a:ext cx="4571887" cy="1681139"/>
      </dsp:txXfrm>
    </dsp:sp>
    <dsp:sp modelId="{68172018-1E6A-4436-B9DA-41D07135C100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0DF5109-7618-4B1B-AC85-8674E71374AE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37A11EB-08C8-4C5E-A59A-43FF48B616CD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Method: sifting through, labelling, and re- organising information from the videos. </a:t>
          </a:r>
          <a:endParaRPr lang="en-US" sz="2300" kern="1200"/>
        </a:p>
      </dsp:txBody>
      <dsp:txXfrm>
        <a:off x="1941716" y="4203567"/>
        <a:ext cx="4571887" cy="168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DB5B42-98EC-4C84-98DA-306416F58927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9E086DB-8169-4B43-8E3A-BF33CFC6C7DD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B96D58-AB5B-4CAB-97F2-7D6052BC9A23}">
      <dsp:nvSpPr>
        <dsp:cNvPr id="0" name=""/>
        <dsp:cNvSpPr/>
      </dsp:nvSpPr>
      <dsp:spPr>
        <a:xfrm>
          <a:off x="1131174" y="4597"/>
          <a:ext cx="2931121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Nutritional aspects of food eaten-- a higher-level category made of 3 sub-categories </a:t>
          </a:r>
          <a:endParaRPr lang="en-US" sz="1600" kern="1200" dirty="0"/>
        </a:p>
      </dsp:txBody>
      <dsp:txXfrm>
        <a:off x="1131174" y="4597"/>
        <a:ext cx="2931121" cy="979371"/>
      </dsp:txXfrm>
    </dsp:sp>
    <dsp:sp modelId="{064FFEF6-5918-B84B-9878-053816C35E72}">
      <dsp:nvSpPr>
        <dsp:cNvPr id="0" name=""/>
        <dsp:cNvSpPr/>
      </dsp:nvSpPr>
      <dsp:spPr>
        <a:xfrm>
          <a:off x="4062296" y="4597"/>
          <a:ext cx="2451307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– Fruits and vegetables</a:t>
          </a:r>
          <a:br>
            <a:rPr lang="en-GB" sz="1200" kern="1200" dirty="0"/>
          </a:br>
          <a:r>
            <a:rPr lang="en-GB" sz="1200" kern="1200" dirty="0"/>
            <a:t>– Sugar</a:t>
          </a:r>
          <a:br>
            <a:rPr lang="en-GB" sz="1200" kern="1200" dirty="0"/>
          </a:br>
          <a:r>
            <a:rPr lang="en-GB" sz="1200" kern="1200" dirty="0"/>
            <a:t>– High fat/high-calorie food </a:t>
          </a:r>
          <a:endParaRPr lang="en-US" sz="1200" kern="1200" dirty="0"/>
        </a:p>
      </dsp:txBody>
      <dsp:txXfrm>
        <a:off x="4062296" y="4597"/>
        <a:ext cx="2451307" cy="979371"/>
      </dsp:txXfrm>
    </dsp:sp>
    <dsp:sp modelId="{A8E3797C-28C5-46A6-A629-542326C90C3B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C91A302-4418-47B9-9FCA-700A56EC29FB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2897B2-D6B6-44E0-8EF9-89BDE60D679C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Reasons that people are eating </a:t>
          </a:r>
          <a:endParaRPr lang="en-US" sz="1600" kern="1200" dirty="0"/>
        </a:p>
      </dsp:txBody>
      <dsp:txXfrm>
        <a:off x="1131174" y="1228812"/>
        <a:ext cx="5382429" cy="979371"/>
      </dsp:txXfrm>
    </dsp:sp>
    <dsp:sp modelId="{B6E00C8E-CC1F-43AC-AEE3-83E1062BE3CA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5EE8C4F-CDBA-447D-BD37-B87CEEA89C48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5949E7-554A-4CF1-BF61-34CD56718FB6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Time of day that eating occurs </a:t>
          </a:r>
          <a:endParaRPr lang="en-US" sz="1600" kern="1200"/>
        </a:p>
      </dsp:txBody>
      <dsp:txXfrm>
        <a:off x="1131174" y="2453027"/>
        <a:ext cx="5382429" cy="979371"/>
      </dsp:txXfrm>
    </dsp:sp>
    <dsp:sp modelId="{5457083E-6560-4EE1-B046-0B3C262F9B60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9A4D472-9CCD-4ED4-B357-F54A3D1A83F3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1079FE-BA78-4A82-A064-C8DF91DD8327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Eating food that is perceived as “processed” or “unnatural” </a:t>
          </a:r>
          <a:endParaRPr lang="en-US" sz="1600" kern="1200"/>
        </a:p>
      </dsp:txBody>
      <dsp:txXfrm>
        <a:off x="1131174" y="3677241"/>
        <a:ext cx="5382429" cy="979371"/>
      </dsp:txXfrm>
    </dsp:sp>
    <dsp:sp modelId="{1E496D6B-3867-4CBF-AEC6-44E456574E82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CBFB413-DD49-4AD1-A7E8-39A231DBC797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699B9A9-8A2C-4199-BA03-B9DF266D7893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Amount eaten, over-eating </a:t>
          </a:r>
          <a:endParaRPr lang="en-US" sz="1600" kern="1200" dirty="0"/>
        </a:p>
      </dsp:txBody>
      <dsp:txXfrm>
        <a:off x="1131174" y="4901456"/>
        <a:ext cx="5382429" cy="9793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2228-8849-0F44-A1CD-62E5FA7B342C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D724-0C8C-4143-B12A-775A660E1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09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2228-8849-0F44-A1CD-62E5FA7B342C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D724-0C8C-4143-B12A-775A660E1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39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2228-8849-0F44-A1CD-62E5FA7B342C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D724-0C8C-4143-B12A-775A660E1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10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2228-8849-0F44-A1CD-62E5FA7B342C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D724-0C8C-4143-B12A-775A660E1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42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2228-8849-0F44-A1CD-62E5FA7B342C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D724-0C8C-4143-B12A-775A660E1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18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2228-8849-0F44-A1CD-62E5FA7B342C}" type="datetimeFigureOut">
              <a:rPr lang="en-US" smtClean="0"/>
              <a:t>2/26/19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D724-0C8C-4143-B12A-775A660E1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1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2228-8849-0F44-A1CD-62E5FA7B342C}" type="datetimeFigureOut">
              <a:rPr lang="en-US" smtClean="0"/>
              <a:t>2/26/19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D724-0C8C-4143-B12A-775A660E1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44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2228-8849-0F44-A1CD-62E5FA7B342C}" type="datetimeFigureOut">
              <a:rPr lang="en-US" smtClean="0"/>
              <a:t>2/26/19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D724-0C8C-4143-B12A-775A660E1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96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2228-8849-0F44-A1CD-62E5FA7B342C}" type="datetimeFigureOut">
              <a:rPr lang="en-US" smtClean="0"/>
              <a:t>2/26/19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D724-0C8C-4143-B12A-775A660E1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6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2228-8849-0F44-A1CD-62E5FA7B342C}" type="datetimeFigureOut">
              <a:rPr lang="en-US" smtClean="0"/>
              <a:t>2/26/19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D724-0C8C-4143-B12A-775A660E1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31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2228-8849-0F44-A1CD-62E5FA7B342C}" type="datetimeFigureOut">
              <a:rPr lang="en-US" smtClean="0"/>
              <a:t>2/26/19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D724-0C8C-4143-B12A-775A660E1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19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72228-8849-0F44-A1CD-62E5FA7B342C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3D724-0C8C-4143-B12A-775A660E1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074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C8DD1-219E-4342-B94F-2CA2CE509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000" dirty="0"/>
              <a:t>Today’s writing topic 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30344-B9F8-1445-8638-1FA451490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600" dirty="0"/>
              <a:t>Was there something that surprised you about the focus group or its preparation? What, and why? </a:t>
            </a:r>
            <a:endParaRPr lang="en-GB" sz="3600" dirty="0">
              <a:effectLst/>
            </a:endParaRPr>
          </a:p>
          <a:p>
            <a:r>
              <a:rPr lang="en-GB" sz="3600" dirty="0"/>
              <a:t>Do you think it is better for designers to consult stakeholders, or always use their own ideas? Why? </a:t>
            </a:r>
            <a:endParaRPr lang="en-GB" sz="3600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75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5E6A9-2328-5643-BD8B-5267AAA428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733" y="758825"/>
            <a:ext cx="5359400" cy="5320242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44000" tIns="108000" rIns="144000" bIns="108000">
            <a:normAutofit/>
          </a:bodyPr>
          <a:lstStyle/>
          <a:p>
            <a:pPr marL="0" indent="0">
              <a:buNone/>
            </a:pPr>
            <a:r>
              <a:rPr lang="en-GB" dirty="0"/>
              <a:t>Breading between the lines: </a:t>
            </a:r>
            <a:r>
              <a:rPr lang="en-GB" i="1" dirty="0"/>
              <a:t>How things are said,</a:t>
            </a:r>
            <a:r>
              <a:rPr lang="en-GB" dirty="0"/>
              <a:t> </a:t>
            </a:r>
            <a:r>
              <a:rPr lang="en-GB" i="1" dirty="0"/>
              <a:t>emotions, sources of ideas, associations</a:t>
            </a:r>
            <a:r>
              <a:rPr lang="en-GB" dirty="0"/>
              <a:t>: </a:t>
            </a:r>
          </a:p>
          <a:p>
            <a:pPr lvl="1"/>
            <a:r>
              <a:rPr lang="en-GB" dirty="0"/>
              <a:t>Received information seems to be important to shaping beliefs/opinions (e.g. food labelling, media)—follow up? </a:t>
            </a:r>
          </a:p>
          <a:p>
            <a:pPr lvl="1"/>
            <a:r>
              <a:rPr lang="en-GB" dirty="0"/>
              <a:t>Lots of implied/explicit reference to emotions, especially negative emotions —follow up? </a:t>
            </a:r>
          </a:p>
          <a:p>
            <a:pPr lvl="1"/>
            <a:r>
              <a:rPr lang="en-GB" dirty="0"/>
              <a:t>People sometimes seem to be judging the healthiness of their eating based on the result, e.g. weight </a:t>
            </a:r>
          </a:p>
          <a:p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056D835-466E-C84F-B770-E0AA4484F680}"/>
              </a:ext>
            </a:extLst>
          </p:cNvPr>
          <p:cNvSpPr/>
          <p:nvPr/>
        </p:nvSpPr>
        <p:spPr>
          <a:xfrm>
            <a:off x="6383867" y="880533"/>
            <a:ext cx="5359400" cy="5076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chemeClr val="tx1"/>
                </a:solidFill>
              </a:rPr>
              <a:t>What is </a:t>
            </a:r>
            <a:r>
              <a:rPr lang="en-GB" sz="2800" i="1" dirty="0">
                <a:solidFill>
                  <a:schemeClr val="tx1"/>
                </a:solidFill>
              </a:rPr>
              <a:t>missing</a:t>
            </a:r>
            <a:r>
              <a:rPr lang="en-GB" sz="2800" dirty="0">
                <a:solidFill>
                  <a:schemeClr val="tx1"/>
                </a:solidFill>
              </a:rPr>
              <a:t> that we might expect to be there:</a:t>
            </a:r>
          </a:p>
          <a:p>
            <a:pPr lvl="1"/>
            <a:r>
              <a:rPr lang="en-GB" sz="2400" dirty="0">
                <a:solidFill>
                  <a:schemeClr val="tx1"/>
                </a:solidFill>
              </a:rPr>
              <a:t>No one mentioned cola, alcohol, or other beverages </a:t>
            </a:r>
          </a:p>
          <a:p>
            <a:pPr lvl="1"/>
            <a:r>
              <a:rPr lang="en-GB" sz="2400" dirty="0">
                <a:solidFill>
                  <a:schemeClr val="tx1"/>
                </a:solidFill>
              </a:rPr>
              <a:t>No one mentioned money, or any relationship between finances and un/healthy eating </a:t>
            </a:r>
          </a:p>
          <a:p>
            <a:pPr lvl="1"/>
            <a:r>
              <a:rPr lang="en-GB" sz="2400" dirty="0">
                <a:solidFill>
                  <a:schemeClr val="tx1"/>
                </a:solidFill>
              </a:rPr>
              <a:t>No one mentioned access to/ availability of different types of food </a:t>
            </a:r>
          </a:p>
        </p:txBody>
      </p:sp>
    </p:spTree>
    <p:extLst>
      <p:ext uri="{BB962C8B-B14F-4D97-AF65-F5344CB8AC3E}">
        <p14:creationId xmlns:p14="http://schemas.microsoft.com/office/powerpoint/2010/main" val="1881353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11C1D-D544-324F-B174-7E99C2D0C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Report -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D757D0-9AB9-CC47-8C28-61AD67375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5308"/>
          </a:xfrm>
        </p:spPr>
        <p:txBody>
          <a:bodyPr>
            <a:normAutofit/>
          </a:bodyPr>
          <a:lstStyle/>
          <a:p>
            <a:r>
              <a:rPr lang="en-GB" dirty="0"/>
              <a:t>We asked“ What do you think ‘unhealthy eating’ means?” </a:t>
            </a:r>
          </a:p>
          <a:p>
            <a:r>
              <a:rPr lang="en-GB" dirty="0"/>
              <a:t>We spoke to 4 [imaginary] students </a:t>
            </a:r>
          </a:p>
          <a:p>
            <a:r>
              <a:rPr lang="en-GB" dirty="0"/>
              <a:t>Participants’ ideas about meaning of unhealthy eating can be grouped into 5 categories: </a:t>
            </a:r>
          </a:p>
          <a:p>
            <a:pPr lvl="1"/>
            <a:r>
              <a:rPr lang="en-GB" dirty="0"/>
              <a:t>–  Nutritional aspects of food eaten </a:t>
            </a:r>
            <a:endParaRPr lang="en-GB" sz="2800" dirty="0"/>
          </a:p>
          <a:p>
            <a:pPr lvl="1"/>
            <a:r>
              <a:rPr lang="en-GB" dirty="0"/>
              <a:t>–  Reasons that people are eating </a:t>
            </a:r>
            <a:endParaRPr lang="en-GB" sz="2800" dirty="0"/>
          </a:p>
          <a:p>
            <a:pPr lvl="1"/>
            <a:r>
              <a:rPr lang="en-GB" dirty="0"/>
              <a:t>–  Time of day that eating occurs </a:t>
            </a:r>
            <a:endParaRPr lang="en-GB" sz="2800" dirty="0"/>
          </a:p>
          <a:p>
            <a:pPr lvl="1"/>
            <a:r>
              <a:rPr lang="en-GB" dirty="0"/>
              <a:t>–  Eating food that is perceived as “processed” or “unnatural” </a:t>
            </a:r>
            <a:endParaRPr lang="en-GB" sz="2800" dirty="0"/>
          </a:p>
          <a:p>
            <a:pPr lvl="1"/>
            <a:r>
              <a:rPr lang="en-GB" dirty="0"/>
              <a:t>–  Amount eaten, over-eating </a:t>
            </a:r>
            <a:endParaRPr lang="en-GB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606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DB836-6753-5A40-B2DD-39526C3F3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 might add: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256EC-FC9A-8543-85E6-A531534F9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No one mentioned: </a:t>
            </a:r>
          </a:p>
          <a:p>
            <a:r>
              <a:rPr lang="en-GB" dirty="0"/>
              <a:t>People’s access to different types of food options </a:t>
            </a:r>
          </a:p>
          <a:p>
            <a:r>
              <a:rPr lang="en-GB" dirty="0"/>
              <a:t> No one mentioned: Alcohol, soft drinks, beverages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Everyone used emotion words in relation to unhealthy eating, particularly negative emotions (guilty, worried, anxious) and also talked about “bad” or “wrong” eating. </a:t>
            </a:r>
          </a:p>
          <a:p>
            <a:pPr lvl="1"/>
            <a:r>
              <a:rPr lang="en-GB" dirty="0"/>
              <a:t>This seems like an important thing to follow up in the next stage, may influence future design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549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79775-B12B-A743-897D-9E84BDFD7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GB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12C23-EFC4-884E-8E79-46993B905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133" y="541867"/>
            <a:ext cx="11108267" cy="56350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400" dirty="0"/>
              <a:t>In this example, by asking people </a:t>
            </a:r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4400" i="1" dirty="0"/>
              <a:t>What do you think “unhealthy eating” means</a:t>
            </a:r>
            <a:r>
              <a:rPr lang="en-GB" sz="4400" dirty="0"/>
              <a:t>? </a:t>
            </a:r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4800" dirty="0"/>
              <a:t>Do you think you could use their answers to infer what people think is </a:t>
            </a:r>
            <a:r>
              <a:rPr lang="en-GB" sz="4800" i="1" dirty="0"/>
              <a:t>healthy</a:t>
            </a:r>
            <a:r>
              <a:rPr lang="en-GB" sz="4800" dirty="0"/>
              <a:t> eating?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891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F54E8-C4D9-F94E-9A72-C9D2623C8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AC64C-D420-8E4D-9CE3-3653D2A71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10:25: Analysis in individual teams/pairs </a:t>
            </a:r>
          </a:p>
          <a:p>
            <a:r>
              <a:rPr lang="en-GB" dirty="0"/>
              <a:t>~10:25-10:35 recap and decide where to start-- do not need video for this, only notes </a:t>
            </a:r>
          </a:p>
          <a:p>
            <a:r>
              <a:rPr lang="en-GB" dirty="0"/>
              <a:t>~10:35 onward: Main analysis (target: analyse 10-12 min of video/audio). If groups have 2 laptops, each pair work on different question </a:t>
            </a:r>
          </a:p>
          <a:p>
            <a:r>
              <a:rPr lang="en-GB" dirty="0"/>
              <a:t>11:25-11:35 groups stop and discuss/agree their preliminary findings to present—these do not have to be “final”, may change with further analysis! </a:t>
            </a:r>
          </a:p>
          <a:p>
            <a:pPr marL="0" indent="0">
              <a:buNone/>
            </a:pPr>
            <a:r>
              <a:rPr lang="en-GB" dirty="0"/>
              <a:t>11:40 Reporting </a:t>
            </a:r>
          </a:p>
          <a:p>
            <a:r>
              <a:rPr lang="en-GB" dirty="0"/>
              <a:t>11:40 Final preparations for 3 min presentation</a:t>
            </a:r>
          </a:p>
          <a:p>
            <a:r>
              <a:rPr lang="en-GB" dirty="0"/>
              <a:t>11:45-11:55 groups report preliminary findings and discuss if time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08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220730-8A17-0541-8D4D-C68070E5E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Focus Group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31631-2478-7E4D-A265-D85CA8F10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A. Alcorn and J Stewart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617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F8E11-325F-3D4D-99BC-FC55A5B2B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GB" sz="6000" dirty="0">
                <a:solidFill>
                  <a:srgbClr val="FFFFFF"/>
                </a:solidFill>
              </a:rPr>
              <a:t>“Rough analysis” goals </a:t>
            </a:r>
            <a:endParaRPr lang="en-US" sz="60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D70E72-A8DA-447E-951B-ADD4E04410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896592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2947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4620C5-3436-3845-B4BD-ABADF1EC2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4" y="963877"/>
            <a:ext cx="4010998" cy="4930246"/>
          </a:xfrm>
        </p:spPr>
        <p:txBody>
          <a:bodyPr>
            <a:normAutofit/>
          </a:bodyPr>
          <a:lstStyle/>
          <a:p>
            <a:pPr algn="r"/>
            <a:r>
              <a:rPr lang="en-GB" sz="5400" dirty="0">
                <a:solidFill>
                  <a:schemeClr val="accent1"/>
                </a:solidFill>
              </a:rPr>
              <a:t>What exactly will we do? </a:t>
            </a:r>
            <a:br>
              <a:rPr lang="en-GB" sz="5400" dirty="0">
                <a:solidFill>
                  <a:schemeClr val="accent1"/>
                </a:solidFill>
              </a:rPr>
            </a:br>
            <a:endParaRPr lang="en-US" sz="5400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CD11D-E3BD-5147-B219-542DBE110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6"/>
            <a:ext cx="6377769" cy="5574083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GB" sz="3500" dirty="0"/>
              <a:t>Everyone will start and stop their video, discussing and making notes about “interesting things” that help answer your questions. Then you will start to to group information together into categories. </a:t>
            </a:r>
          </a:p>
          <a:p>
            <a:r>
              <a:rPr lang="en-GB" sz="3000" dirty="0"/>
              <a:t>There is a step-by-step instruction handout. Use this along with your own focus group goals and questions. </a:t>
            </a:r>
          </a:p>
          <a:p>
            <a:r>
              <a:rPr lang="en-GB" sz="3000" dirty="0"/>
              <a:t>BUT an example may help to illustrate the process better. Let’s say we had a fake focus group that asked about unhealthy eating. 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46851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16C056-D1B9-0941-B9F5-454168DB8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000000"/>
                </a:solidFill>
              </a:rPr>
              <a:t>Rough analysis example question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0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F7A9FDA8-DA5F-4A71-91DE-C5495CCFF1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97362-7254-3B49-805D-C36AAC388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0691" y="2421682"/>
            <a:ext cx="6419576" cy="363928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4800" dirty="0">
                <a:solidFill>
                  <a:srgbClr val="000000"/>
                </a:solidFill>
              </a:rPr>
              <a:t>What do you think “unhealthy eating” means? 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294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ED6E7-7EB2-1E4E-A0EF-1DBA03070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4813"/>
            <a:ext cx="10515600" cy="58921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Here are a few things the example participants said: 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“It’s quite bad for you to, like, have a whole thing of biscuits while writing a paper. Like, stress eating, you know?” </a:t>
            </a:r>
          </a:p>
          <a:p>
            <a:r>
              <a:rPr lang="en-GB" dirty="0">
                <a:solidFill>
                  <a:schemeClr val="bg1"/>
                </a:solidFill>
              </a:rPr>
              <a:t>“Sometimes I eat pot noodles and stuff even though it’s all really processed. Actually, I’m not sure that counts as food.” </a:t>
            </a:r>
          </a:p>
          <a:p>
            <a:r>
              <a:rPr lang="en-GB" dirty="0">
                <a:solidFill>
                  <a:schemeClr val="bg1"/>
                </a:solidFill>
              </a:rPr>
              <a:t>“I don’t care if things are unhealthy or not.” </a:t>
            </a:r>
          </a:p>
          <a:p>
            <a:r>
              <a:rPr lang="en-GB" dirty="0">
                <a:solidFill>
                  <a:schemeClr val="bg1"/>
                </a:solidFill>
              </a:rPr>
              <a:t>“It matters when you eat, too. Eating late at night it makes you fat! It was on the BBC that people did a study about it. I freaked out when I read that!” </a:t>
            </a:r>
          </a:p>
          <a:p>
            <a:r>
              <a:rPr lang="en-GB" dirty="0">
                <a:solidFill>
                  <a:schemeClr val="bg1"/>
                </a:solidFill>
              </a:rPr>
              <a:t>“You know those traffic-light labels for the salt and fat and stuff? I try to stay away from anything red. Anything with more than one red box is like, really bad for me. I feel guilty.” </a:t>
            </a:r>
          </a:p>
          <a:p>
            <a:r>
              <a:rPr lang="en-GB" dirty="0">
                <a:solidFill>
                  <a:schemeClr val="bg1"/>
                </a:solidFill>
              </a:rPr>
              <a:t>“It’s unhealthy to skip breakfast. Maybe it’s OK to skip lunch, but you should always eat in the morning.” </a:t>
            </a:r>
          </a:p>
          <a:p>
            <a:r>
              <a:rPr lang="en-GB" dirty="0">
                <a:solidFill>
                  <a:schemeClr val="bg1"/>
                </a:solidFill>
              </a:rPr>
              <a:t>“It’s definitely unhealthy if you aren’t eating fruits and vegetables. I mean, eating fresh, unprocessed stuff is probably always good.”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792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A9508-B626-0646-B75D-7B49FB78B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E3814-D6BC-C248-BADB-508FC9818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4400" dirty="0"/>
              <a:t>How might you start labelling the content of what people said? </a:t>
            </a:r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4400" dirty="0"/>
              <a:t>How would you start grouping information together? (categories)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53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1108E-3AA7-D849-B207-B2E4AB9A1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A4DE6BE2-4EBC-E74A-AC86-D80E54C73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38" y="777636"/>
            <a:ext cx="11413595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,Bold"/>
              </a:rPr>
              <a:t>Here are a few things the example participants said: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B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“It’s quite bad for you to, like, have a whole thing of biscuits while writing a paper. Like, stress eating, you know?”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006DB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6DB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“Sometimes I eat pot noodles and stuff even though it’s all really processed. Actually, I’m not sure that counts as food.”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“I don’t care if things are unhealthy or not.”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E26B0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“It matters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E26B07"/>
                </a:solidFill>
                <a:effectLst/>
                <a:latin typeface="Arial,Italic"/>
                <a:cs typeface="Arial" panose="020B0604020202020204" pitchFamily="34" charset="0"/>
              </a:rPr>
              <a:t>when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E26B0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eat, too. Eating late at night it makes you fat! It was on the BBC that people did a study about it. I freaked out when I read that!”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00AF4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AF4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“You know those traffic-light labels for the salt and fat and stuff? I try to stay away from anything red. Anything with more than one red box is like,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AF4F"/>
                </a:solidFill>
                <a:effectLst/>
                <a:latin typeface="Arial,Italic"/>
                <a:cs typeface="Arial" panose="020B0604020202020204" pitchFamily="34" charset="0"/>
              </a:rPr>
              <a:t>really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AF4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bad for me. I feel guilty.”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E26B07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E26B0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“It’s unhealthy to skip breakfast. Maybe it’s OK to skip lunch, but you should always eat in the morning.”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00AF4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AF4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“It’s definitely unhealthy if you aren’t eating fruits and vegetables.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6DB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mean, eating fresh, unprocessed stuff is probably always good.”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8" name="Picture 10" descr="page9image28740032">
            <a:extLst>
              <a:ext uri="{FF2B5EF4-FFF2-40B4-BE49-F238E27FC236}">
                <a16:creationId xmlns:a16="http://schemas.microsoft.com/office/drawing/2014/main" id="{B462E13D-ECDA-BB46-BCCB-ADC563127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8" y="-487363"/>
            <a:ext cx="2286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page9image28739264">
            <a:extLst>
              <a:ext uri="{FF2B5EF4-FFF2-40B4-BE49-F238E27FC236}">
                <a16:creationId xmlns:a16="http://schemas.microsoft.com/office/drawing/2014/main" id="{A96E623A-2C5D-A14E-88FE-5882FF33D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-487363"/>
            <a:ext cx="2794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page9image28747904">
            <a:extLst>
              <a:ext uri="{FF2B5EF4-FFF2-40B4-BE49-F238E27FC236}">
                <a16:creationId xmlns:a16="http://schemas.microsoft.com/office/drawing/2014/main" id="{AC5EE84E-6406-A742-BB74-1123FED0E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163" y="-487363"/>
            <a:ext cx="2540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156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5AA0B2-193E-4F42-AB6E-4EFC06765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GB" sz="4100">
                <a:solidFill>
                  <a:srgbClr val="FFFFFF"/>
                </a:solidFill>
              </a:rPr>
              <a:t>We could then group all the ideas about unhealthy eating into categories: </a:t>
            </a:r>
            <a:br>
              <a:rPr lang="en-GB" sz="4100">
                <a:solidFill>
                  <a:srgbClr val="FFFFFF"/>
                </a:solidFill>
              </a:rPr>
            </a:br>
            <a:endParaRPr lang="en-US" sz="4100">
              <a:solidFill>
                <a:srgbClr val="FFFFFF"/>
              </a:solidFill>
            </a:endParaRP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F43F48BF-5D47-4A30-866C-AFA6B58842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673411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9307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944</Words>
  <Application>Microsoft Macintosh PowerPoint</Application>
  <PresentationFormat>Widescreen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Arial,Bold</vt:lpstr>
      <vt:lpstr>Arial,Italic</vt:lpstr>
      <vt:lpstr>Calibri</vt:lpstr>
      <vt:lpstr>Calibri Light</vt:lpstr>
      <vt:lpstr>Office Theme</vt:lpstr>
      <vt:lpstr>Today’s writing topic </vt:lpstr>
      <vt:lpstr>Focus Group Analysis</vt:lpstr>
      <vt:lpstr>“Rough analysis” goals </vt:lpstr>
      <vt:lpstr>What exactly will we do?  </vt:lpstr>
      <vt:lpstr>Rough analysis example question</vt:lpstr>
      <vt:lpstr>PowerPoint Presentation</vt:lpstr>
      <vt:lpstr>PowerPoint Presentation</vt:lpstr>
      <vt:lpstr>PowerPoint Presentation</vt:lpstr>
      <vt:lpstr>We could then group all the ideas about unhealthy eating into categories:  </vt:lpstr>
      <vt:lpstr>PowerPoint Presentation</vt:lpstr>
      <vt:lpstr>How to Report - </vt:lpstr>
      <vt:lpstr>We might add:</vt:lpstr>
      <vt:lpstr> </vt:lpstr>
      <vt:lpstr>Timetable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Today’s writing topic </dc:title>
  <dc:creator>STEWART James</dc:creator>
  <cp:lastModifiedBy>STEWART James</cp:lastModifiedBy>
  <cp:revision>7</cp:revision>
  <dcterms:created xsi:type="dcterms:W3CDTF">2019-02-26T18:25:59Z</dcterms:created>
  <dcterms:modified xsi:type="dcterms:W3CDTF">2019-02-27T08:22:46Z</dcterms:modified>
</cp:coreProperties>
</file>