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crn.org.uk/sites/default/files/fcrn_chatham_house_0.pdf" TargetMode="External" /><Relationship Id="rId3" Type="http://schemas.openxmlformats.org/officeDocument/2006/relationships/hyperlink" Target="http://www.fcrn.org.uk/fcrn-publications/reports/policies-and-actions-shift-eating-patterns-what-works"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dinburghlivinglab.github.io/dds/slow_hack/"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ov.scot/Resource/0042/00423436.pdf"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Design</a:t>
            </a:r>
            <a:r>
              <a:rPr/>
              <a:t> </a:t>
            </a:r>
            <a:r>
              <a:rPr/>
              <a:t>and</a:t>
            </a:r>
            <a:r>
              <a:rPr/>
              <a:t> </a:t>
            </a:r>
            <a:r>
              <a:rPr/>
              <a:t>Society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Ewan</a:t>
            </a:r>
            <a:r>
              <a:rPr/>
              <a:t> </a:t>
            </a:r>
            <a:r>
              <a:rPr/>
              <a:t>Klein,</a:t>
            </a:r>
            <a:r>
              <a:rPr/>
              <a:t> </a:t>
            </a:r>
            <a:r>
              <a:rPr/>
              <a:t>Cat</a:t>
            </a:r>
            <a:r>
              <a:rPr/>
              <a:t> </a:t>
            </a:r>
            <a:r>
              <a:rPr/>
              <a:t>Magill,</a:t>
            </a:r>
            <a:r>
              <a:rPr/>
              <a:t> </a:t>
            </a:r>
            <a:r>
              <a:rPr/>
              <a:t>Alyssa</a:t>
            </a:r>
            <a:r>
              <a:rPr/>
              <a:t> </a:t>
            </a:r>
            <a:r>
              <a:rPr/>
              <a:t>Alcorn</a:t>
            </a:r>
          </a:p>
        </p:txBody>
      </p:sp>
      <p:sp>
        <p:nvSpPr>
          <p:cNvPr id="4" name="Date Placeholder 3"/>
          <p:cNvSpPr>
            <a:spLocks noGrp="1"/>
          </p:cNvSpPr>
          <p:nvPr>
            <p:ph type="dt" sz="half" idx="10"/>
          </p:nvPr>
        </p:nvSpPr>
        <p:spPr/>
        <p:txBody>
          <a:bodyPr/>
          <a:lstStyle/>
          <a:p>
            <a:pPr lvl="0" marL="0" indent="0">
              <a:buNone/>
            </a:pPr>
            <a:r>
              <a:rPr/>
              <a:t>10</a:t>
            </a:r>
            <a:r>
              <a:rPr/>
              <a:t> </a:t>
            </a:r>
            <a:r>
              <a:rPr/>
              <a:t>February</a:t>
            </a:r>
            <a:r>
              <a:rPr/>
              <a:t> </a:t>
            </a:r>
            <a:r>
              <a:rPr/>
              <a:t>2016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ISM:</a:t>
            </a:r>
            <a:r>
              <a:rPr/>
              <a:t> </a:t>
            </a:r>
            <a:r>
              <a:rPr/>
              <a:t>Individual</a:t>
            </a:r>
          </a:p>
        </p:txBody>
      </p:sp>
      <p:sp>
        <p:nvSpPr>
          <p:cNvPr id="3" name="Content Placeholder 2"/>
          <p:cNvSpPr>
            <a:spLocks noGrp="1"/>
          </p:cNvSpPr>
          <p:nvPr>
            <p:ph idx="1"/>
          </p:nvPr>
        </p:nvSpPr>
        <p:spPr/>
        <p:txBody>
          <a:bodyPr/>
          <a:lstStyle/>
          <a:p>
            <a:pPr lvl="0" marL="0" indent="0">
              <a:buNone/>
            </a:pPr>
            <a:r>
              <a:rPr/>
              <a:t>Factors held by the individual that affect choices and behaviours. Includes:</a:t>
            </a:r>
          </a:p>
          <a:p>
            <a:pPr lvl="1"/>
            <a:r>
              <a:rPr/>
              <a:t>values, attitudes and skills;</a:t>
            </a:r>
          </a:p>
          <a:p>
            <a:pPr lvl="1"/>
            <a:r>
              <a:rPr/>
              <a:t>calculations made before acting, including personal evaluations of costs and benefits.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ISM:</a:t>
            </a:r>
            <a:r>
              <a:rPr/>
              <a:t> </a:t>
            </a:r>
            <a:r>
              <a:rPr/>
              <a:t>Social</a:t>
            </a:r>
          </a:p>
        </p:txBody>
      </p:sp>
      <p:sp>
        <p:nvSpPr>
          <p:cNvPr id="3" name="Content Placeholder 2"/>
          <p:cNvSpPr>
            <a:spLocks noGrp="1"/>
          </p:cNvSpPr>
          <p:nvPr>
            <p:ph idx="1"/>
          </p:nvPr>
        </p:nvSpPr>
        <p:spPr/>
        <p:txBody>
          <a:bodyPr/>
          <a:lstStyle/>
          <a:p>
            <a:pPr lvl="0" marL="0" indent="0">
              <a:buNone/>
            </a:pPr>
            <a:r>
              <a:rPr/>
              <a:t>Factors beyond the individual in the social realm that shape behaviours. Includes:</a:t>
            </a:r>
          </a:p>
          <a:p>
            <a:pPr lvl="1"/>
            <a:r>
              <a:rPr/>
              <a:t>social norms and the meanings attached to particular activities;</a:t>
            </a:r>
          </a:p>
          <a:p>
            <a:pPr lvl="1"/>
            <a:r>
              <a:rPr/>
              <a:t>networks and relationships, and the institutions that influence how groups of individuals behave.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ISM:</a:t>
            </a:r>
            <a:r>
              <a:rPr/>
              <a:t> </a:t>
            </a:r>
            <a:r>
              <a:rPr/>
              <a:t>Material</a:t>
            </a:r>
          </a:p>
        </p:txBody>
      </p:sp>
      <p:sp>
        <p:nvSpPr>
          <p:cNvPr id="3" name="Content Placeholder 2"/>
          <p:cNvSpPr>
            <a:spLocks noGrp="1"/>
          </p:cNvSpPr>
          <p:nvPr>
            <p:ph idx="1"/>
          </p:nvPr>
        </p:nvSpPr>
        <p:spPr/>
        <p:txBody>
          <a:bodyPr/>
          <a:lstStyle/>
          <a:p>
            <a:pPr lvl="0" marL="0" indent="0">
              <a:buNone/>
            </a:pPr>
            <a:r>
              <a:rPr/>
              <a:t>Factors ‘out there’ in the environment and wider world which both constrain and shape behaviour. Includes:</a:t>
            </a:r>
          </a:p>
          <a:p>
            <a:pPr lvl="1"/>
            <a:r>
              <a:rPr/>
              <a:t>‘hard’ infrastructures, technologies and regulations;</a:t>
            </a:r>
          </a:p>
          <a:p>
            <a:pPr lvl="1"/>
            <a:r>
              <a:rPr/>
              <a:t>‘softer’ influences such as time and the schedules of everyday life.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FCRN:</a:t>
            </a:r>
            <a:r>
              <a:rPr/>
              <a:t> </a:t>
            </a:r>
            <a:r>
              <a:rPr/>
              <a:t>Policies</a:t>
            </a:r>
            <a:r>
              <a:rPr/>
              <a:t> </a:t>
            </a:r>
            <a:r>
              <a:rPr/>
              <a:t>and</a:t>
            </a:r>
            <a:r>
              <a:rPr/>
              <a:t> </a:t>
            </a:r>
            <a:r>
              <a:rPr/>
              <a:t>actions</a:t>
            </a:r>
            <a:r>
              <a:rPr/>
              <a:t> </a:t>
            </a:r>
            <a:r>
              <a:rPr/>
              <a:t>to</a:t>
            </a:r>
            <a:r>
              <a:rPr/>
              <a:t> </a:t>
            </a:r>
            <a:r>
              <a:rPr/>
              <a:t>shift</a:t>
            </a:r>
            <a:r>
              <a:rPr/>
              <a:t> </a:t>
            </a:r>
            <a:r>
              <a:rPr/>
              <a:t>eating</a:t>
            </a:r>
            <a:r>
              <a:rPr/>
              <a:t> </a:t>
            </a:r>
            <a:r>
              <a:rPr/>
              <a:t>patterns</a:t>
            </a:r>
          </a:p>
        </p:txBody>
      </p:sp>
      <p:sp>
        <p:nvSpPr>
          <p:cNvPr id="3" name="Content Placeholder 2"/>
          <p:cNvSpPr>
            <a:spLocks noGrp="1"/>
          </p:cNvSpPr>
          <p:nvPr>
            <p:ph idx="1"/>
          </p:nvPr>
        </p:nvSpPr>
        <p:spPr/>
        <p:txBody>
          <a:bodyPr/>
          <a:lstStyle/>
          <a:p>
            <a:pPr lvl="1"/>
            <a:r>
              <a:rPr/>
              <a:t>Study by Food Climate Research Network (FCRN)</a:t>
            </a:r>
          </a:p>
          <a:p>
            <a:pPr lvl="1"/>
            <a:r>
              <a:rPr/>
              <a:t>Garnett et al (2015) </a:t>
            </a:r>
            <a:r>
              <a:rPr>
                <a:hlinkClick r:id="rId2"/>
              </a:rPr>
              <a:t>Policies and actions to shift eating patterns: What works?</a:t>
            </a:r>
            <a:r>
              <a:rPr/>
              <a:t> (</a:t>
            </a:r>
            <a:r>
              <a:rPr>
                <a:hlinkClick r:id="rId3"/>
              </a:rPr>
              <a:t>summary</a:t>
            </a:r>
            <a:r>
              <a:rPr/>
              <a:t>)</a:t>
            </a:r>
          </a:p>
          <a:p>
            <a:pPr lvl="1"/>
            <a:r>
              <a:rPr/>
              <a:t>Reviews literature on effective ways of shifting people’s consumption patterns in more sustainable and healthy directions.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Interventions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 </a:t>
                      </a:r>
                    </a:p>
                  </a:txBody>
                  <a:tcPr/>
                </a:tc>
                <a:tc>
                  <a:txBody>
                    <a:bodyPr/>
                    <a:lstStyle/>
                    <a:p>
                      <a:pPr lvl="0" marL="0" indent="0" algn="l">
                        <a:buNone/>
                      </a:pPr>
                      <a:r>
                        <a:rPr/>
                        <a:t> </a:t>
                      </a:r>
                    </a:p>
                  </a:txBody>
                  <a:tcPr/>
                </a:tc>
              </a:tr>
              <a:tr h="0">
                <a:tc>
                  <a:txBody>
                    <a:bodyPr/>
                    <a:lstStyle/>
                    <a:p>
                      <a:pPr lvl="0" marL="0" indent="0">
                        <a:buNone/>
                      </a:pPr>
                      <a:r>
                        <a:rPr/>
                        <a:t>1</a:t>
                      </a:r>
                    </a:p>
                  </a:txBody>
                </a:tc>
                <a:tc>
                  <a:txBody>
                    <a:bodyPr/>
                    <a:lstStyle/>
                    <a:p>
                      <a:pPr lvl="0" marL="0" indent="0" algn="l">
                        <a:buNone/>
                      </a:pPr>
                      <a:r>
                        <a:rPr/>
                        <a:t>Disincentivise</a:t>
                      </a:r>
                      <a:r>
                        <a:rPr/>
                        <a:t> </a:t>
                      </a:r>
                      <a:r>
                        <a:rPr/>
                        <a:t>or</a:t>
                      </a:r>
                      <a:r>
                        <a:rPr/>
                        <a:t> </a:t>
                      </a:r>
                      <a:r>
                        <a:rPr/>
                        <a:t>incentivise</a:t>
                      </a:r>
                      <a:r>
                        <a:rPr/>
                        <a:t> </a:t>
                      </a:r>
                      <a:r>
                        <a:rPr/>
                        <a:t>choices</a:t>
                      </a:r>
                      <a:r>
                        <a:rPr/>
                        <a:t> </a:t>
                      </a:r>
                      <a:r>
                        <a:rPr/>
                        <a:t>through</a:t>
                      </a:r>
                      <a:r>
                        <a:rPr/>
                        <a:t> </a:t>
                      </a:r>
                      <a:r>
                        <a:rPr/>
                        <a:t>fiscal</a:t>
                      </a:r>
                      <a:r>
                        <a:rPr/>
                        <a:t> </a:t>
                      </a:r>
                      <a:r>
                        <a:rPr/>
                        <a:t>measures</a:t>
                      </a:r>
                    </a:p>
                  </a:txBody>
                </a:tc>
              </a:tr>
              <a:tr h="0">
                <a:tc>
                  <a:txBody>
                    <a:bodyPr/>
                    <a:lstStyle/>
                    <a:p>
                      <a:pPr lvl="0" marL="0" indent="0">
                        <a:buNone/>
                      </a:pPr>
                      <a:r>
                        <a:rPr/>
                        <a:t>2</a:t>
                      </a:r>
                    </a:p>
                  </a:txBody>
                </a:tc>
                <a:tc>
                  <a:txBody>
                    <a:bodyPr/>
                    <a:lstStyle/>
                    <a:p>
                      <a:pPr lvl="0" marL="0" indent="0" algn="l">
                        <a:buNone/>
                      </a:pPr>
                      <a:r>
                        <a:rPr/>
                        <a:t>Change</a:t>
                      </a:r>
                      <a:r>
                        <a:rPr/>
                        <a:t> </a:t>
                      </a:r>
                      <a:r>
                        <a:rPr/>
                        <a:t>the</a:t>
                      </a:r>
                      <a:r>
                        <a:rPr/>
                        <a:t> </a:t>
                      </a:r>
                      <a:r>
                        <a:rPr/>
                        <a:t>governance</a:t>
                      </a:r>
                      <a:r>
                        <a:rPr/>
                        <a:t> </a:t>
                      </a:r>
                      <a:r>
                        <a:rPr/>
                        <a:t>of</a:t>
                      </a:r>
                      <a:r>
                        <a:rPr/>
                        <a:t> </a:t>
                      </a:r>
                      <a:r>
                        <a:rPr/>
                        <a:t>production</a:t>
                      </a:r>
                      <a:r>
                        <a:rPr/>
                        <a:t> </a:t>
                      </a:r>
                      <a:r>
                        <a:rPr/>
                        <a:t>or</a:t>
                      </a:r>
                      <a:r>
                        <a:rPr/>
                        <a:t> </a:t>
                      </a:r>
                      <a:r>
                        <a:rPr/>
                        <a:t>consumption</a:t>
                      </a:r>
                    </a:p>
                  </a:txBody>
                </a:tc>
              </a:tr>
              <a:tr h="0">
                <a:tc>
                  <a:txBody>
                    <a:bodyPr/>
                    <a:lstStyle/>
                    <a:p>
                      <a:pPr lvl="0" marL="0" indent="0">
                        <a:buNone/>
                      </a:pPr>
                      <a:r>
                        <a:rPr/>
                        <a:t>3</a:t>
                      </a:r>
                    </a:p>
                  </a:txBody>
                </a:tc>
                <a:tc>
                  <a:txBody>
                    <a:bodyPr/>
                    <a:lstStyle/>
                    <a:p>
                      <a:pPr lvl="0" marL="0" indent="0" algn="l">
                        <a:buNone/>
                      </a:pPr>
                      <a:r>
                        <a:rPr/>
                        <a:t>Encourage</a:t>
                      </a:r>
                      <a:r>
                        <a:rPr/>
                        <a:t> </a:t>
                      </a:r>
                      <a:r>
                        <a:rPr/>
                        <a:t>collaboration</a:t>
                      </a:r>
                      <a:r>
                        <a:rPr/>
                        <a:t> </a:t>
                      </a:r>
                      <a:r>
                        <a:rPr/>
                        <a:t>and</a:t>
                      </a:r>
                      <a:r>
                        <a:rPr/>
                        <a:t> </a:t>
                      </a:r>
                      <a:r>
                        <a:rPr/>
                        <a:t>shared</a:t>
                      </a:r>
                      <a:r>
                        <a:rPr/>
                        <a:t> </a:t>
                      </a:r>
                      <a:r>
                        <a:rPr/>
                        <a:t>agreements</a:t>
                      </a:r>
                    </a:p>
                  </a:txBody>
                </a:tc>
              </a:tr>
              <a:tr h="0">
                <a:tc>
                  <a:txBody>
                    <a:bodyPr/>
                    <a:lstStyle/>
                    <a:p>
                      <a:pPr lvl="0" marL="0" indent="0">
                        <a:buNone/>
                      </a:pPr>
                      <a:r>
                        <a:rPr/>
                        <a:t>4</a:t>
                      </a:r>
                    </a:p>
                  </a:txBody>
                </a:tc>
                <a:tc>
                  <a:txBody>
                    <a:bodyPr/>
                    <a:lstStyle/>
                    <a:p>
                      <a:pPr lvl="0" marL="0" indent="0" algn="l">
                        <a:buNone/>
                      </a:pPr>
                      <a:r>
                        <a:rPr/>
                        <a:t>Change</a:t>
                      </a:r>
                      <a:r>
                        <a:rPr/>
                        <a:t> </a:t>
                      </a:r>
                      <a:r>
                        <a:rPr/>
                        <a:t>the</a:t>
                      </a:r>
                      <a:r>
                        <a:rPr/>
                        <a:t> </a:t>
                      </a:r>
                      <a:r>
                        <a:rPr/>
                        <a:t>context,</a:t>
                      </a:r>
                      <a:r>
                        <a:rPr/>
                        <a:t> </a:t>
                      </a:r>
                      <a:r>
                        <a:rPr/>
                        <a:t>defaults</a:t>
                      </a:r>
                      <a:r>
                        <a:rPr/>
                        <a:t> </a:t>
                      </a:r>
                      <a:r>
                        <a:rPr/>
                        <a:t>and</a:t>
                      </a:r>
                      <a:r>
                        <a:rPr/>
                        <a:t> </a:t>
                      </a:r>
                      <a:r>
                        <a:rPr/>
                        <a:t>norms</a:t>
                      </a:r>
                      <a:r>
                        <a:rPr/>
                        <a:t> </a:t>
                      </a:r>
                      <a:r>
                        <a:rPr/>
                        <a:t>of</a:t>
                      </a:r>
                      <a:r>
                        <a:rPr/>
                        <a:t> </a:t>
                      </a:r>
                      <a:r>
                        <a:rPr/>
                        <a:t>production</a:t>
                      </a:r>
                      <a:r>
                        <a:rPr/>
                        <a:t> </a:t>
                      </a:r>
                      <a:r>
                        <a:rPr/>
                        <a:t>or</a:t>
                      </a:r>
                      <a:r>
                        <a:rPr/>
                        <a:t> </a:t>
                      </a:r>
                      <a:r>
                        <a:rPr/>
                        <a:t>consumption</a:t>
                      </a:r>
                    </a:p>
                  </a:txBody>
                </a:tc>
              </a:tr>
              <a:tr h="0">
                <a:tc>
                  <a:txBody>
                    <a:bodyPr/>
                    <a:lstStyle/>
                    <a:p>
                      <a:pPr lvl="0" marL="0" indent="0">
                        <a:buNone/>
                      </a:pPr>
                      <a:r>
                        <a:rPr/>
                        <a:t>5</a:t>
                      </a:r>
                    </a:p>
                  </a:txBody>
                </a:tc>
                <a:tc>
                  <a:txBody>
                    <a:bodyPr/>
                    <a:lstStyle/>
                    <a:p>
                      <a:pPr lvl="0" marL="0" indent="0" algn="l">
                        <a:buNone/>
                      </a:pPr>
                      <a:r>
                        <a:rPr/>
                        <a:t>Inform,</a:t>
                      </a:r>
                      <a:r>
                        <a:rPr/>
                        <a:t> </a:t>
                      </a:r>
                      <a:r>
                        <a:rPr/>
                        <a:t>educate,</a:t>
                      </a:r>
                      <a:r>
                        <a:rPr/>
                        <a:t> </a:t>
                      </a:r>
                      <a:r>
                        <a:rPr/>
                        <a:t>promote</a:t>
                      </a:r>
                      <a:r>
                        <a:rPr/>
                        <a:t> </a:t>
                      </a:r>
                      <a:r>
                        <a:rPr/>
                        <a:t>or</a:t>
                      </a:r>
                      <a:r>
                        <a:rPr/>
                        <a:t> </a:t>
                      </a:r>
                      <a:r>
                        <a:rPr/>
                        <a:t>empower</a:t>
                      </a:r>
                      <a:r>
                        <a:rPr/>
                        <a:t> </a:t>
                      </a:r>
                      <a:r>
                        <a:rPr/>
                        <a:t>through</a:t>
                      </a:r>
                      <a:r>
                        <a:rPr/>
                        <a:t> </a:t>
                      </a:r>
                      <a:r>
                        <a:rPr/>
                        <a:t>community</a:t>
                      </a:r>
                      <a:r>
                        <a:rPr/>
                        <a:t> </a:t>
                      </a:r>
                      <a:r>
                        <a:rPr/>
                        <a:t>initiatives,</a:t>
                      </a:r>
                      <a:r>
                        <a:rPr/>
                        <a:t> </a:t>
                      </a:r>
                      <a:r>
                        <a:rPr/>
                        <a:t>labelling</a:t>
                      </a:r>
                      <a:r>
                        <a:rPr/>
                        <a:t> </a:t>
                      </a:r>
                      <a:r>
                        <a:rPr/>
                        <a:t>and</a:t>
                      </a:r>
                      <a:r>
                        <a:rPr/>
                        <a:t> </a:t>
                      </a:r>
                      <a:r>
                        <a:rPr/>
                        <a:t>other</a:t>
                      </a:r>
                      <a:r>
                        <a:rPr/>
                        <a:t> </a:t>
                      </a:r>
                      <a:r>
                        <a:rPr/>
                        <a:t>means</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works?</a:t>
            </a:r>
          </a:p>
        </p:txBody>
      </p:sp>
      <p:sp>
        <p:nvSpPr>
          <p:cNvPr id="3" name="Content Placeholder 2"/>
          <p:cNvSpPr>
            <a:spLocks noGrp="1"/>
          </p:cNvSpPr>
          <p:nvPr>
            <p:ph idx="1"/>
          </p:nvPr>
        </p:nvSpPr>
        <p:spPr/>
        <p:txBody>
          <a:bodyPr/>
          <a:lstStyle/>
          <a:p>
            <a:pPr lvl="1"/>
            <a:r>
              <a:rPr/>
              <a:t>No single type of intervention is effective in isolation; need a composite approach.</a:t>
            </a:r>
          </a:p>
          <a:p>
            <a:pPr lvl="1"/>
            <a:r>
              <a:rPr/>
              <a:t>Sustainable, healthy diets need to be a policy priority.</a:t>
            </a:r>
          </a:p>
          <a:p>
            <a:pPr lvl="1"/>
            <a:r>
              <a:rPr/>
              <a:t>Don’t leave it to the individual.</a:t>
            </a:r>
          </a:p>
          <a:p>
            <a:pPr lvl="1"/>
            <a:r>
              <a:rPr/>
              <a:t>Don’t leave it to goodwill or voluntary agreements by industry.</a:t>
            </a:r>
          </a:p>
          <a:p>
            <a:pPr lvl="1"/>
            <a:r>
              <a:rPr/>
              <a:t>Governments need to govern.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Slow</a:t>
            </a:r>
            <a:r>
              <a:rPr/>
              <a:t> </a:t>
            </a:r>
            <a:r>
              <a:rPr/>
              <a:t>Hack</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we</a:t>
            </a:r>
            <a:r>
              <a:rPr/>
              <a:t> </a:t>
            </a:r>
            <a:r>
              <a:rPr/>
              <a:t>are</a:t>
            </a:r>
          </a:p>
        </p:txBody>
      </p:sp>
      <p:sp>
        <p:nvSpPr>
          <p:cNvPr id="3" name="Content Placeholder 2"/>
          <p:cNvSpPr>
            <a:spLocks noGrp="1"/>
          </p:cNvSpPr>
          <p:nvPr>
            <p:ph idx="1"/>
          </p:nvPr>
        </p:nvSpPr>
        <p:spPr/>
        <p:txBody>
          <a:bodyPr/>
          <a:lstStyle/>
          <a:p>
            <a:pPr lvl="1"/>
            <a:r>
              <a:rPr/>
              <a:t>Coming to the end of </a:t>
            </a:r>
            <a:r>
              <a:rPr b="1"/>
              <a:t>Digging Deeper</a:t>
            </a:r>
            <a:r>
              <a:rPr/>
              <a:t> Phase</a:t>
            </a:r>
          </a:p>
          <a:p>
            <a:pPr lvl="1"/>
            <a:r>
              <a:rPr/>
              <a:t>ILW starts 15th Feb</a:t>
            </a:r>
          </a:p>
          <a:p>
            <a:pPr lvl="1"/>
            <a:r>
              <a:rPr>
                <a:hlinkClick r:id="rId2"/>
              </a:rPr>
              <a:t>Slow Hack</a:t>
            </a:r>
            <a:r>
              <a:rPr/>
              <a:t> starts the week after ILW (22nd Feb)</a:t>
            </a:r>
          </a:p>
          <a:p>
            <a:pPr lvl="1"/>
            <a:r>
              <a:rPr/>
              <a:t>Slow Hack Class sessions:</a:t>
            </a:r>
          </a:p>
          <a:p>
            <a:pPr lvl="2"/>
            <a:r>
              <a:rPr/>
              <a:t>more technical support on analysis and presentation</a:t>
            </a:r>
          </a:p>
          <a:p>
            <a:pPr lvl="2"/>
            <a:r>
              <a:rPr/>
              <a:t>in-class tutorials / lab activities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Focus</a:t>
            </a:r>
          </a:p>
        </p:txBody>
      </p:sp>
      <p:sp>
        <p:nvSpPr>
          <p:cNvPr id="3" name="Content Placeholder 2"/>
          <p:cNvSpPr>
            <a:spLocks noGrp="1"/>
          </p:cNvSpPr>
          <p:nvPr>
            <p:ph idx="1"/>
          </p:nvPr>
        </p:nvSpPr>
        <p:spPr/>
        <p:txBody>
          <a:bodyPr/>
          <a:lstStyle/>
          <a:p>
            <a:pPr lvl="0" marL="0" indent="0">
              <a:buNone/>
            </a:pPr>
            <a:r>
              <a:rPr/>
              <a:t>By the start of Slow Hack, you should have decided on:</a:t>
            </a:r>
          </a:p>
          <a:p>
            <a:pPr lvl="1"/>
            <a:r>
              <a:rPr/>
              <a:t>a specific problem / challenge within your sub-theme; and</a:t>
            </a:r>
          </a:p>
          <a:p>
            <a:pPr lvl="1"/>
            <a:r>
              <a:rPr/>
              <a:t>a specific design idea which addresses that problem.</a:t>
            </a:r>
          </a:p>
          <a:p>
            <a:pPr lvl="0" marL="0" indent="0">
              <a:buNone/>
            </a:pPr>
            <a:r>
              <a:rPr/>
              <a:t>But the design idea needs to be explored, tested, modified, iterated throughout the Slow Hack.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Oddments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Data</a:t>
            </a:r>
          </a:p>
        </p:txBody>
      </p:sp>
      <p:sp>
        <p:nvSpPr>
          <p:cNvPr id="3" name="Content Placeholder 2"/>
          <p:cNvSpPr>
            <a:spLocks noGrp="1"/>
          </p:cNvSpPr>
          <p:nvPr>
            <p:ph idx="1"/>
          </p:nvPr>
        </p:nvSpPr>
        <p:spPr/>
        <p:txBody>
          <a:bodyPr/>
          <a:lstStyle/>
          <a:p>
            <a:pPr lvl="1"/>
            <a:r>
              <a:rPr/>
              <a:t>Use both </a:t>
            </a:r>
            <a:r>
              <a:rPr b="1"/>
              <a:t>subjective</a:t>
            </a:r>
            <a:r>
              <a:rPr/>
              <a:t> and </a:t>
            </a:r>
            <a:r>
              <a:rPr b="1"/>
              <a:t>objective</a:t>
            </a:r>
            <a:r>
              <a:rPr/>
              <a:t> data.</a:t>
            </a:r>
          </a:p>
          <a:p>
            <a:pPr lvl="1"/>
            <a:r>
              <a:rPr/>
              <a:t>Use some </a:t>
            </a:r>
            <a:r>
              <a:rPr b="1"/>
              <a:t>existing</a:t>
            </a:r>
            <a:r>
              <a:rPr/>
              <a:t> data and </a:t>
            </a:r>
            <a:r>
              <a:rPr b="1"/>
              <a:t>collect</a:t>
            </a:r>
            <a:r>
              <a:rPr/>
              <a:t> some new data.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Data</a:t>
            </a:r>
            <a:r>
              <a:rPr/>
              <a:t> </a:t>
            </a:r>
            <a:r>
              <a:rPr/>
              <a:t>—</a:t>
            </a:r>
            <a:r>
              <a:rPr/>
              <a:t> </a:t>
            </a:r>
            <a:r>
              <a:rPr/>
              <a:t>options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 </a:t>
                      </a:r>
                    </a:p>
                  </a:txBody>
                  <a:tcPr/>
                </a:tc>
                <a:tc>
                  <a:txBody>
                    <a:bodyPr/>
                    <a:lstStyle/>
                    <a:p>
                      <a:pPr lvl="0" marL="0" indent="0">
                        <a:buNone/>
                      </a:pPr>
                      <a:r>
                        <a:rPr/>
                        <a:t>Existing</a:t>
                      </a:r>
                    </a:p>
                  </a:txBody>
                  <a:tcPr/>
                </a:tc>
                <a:tc>
                  <a:txBody>
                    <a:bodyPr/>
                    <a:lstStyle/>
                    <a:p>
                      <a:pPr lvl="0" marL="0" indent="0">
                        <a:buNone/>
                      </a:pPr>
                      <a:r>
                        <a:rPr/>
                        <a:t>Collected</a:t>
                      </a:r>
                    </a:p>
                  </a:txBody>
                  <a:tcPr/>
                </a:tc>
              </a:tr>
              <a:tr h="0">
                <a:tc>
                  <a:txBody>
                    <a:bodyPr/>
                    <a:lstStyle/>
                    <a:p>
                      <a:pPr lvl="0" marL="0" indent="0" algn="l">
                        <a:buNone/>
                      </a:pPr>
                      <a:r>
                        <a:rPr/>
                        <a:t>Subjective</a:t>
                      </a:r>
                    </a:p>
                  </a:txBody>
                </a:tc>
                <a:tc>
                  <a:txBody>
                    <a:bodyPr/>
                    <a:lstStyle/>
                    <a:p>
                      <a:pPr lvl="0" marL="0" indent="0">
                        <a:buNone/>
                      </a:pPr>
                      <a:r>
                        <a:rPr/>
                        <a:t>X</a:t>
                      </a:r>
                    </a:p>
                  </a:txBody>
                </a:tc>
                <a:tc>
                  <a:txBody>
                    <a:bodyPr/>
                    <a:lstStyle/>
                    <a:p>
                      <a:endParaRPr/>
                    </a:p>
                  </a:txBody>
                </a:tc>
              </a:tr>
              <a:tr h="0">
                <a:tc>
                  <a:txBody>
                    <a:bodyPr/>
                    <a:lstStyle/>
                    <a:p>
                      <a:pPr lvl="0" marL="0" indent="0" algn="l">
                        <a:buNone/>
                      </a:pPr>
                      <a:r>
                        <a:rPr/>
                        <a:t>Objective</a:t>
                      </a:r>
                    </a:p>
                  </a:txBody>
                </a:tc>
                <a:tc>
                  <a:txBody>
                    <a:bodyPr/>
                    <a:lstStyle/>
                    <a:p>
                      <a:endParaRPr/>
                    </a:p>
                  </a:txBody>
                </a:tc>
                <a:tc>
                  <a:txBody>
                    <a:bodyPr/>
                    <a:lstStyle/>
                    <a:p>
                      <a:pPr lvl="0" marL="0" indent="0">
                        <a:buNone/>
                      </a:pPr>
                      <a:r>
                        <a:rPr/>
                        <a:t>X</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lgn="l">
                        <a:buNone/>
                      </a:pPr>
                      <a:r>
                        <a:rPr/>
                        <a:t> </a:t>
                      </a:r>
                    </a:p>
                  </a:txBody>
                  <a:tcPr/>
                </a:tc>
                <a:tc>
                  <a:txBody>
                    <a:bodyPr/>
                    <a:lstStyle/>
                    <a:p>
                      <a:pPr lvl="0" marL="0" indent="0">
                        <a:buNone/>
                      </a:pPr>
                      <a:r>
                        <a:rPr/>
                        <a:t>Existing</a:t>
                      </a:r>
                    </a:p>
                  </a:txBody>
                  <a:tcPr/>
                </a:tc>
                <a:tc>
                  <a:txBody>
                    <a:bodyPr/>
                    <a:lstStyle/>
                    <a:p>
                      <a:pPr lvl="0" marL="0" indent="0">
                        <a:buNone/>
                      </a:pPr>
                      <a:r>
                        <a:rPr/>
                        <a:t>Collected</a:t>
                      </a:r>
                    </a:p>
                  </a:txBody>
                  <a:tcPr/>
                </a:tc>
              </a:tr>
              <a:tr h="0">
                <a:tc>
                  <a:txBody>
                    <a:bodyPr/>
                    <a:lstStyle/>
                    <a:p>
                      <a:pPr lvl="0" marL="0" indent="0" algn="l">
                        <a:buNone/>
                      </a:pPr>
                      <a:r>
                        <a:rPr/>
                        <a:t>Subjective</a:t>
                      </a:r>
                    </a:p>
                  </a:txBody>
                </a:tc>
                <a:tc>
                  <a:txBody>
                    <a:bodyPr/>
                    <a:lstStyle/>
                    <a:p>
                      <a:endParaRPr/>
                    </a:p>
                  </a:txBody>
                </a:tc>
                <a:tc>
                  <a:txBody>
                    <a:bodyPr/>
                    <a:lstStyle/>
                    <a:p>
                      <a:pPr lvl="0" marL="0" indent="0">
                        <a:buNone/>
                      </a:pPr>
                      <a:r>
                        <a:rPr/>
                        <a:t>X</a:t>
                      </a:r>
                    </a:p>
                  </a:txBody>
                </a:tc>
              </a:tr>
              <a:tr h="0">
                <a:tc>
                  <a:txBody>
                    <a:bodyPr/>
                    <a:lstStyle/>
                    <a:p>
                      <a:pPr lvl="0" marL="0" indent="0" algn="l">
                        <a:buNone/>
                      </a:pPr>
                      <a:r>
                        <a:rPr/>
                        <a:t>Objective</a:t>
                      </a:r>
                    </a:p>
                  </a:txBody>
                </a:tc>
                <a:tc>
                  <a:txBody>
                    <a:bodyPr/>
                    <a:lstStyle/>
                    <a:p>
                      <a:pPr lvl="0" marL="0" indent="0">
                        <a:buNone/>
                      </a:pPr>
                      <a:r>
                        <a:rPr/>
                        <a:t>X</a:t>
                      </a:r>
                    </a:p>
                  </a:txBody>
                </a:tc>
                <a:tc>
                  <a:txBody>
                    <a:bodyPr/>
                    <a:lstStyle/>
                    <a:p>
                      <a:endParaRP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Counts</a:t>
            </a:r>
            <a:r>
              <a:rPr/>
              <a:t> </a:t>
            </a:r>
            <a:r>
              <a:rPr/>
              <a:t>as</a:t>
            </a:r>
            <a:r>
              <a:rPr/>
              <a:t> </a:t>
            </a:r>
            <a:r>
              <a:rPr/>
              <a:t>Success?</a:t>
            </a:r>
          </a:p>
        </p:txBody>
      </p:sp>
      <p:sp>
        <p:nvSpPr>
          <p:cNvPr id="3" name="Content Placeholder 2"/>
          <p:cNvSpPr>
            <a:spLocks noGrp="1"/>
          </p:cNvSpPr>
          <p:nvPr>
            <p:ph idx="1"/>
          </p:nvPr>
        </p:nvSpPr>
        <p:spPr/>
        <p:txBody>
          <a:bodyPr/>
          <a:lstStyle/>
          <a:p>
            <a:pPr lvl="1"/>
            <a:r>
              <a:rPr/>
              <a:t>You are looking at complex and difficult issues — there is no one “right answer”.</a:t>
            </a:r>
          </a:p>
          <a:p>
            <a:pPr lvl="1"/>
            <a:r>
              <a:rPr/>
              <a:t>You should try to develop a </a:t>
            </a:r>
            <a:r>
              <a:rPr b="1"/>
              <a:t>proof-of-concept</a:t>
            </a:r>
            <a:r>
              <a:rPr/>
              <a:t>. This is a demonstration of feasibility, something that could potentially make a positive difference.</a:t>
            </a:r>
          </a:p>
          <a:p>
            <a:pPr lvl="1"/>
            <a:r>
              <a:rPr/>
              <a:t>Your approach is as important as the outcome.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Counts</a:t>
            </a:r>
            <a:r>
              <a:rPr/>
              <a:t> </a:t>
            </a:r>
            <a:r>
              <a:rPr/>
              <a:t>as</a:t>
            </a:r>
            <a:r>
              <a:rPr/>
              <a:t> </a:t>
            </a:r>
            <a:r>
              <a:rPr/>
              <a:t>Success?</a:t>
            </a:r>
          </a:p>
        </p:txBody>
      </p:sp>
      <p:sp>
        <p:nvSpPr>
          <p:cNvPr id="3" name="Content Placeholder 2"/>
          <p:cNvSpPr>
            <a:spLocks noGrp="1"/>
          </p:cNvSpPr>
          <p:nvPr>
            <p:ph idx="1"/>
          </p:nvPr>
        </p:nvSpPr>
        <p:spPr/>
        <p:txBody>
          <a:bodyPr/>
          <a:lstStyle/>
          <a:p>
            <a:pPr lvl="0" marL="0" indent="0">
              <a:buNone/>
            </a:pPr>
            <a:r>
              <a:rPr/>
              <a:t>In a nutshell:</a:t>
            </a:r>
          </a:p>
          <a:p>
            <a:pPr lvl="1">
              <a:buAutoNum type="arabicPeriod"/>
            </a:pPr>
            <a:r>
              <a:rPr/>
              <a:t>Propose a design-based solution to a current problem within sub-theme</a:t>
            </a:r>
          </a:p>
          <a:p>
            <a:pPr lvl="1">
              <a:buAutoNum type="arabicPeriod"/>
            </a:pPr>
            <a:r>
              <a:rPr/>
              <a:t>Effectively communicate your problem and design idea</a:t>
            </a:r>
          </a:p>
          <a:p>
            <a:pPr lvl="1">
              <a:buAutoNum type="arabicPeriod"/>
            </a:pPr>
            <a:r>
              <a:rPr/>
              <a:t>Engage in ongoing reflection and justification</a:t>
            </a:r>
          </a:p>
          <a:p>
            <a:pPr lvl="1">
              <a:buAutoNum type="arabicPeriod"/>
            </a:pPr>
            <a:r>
              <a:rPr/>
              <a:t>Demonstrate consistent participation and professional working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Anti-Success</a:t>
            </a:r>
          </a:p>
        </p:txBody>
      </p:sp>
      <p:sp>
        <p:nvSpPr>
          <p:cNvPr id="3" name="Content Placeholder 2"/>
          <p:cNvSpPr>
            <a:spLocks noGrp="1"/>
          </p:cNvSpPr>
          <p:nvPr>
            <p:ph idx="1"/>
          </p:nvPr>
        </p:nvSpPr>
        <p:spPr/>
        <p:txBody>
          <a:bodyPr/>
          <a:lstStyle/>
          <a:p>
            <a:pPr lvl="0" marL="0" indent="0">
              <a:buNone/>
            </a:pPr>
            <a:r>
              <a:rPr/>
              <a:t>You do not:</a:t>
            </a:r>
          </a:p>
          <a:p>
            <a:pPr lvl="1"/>
            <a:r>
              <a:rPr/>
              <a:t>have to please us, or do what you think we would like;</a:t>
            </a:r>
          </a:p>
          <a:p>
            <a:pPr lvl="1"/>
            <a:r>
              <a:rPr/>
              <a:t>have “signficant” results — remember it’s only a proof-of-concept;</a:t>
            </a:r>
          </a:p>
          <a:p>
            <a:pPr lvl="1"/>
            <a:r>
              <a:rPr/>
              <a:t>have to have “the right answer”.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Friday</a:t>
            </a:r>
            <a:r>
              <a:rPr/>
              <a:t> </a:t>
            </a:r>
            <a:r>
              <a:rPr/>
              <a:t>data</a:t>
            </a:r>
            <a:r>
              <a:rPr/>
              <a:t> </a:t>
            </a:r>
            <a:r>
              <a:rPr/>
              <a:t>analysis</a:t>
            </a:r>
            <a:r>
              <a:rPr/>
              <a:t> </a:t>
            </a:r>
            <a:r>
              <a:rPr/>
              <a:t>session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During</a:t>
            </a:r>
            <a:r>
              <a:rPr/>
              <a:t> </a:t>
            </a:r>
            <a:r>
              <a:rPr/>
              <a:t>Friday</a:t>
            </a:r>
          </a:p>
        </p:txBody>
      </p:sp>
      <p:sp>
        <p:nvSpPr>
          <p:cNvPr id="3" name="Content Placeholder 2"/>
          <p:cNvSpPr>
            <a:spLocks noGrp="1"/>
          </p:cNvSpPr>
          <p:nvPr>
            <p:ph idx="1"/>
          </p:nvPr>
        </p:nvSpPr>
        <p:spPr/>
        <p:txBody>
          <a:bodyPr/>
          <a:lstStyle/>
          <a:p>
            <a:pPr lvl="0" marL="0" indent="0">
              <a:buNone/>
            </a:pPr>
            <a:r>
              <a:rPr/>
              <a:t>During Friday’s session, each team will:</a:t>
            </a:r>
          </a:p>
          <a:p>
            <a:pPr lvl="1"/>
            <a:r>
              <a:rPr/>
              <a:t>Revisit planning decisions for the focus group — how did those work out?</a:t>
            </a:r>
          </a:p>
          <a:p>
            <a:pPr lvl="1"/>
            <a:r>
              <a:rPr/>
              <a:t>Review/discuss focus group audio/video and do some quick analysis.</a:t>
            </a:r>
          </a:p>
          <a:p>
            <a:pPr lvl="2"/>
            <a:r>
              <a:rPr/>
              <a:t>Additional instructions and handouts will be given in class!</a:t>
            </a:r>
          </a:p>
          <a:p>
            <a:pPr lvl="1"/>
            <a:r>
              <a:rPr/>
              <a:t>Generate a few preliminary “findings” for each discussion question and report these back to the class</a:t>
            </a:r>
          </a:p>
          <a:p>
            <a:pPr lvl="0" marL="0" indent="0">
              <a:buNone/>
            </a:pPr>
            <a:r>
              <a:rPr/>
              <a:t>Most teams will need to spend additional time on analysis outside this session, but it should give you a good start.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a:t>
            </a:r>
            <a:r>
              <a:rPr/>
              <a:t> </a:t>
            </a:r>
            <a:r>
              <a:rPr/>
              <a:t>Friday</a:t>
            </a:r>
          </a:p>
        </p:txBody>
      </p:sp>
      <p:sp>
        <p:nvSpPr>
          <p:cNvPr id="3" name="Content Placeholder 2"/>
          <p:cNvSpPr>
            <a:spLocks noGrp="1"/>
          </p:cNvSpPr>
          <p:nvPr>
            <p:ph idx="1"/>
          </p:nvPr>
        </p:nvSpPr>
        <p:spPr/>
        <p:txBody>
          <a:bodyPr/>
          <a:lstStyle/>
          <a:p>
            <a:pPr lvl="0" marL="0" indent="0">
              <a:buNone/>
            </a:pPr>
            <a:r>
              <a:rPr/>
              <a:t>For Friday, your team will need to bring:</a:t>
            </a:r>
          </a:p>
          <a:p>
            <a:pPr lvl="1"/>
            <a:r>
              <a:rPr b="1"/>
              <a:t>At least one</a:t>
            </a:r>
            <a:r>
              <a:rPr/>
              <a:t> password-protected laptop, already loaded up with the focus group video and/or audio. (</a:t>
            </a:r>
            <a:r>
              <a:rPr i="1"/>
              <a:t>Please check audio/video playback ahead of time, make sure it works.</a:t>
            </a:r>
            <a:r>
              <a:rPr/>
              <a:t>)</a:t>
            </a:r>
          </a:p>
          <a:p>
            <a:pPr lvl="1"/>
            <a:r>
              <a:rPr/>
              <a:t>Copies of your focus group goals and questions — you may want multiple copies to write on.</a:t>
            </a:r>
          </a:p>
          <a:p>
            <a:pPr lvl="1"/>
            <a:r>
              <a:rPr/>
              <a:t>Your note-taker’s notes from the session. (</a:t>
            </a:r>
            <a:r>
              <a:rPr i="1"/>
              <a:t>You may want to photocopy these so different team members can look at them at the same time.</a:t>
            </a:r>
            <a:r>
              <a:rPr/>
              <a:t>)</a:t>
            </a:r>
          </a:p>
          <a:p>
            <a:pPr lvl="1"/>
            <a:r>
              <a:rPr/>
              <a:t>Writing materials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Before</a:t>
            </a:r>
            <a:r>
              <a:rPr/>
              <a:t> </a:t>
            </a:r>
            <a:r>
              <a:rPr/>
              <a:t>Friday,</a:t>
            </a:r>
            <a:r>
              <a:rPr/>
              <a:t> </a:t>
            </a:r>
            <a:r>
              <a:rPr/>
              <a:t>1</a:t>
            </a:r>
          </a:p>
        </p:txBody>
      </p:sp>
      <p:sp>
        <p:nvSpPr>
          <p:cNvPr id="3" name="Content Placeholder 2"/>
          <p:cNvSpPr>
            <a:spLocks noGrp="1"/>
          </p:cNvSpPr>
          <p:nvPr>
            <p:ph idx="1"/>
          </p:nvPr>
        </p:nvSpPr>
        <p:spPr/>
        <p:txBody>
          <a:bodyPr/>
          <a:lstStyle/>
          <a:p>
            <a:pPr lvl="0" marL="0" indent="0">
              <a:buNone/>
            </a:pPr>
            <a:r>
              <a:rPr/>
              <a:t>Before Friday, your team should have done the following:</a:t>
            </a:r>
          </a:p>
          <a:p>
            <a:pPr lvl="1"/>
            <a:r>
              <a:rPr/>
              <a:t>Finished your focus group and gotten audio/video files off the recording devices.</a:t>
            </a:r>
          </a:p>
          <a:p>
            <a:pPr lvl="1"/>
            <a:r>
              <a:rPr/>
              <a:t>Backed up audio/video files to DataStore.</a:t>
            </a:r>
          </a:p>
          <a:p>
            <a:pPr lvl="1"/>
            <a:r>
              <a:rPr/>
              <a:t>Written down quick impressions of how the focus group went, what actually got done in the session time, any problems.</a:t>
            </a:r>
          </a:p>
          <a:p>
            <a:pPr lvl="2"/>
            <a:r>
              <a:rPr/>
              <a:t>This could be done individually or as a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In-class photos — consent?</a:t>
            </a:r>
          </a:p>
          <a:p>
            <a:pPr lvl="1"/>
            <a:r>
              <a:rPr/>
              <a:t>Alan Peddie (UoE Waste supremo) — visit on Friday?</a:t>
            </a:r>
          </a:p>
          <a:p>
            <a:pPr lvl="1"/>
            <a:r>
              <a:rPr/>
              <a:t>Class ‘liaison’ sessions?</a:t>
            </a:r>
          </a:p>
          <a:p>
            <a:pPr lvl="1"/>
            <a:r>
              <a:rPr/>
              <a:t>End-of-semester potluck — volunteers?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Before</a:t>
            </a:r>
            <a:r>
              <a:rPr/>
              <a:t> </a:t>
            </a:r>
            <a:r>
              <a:rPr/>
              <a:t>Friday,</a:t>
            </a:r>
            <a:r>
              <a:rPr/>
              <a:t> </a:t>
            </a:r>
            <a:r>
              <a:rPr/>
              <a:t>2</a:t>
            </a:r>
          </a:p>
        </p:txBody>
      </p:sp>
      <p:sp>
        <p:nvSpPr>
          <p:cNvPr id="3" name="Content Placeholder 2"/>
          <p:cNvSpPr>
            <a:spLocks noGrp="1"/>
          </p:cNvSpPr>
          <p:nvPr>
            <p:ph idx="1"/>
          </p:nvPr>
        </p:nvSpPr>
        <p:spPr/>
        <p:txBody>
          <a:bodyPr/>
          <a:lstStyle/>
          <a:p>
            <a:pPr lvl="1"/>
            <a:r>
              <a:rPr/>
              <a:t>Any team members not present during the focus group should have reviewed the audio/video, and spoken to the other team members about how things went.</a:t>
            </a:r>
          </a:p>
          <a:p>
            <a:pPr lvl="1"/>
            <a:r>
              <a:rPr/>
              <a:t>No one should be seeing the focus group content for the first time on the analysis 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Ethics</a:t>
            </a:r>
            <a:r>
              <a:rPr/>
              <a:t> </a:t>
            </a:r>
            <a:r>
              <a:rPr/>
              <a:t>paperwork</a:t>
            </a:r>
          </a:p>
        </p:txBody>
      </p:sp>
      <p:sp>
        <p:nvSpPr>
          <p:cNvPr id="3" name="Content Placeholder 2"/>
          <p:cNvSpPr>
            <a:spLocks noGrp="1"/>
          </p:cNvSpPr>
          <p:nvPr>
            <p:ph idx="1"/>
          </p:nvPr>
        </p:nvSpPr>
        <p:spPr/>
        <p:txBody>
          <a:bodyPr/>
          <a:lstStyle/>
          <a:p>
            <a:pPr lvl="1"/>
            <a:r>
              <a:rPr/>
              <a:t>Please also bring your signed consent forms from the focus group, to be handed in to Ewan for secure storage (as per the terms of the ethical approval for the DDS course).</a:t>
            </a:r>
          </a:p>
          <a:p>
            <a:pPr lvl="1"/>
            <a:r>
              <a:rPr/>
              <a:t>Check if you need to record any of this information in a (password-protected) document or spreadsheet before handing over the forms. This likely only applies to teams who added extra information fields on the consent form.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Just</a:t>
            </a:r>
            <a:r>
              <a:rPr/>
              <a:t> </a:t>
            </a:r>
            <a:r>
              <a:rPr/>
              <a:t>Writing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Today’s</a:t>
            </a:r>
            <a:r>
              <a:rPr/>
              <a:t> </a:t>
            </a:r>
            <a:r>
              <a:rPr/>
              <a:t>Prompts</a:t>
            </a:r>
          </a:p>
        </p:txBody>
      </p:sp>
      <p:sp>
        <p:nvSpPr>
          <p:cNvPr id="3" name="Content Placeholder 2"/>
          <p:cNvSpPr>
            <a:spLocks noGrp="1"/>
          </p:cNvSpPr>
          <p:nvPr>
            <p:ph idx="1"/>
          </p:nvPr>
        </p:nvSpPr>
        <p:spPr/>
        <p:txBody>
          <a:bodyPr/>
          <a:lstStyle/>
          <a:p>
            <a:pPr lvl="1">
              <a:buAutoNum type="arabicPeriod"/>
            </a:pPr>
            <a:r>
              <a:rPr/>
              <a:t>In order for me to change my behaviour, I …</a:t>
            </a:r>
          </a:p>
          <a:p>
            <a:pPr lvl="1">
              <a:buAutoNum type="arabicPeriod"/>
            </a:pPr>
            <a:r>
              <a:rPr/>
              <a:t>In order for you to change your behaviour, you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Achieving</a:t>
            </a:r>
            <a:r>
              <a:rPr/>
              <a:t> </a:t>
            </a:r>
            <a:r>
              <a:rPr/>
              <a:t>Change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edinburghlivinglab.github.io/dds/images/no_smoking.png" id="0" name="Picture 1"/>
          <p:cNvPicPr>
            <a:picLocks noGrp="1" noChangeAspect="1"/>
          </p:cNvPicPr>
          <p:nvPr/>
        </p:nvPicPr>
        <p:blipFill>
          <a:blip r:embed="rId2"/>
          <a:stretch>
            <a:fillRect/>
          </a:stretch>
        </p:blipFill>
        <p:spPr bwMode="auto">
          <a:xfrm>
            <a:off x="2971800" y="1600200"/>
            <a:ext cx="32004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ISM</a:t>
            </a:r>
          </a:p>
        </p:txBody>
      </p:sp>
      <p:sp>
        <p:nvSpPr>
          <p:cNvPr id="3" name="Content Placeholder 2"/>
          <p:cNvSpPr>
            <a:spLocks noGrp="1"/>
          </p:cNvSpPr>
          <p:nvPr>
            <p:ph idx="1"/>
          </p:nvPr>
        </p:nvSpPr>
        <p:spPr/>
        <p:txBody>
          <a:bodyPr/>
          <a:lstStyle/>
          <a:p>
            <a:pPr lvl="1"/>
            <a:r>
              <a:rPr/>
              <a:t>Darnton T and Horne J (2013) </a:t>
            </a:r>
            <a:r>
              <a:rPr>
                <a:hlinkClick r:id="rId2"/>
              </a:rPr>
              <a:t>Influencing Behaviours: A User Guide to the ISM Tool</a:t>
            </a:r>
            <a:r>
              <a:rPr/>
              <a:t>, The Scottish Government.</a:t>
            </a:r>
          </a:p>
          <a:p>
            <a:pPr lvl="1"/>
            <a:r>
              <a:rPr/>
              <a:t>Individual, Social and Material contexts: analysing the effectiveness of interventions to encourage behaviour change.</a:t>
            </a:r>
          </a:p>
          <a:p>
            <a:pPr lvl="1"/>
            <a:r>
              <a:rPr/>
              <a:t>Interventions should straddle multiple contexts — I, S and M — to achieve substantive and long lasting change.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edinburghlivinglab.github.io/dds/images/ism.gif" id="0" name="Picture 1"/>
          <p:cNvPicPr>
            <a:picLocks noGrp="1" noChangeAspect="1"/>
          </p:cNvPicPr>
          <p:nvPr/>
        </p:nvPicPr>
        <p:blipFill>
          <a:blip r:embed="rId2"/>
          <a:stretch>
            <a:fillRect/>
          </a:stretch>
        </p:blipFill>
        <p:spPr bwMode="auto">
          <a:xfrm>
            <a:off x="2565400" y="1600200"/>
            <a:ext cx="400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a:t>
            </a:r>
            <a:r>
              <a:rPr/>
              <a:t> </a:t>
            </a:r>
            <a:r>
              <a:rPr/>
              <a:t>Individual,</a:t>
            </a:r>
            <a:r>
              <a:rPr/>
              <a:t> </a:t>
            </a:r>
            <a:r>
              <a:rPr/>
              <a:t>Social</a:t>
            </a:r>
            <a:r>
              <a:rPr/>
              <a:t> </a:t>
            </a:r>
            <a:r>
              <a:rPr/>
              <a:t>and</a:t>
            </a:r>
            <a:r>
              <a:rPr/>
              <a:t> </a:t>
            </a:r>
            <a:r>
              <a:rPr/>
              <a:t>Material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Cat Magill, Alyssa Alcorn</dc:creator>
  <cp:keywords/>
  <dcterms:created xsi:type="dcterms:W3CDTF">2018-11-01T20:24:52Z</dcterms:created>
  <dcterms:modified xsi:type="dcterms:W3CDTF">2018-11-01T20:24:52Z</dcterms:modified>
</cp:coreProperties>
</file>