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31.xml" ContentType="application/vnd.openxmlformats-officedocument.presentationml.slide+xml"/>
  <Override PartName="/ppt/slides/slide29.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30.xml" ContentType="application/vnd.openxmlformats-officedocument.presentationml.slide+xml"/>
  <Override PartName="/ppt/slides/slide20.xml" ContentType="application/vnd.openxmlformats-officedocument.presentationml.slide+xml"/>
  <Override PartName="/ppt/slides/slide22.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1.xml" ContentType="application/vnd.openxmlformats-officedocument.presentationml.slide+xml"/>
  <Override PartName="/ppt/slides/slide26.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3.xml" ContentType="application/vnd.openxmlformats-officedocument.presentationml.notesSlide+xml"/>
  <Override PartName="/ppt/notesSlides/notesSlide11.xml" ContentType="application/vnd.openxmlformats-officedocument.presentationml.notesSlide+xml"/>
  <Override PartName="/ppt/notesSlides/notesSlide15.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24.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16.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app0.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6" r:id="rId2"/>
    <p:sldId id="258" r:id="rId3"/>
    <p:sldId id="298" r:id="rId4"/>
    <p:sldId id="272" r:id="rId5"/>
    <p:sldId id="301" r:id="rId6"/>
    <p:sldId id="318" r:id="rId7"/>
    <p:sldId id="331" r:id="rId8"/>
    <p:sldId id="315" r:id="rId9"/>
    <p:sldId id="320" r:id="rId10"/>
    <p:sldId id="321" r:id="rId11"/>
    <p:sldId id="309" r:id="rId12"/>
    <p:sldId id="310" r:id="rId13"/>
    <p:sldId id="311" r:id="rId14"/>
    <p:sldId id="312" r:id="rId15"/>
    <p:sldId id="336" r:id="rId16"/>
    <p:sldId id="303" r:id="rId17"/>
    <p:sldId id="304" r:id="rId18"/>
    <p:sldId id="306" r:id="rId19"/>
    <p:sldId id="327" r:id="rId20"/>
    <p:sldId id="313" r:id="rId21"/>
    <p:sldId id="314" r:id="rId22"/>
    <p:sldId id="337" r:id="rId23"/>
    <p:sldId id="329" r:id="rId24"/>
    <p:sldId id="316" r:id="rId25"/>
    <p:sldId id="317" r:id="rId26"/>
    <p:sldId id="332" r:id="rId27"/>
    <p:sldId id="330" r:id="rId28"/>
    <p:sldId id="307" r:id="rId29"/>
    <p:sldId id="319" r:id="rId30"/>
    <p:sldId id="333" r:id="rId31"/>
    <p:sldId id="334" r:id="rId32"/>
    <p:sldId id="322" r:id="rId33"/>
    <p:sldId id="323" r:id="rId34"/>
    <p:sldId id="325" r:id="rId35"/>
    <p:sldId id="326" r:id="rId36"/>
    <p:sldId id="302" r:id="rId37"/>
    <p:sldId id="335" r:id="rId38"/>
    <p:sldId id="297"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25" autoAdjust="0"/>
    <p:restoredTop sz="86883" autoAdjust="0"/>
  </p:normalViewPr>
  <p:slideViewPr>
    <p:cSldViewPr snapToGrid="0" snapToObjects="1">
      <p:cViewPr varScale="1">
        <p:scale>
          <a:sx n="96" d="100"/>
          <a:sy n="96" d="100"/>
        </p:scale>
        <p:origin x="2152"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47"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C96BA-08DA-2D41-9ABB-71839B9120E1}" type="datetimeFigureOut">
              <a:rPr lang="en-US" smtClean="0"/>
              <a:t>1/24/20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25FF4D-D286-9945-84D1-EE6F4129429D}" type="slidenum">
              <a:rPr lang="en-US" smtClean="0"/>
              <a:t>‹#›</a:t>
            </a:fld>
            <a:endParaRPr lang="en-US"/>
          </a:p>
        </p:txBody>
      </p:sp>
    </p:spTree>
    <p:extLst>
      <p:ext uri="{BB962C8B-B14F-4D97-AF65-F5344CB8AC3E}">
        <p14:creationId xmlns:p14="http://schemas.microsoft.com/office/powerpoint/2010/main" val="523837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James at Transition Edinburgh, </a:t>
            </a:r>
            <a:r>
              <a:rPr lang="en-US" dirty="0" err="1"/>
              <a:t>Sampsa’s</a:t>
            </a:r>
            <a:r>
              <a:rPr lang="en-US" dirty="0"/>
              <a:t> remarks, Anton’s presentation is an example of a pitch. http://</a:t>
            </a:r>
            <a:r>
              <a:rPr lang="en-US" dirty="0" err="1"/>
              <a:t>www.socialpolicy.ed.ac.uk</a:t>
            </a:r>
            <a:r>
              <a:rPr lang="en-US" dirty="0"/>
              <a:t>/events/</a:t>
            </a:r>
            <a:r>
              <a:rPr lang="en-US" dirty="0" err="1"/>
              <a:t>seminar_series</a:t>
            </a:r>
            <a:r>
              <a:rPr lang="en-US" dirty="0"/>
              <a:t>/2018_2019/influencing_politics_and_business_the_greenpeace_way._a_practitioners_view</a:t>
            </a:r>
          </a:p>
        </p:txBody>
      </p:sp>
      <p:sp>
        <p:nvSpPr>
          <p:cNvPr id="4" name="Slide Number Placeholder 3"/>
          <p:cNvSpPr>
            <a:spLocks noGrp="1"/>
          </p:cNvSpPr>
          <p:nvPr>
            <p:ph type="sldNum" sz="quarter" idx="5"/>
          </p:nvPr>
        </p:nvSpPr>
        <p:spPr/>
        <p:txBody>
          <a:bodyPr/>
          <a:lstStyle/>
          <a:p>
            <a:fld id="{BF25FF4D-D286-9945-84D1-EE6F4129429D}" type="slidenum">
              <a:rPr lang="en-US" smtClean="0"/>
              <a:t>2</a:t>
            </a:fld>
            <a:endParaRPr lang="en-US"/>
          </a:p>
        </p:txBody>
      </p:sp>
    </p:spTree>
    <p:extLst>
      <p:ext uri="{BB962C8B-B14F-4D97-AF65-F5344CB8AC3E}">
        <p14:creationId xmlns:p14="http://schemas.microsoft.com/office/powerpoint/2010/main" val="37597293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5FF4D-D286-9945-84D1-EE6F4129429D}" type="slidenum">
              <a:rPr lang="en-US" smtClean="0"/>
              <a:t>17</a:t>
            </a:fld>
            <a:endParaRPr lang="en-US"/>
          </a:p>
        </p:txBody>
      </p:sp>
    </p:spTree>
    <p:extLst>
      <p:ext uri="{BB962C8B-B14F-4D97-AF65-F5344CB8AC3E}">
        <p14:creationId xmlns:p14="http://schemas.microsoft.com/office/powerpoint/2010/main" val="1698392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5FF4D-D286-9945-84D1-EE6F4129429D}" type="slidenum">
              <a:rPr lang="en-US" smtClean="0"/>
              <a:t>18</a:t>
            </a:fld>
            <a:endParaRPr lang="en-US"/>
          </a:p>
        </p:txBody>
      </p:sp>
    </p:spTree>
    <p:extLst>
      <p:ext uri="{BB962C8B-B14F-4D97-AF65-F5344CB8AC3E}">
        <p14:creationId xmlns:p14="http://schemas.microsoft.com/office/powerpoint/2010/main" val="721968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History has shown us the need for this: Nuremberg Code of 1947 resulted after Nazi experiments on humans. The Tuskegee experiments in Alabama, 40 years in the US, allowed black males to carry a disease that could have been prevented, in the name of science. The Stanford prison experiment 1971– toyed with people psychologically. </a:t>
            </a:r>
          </a:p>
          <a:p>
            <a:endParaRPr lang="en-US" dirty="0"/>
          </a:p>
        </p:txBody>
      </p:sp>
      <p:sp>
        <p:nvSpPr>
          <p:cNvPr id="4" name="Slide Number Placeholder 3"/>
          <p:cNvSpPr>
            <a:spLocks noGrp="1"/>
          </p:cNvSpPr>
          <p:nvPr>
            <p:ph type="sldNum" sz="quarter" idx="5"/>
          </p:nvPr>
        </p:nvSpPr>
        <p:spPr/>
        <p:txBody>
          <a:bodyPr/>
          <a:lstStyle/>
          <a:p>
            <a:fld id="{BF25FF4D-D286-9945-84D1-EE6F4129429D}" type="slidenum">
              <a:rPr lang="en-US" smtClean="0"/>
              <a:t>19</a:t>
            </a:fld>
            <a:endParaRPr lang="en-US"/>
          </a:p>
        </p:txBody>
      </p:sp>
    </p:spTree>
    <p:extLst>
      <p:ext uri="{BB962C8B-B14F-4D97-AF65-F5344CB8AC3E}">
        <p14:creationId xmlns:p14="http://schemas.microsoft.com/office/powerpoint/2010/main" val="748508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Values: invasion of privacy vs public right to know. Consider under cover actors who reveal workplace abuse towards workers or animals.</a:t>
            </a:r>
          </a:p>
          <a:p>
            <a:endParaRPr lang="en-US" dirty="0"/>
          </a:p>
          <a:p>
            <a:r>
              <a:rPr lang="en-US" dirty="0"/>
              <a:t>Observing in communities where your different norms might make them uncomfortable. Example of someone volunteering at a refuge for abused women and never concealing that they are a researcher nor every following back up after leaving. What this does is generally erode trust for the research community. </a:t>
            </a:r>
          </a:p>
          <a:p>
            <a:endParaRPr lang="en-US" dirty="0"/>
          </a:p>
          <a:p>
            <a:r>
              <a:rPr lang="en-US" dirty="0"/>
              <a:t>What are some communities or situations where harm might come to those being observed? Undocumented immigrants, prison populations, LGTBQ communities, political dissidents (Jess’s work), children, especially when it involves their physical and mental health. </a:t>
            </a:r>
          </a:p>
        </p:txBody>
      </p:sp>
      <p:sp>
        <p:nvSpPr>
          <p:cNvPr id="4" name="Slide Number Placeholder 3"/>
          <p:cNvSpPr>
            <a:spLocks noGrp="1"/>
          </p:cNvSpPr>
          <p:nvPr>
            <p:ph type="sldNum" sz="quarter" idx="5"/>
          </p:nvPr>
        </p:nvSpPr>
        <p:spPr/>
        <p:txBody>
          <a:bodyPr/>
          <a:lstStyle/>
          <a:p>
            <a:fld id="{BF25FF4D-D286-9945-84D1-EE6F4129429D}" type="slidenum">
              <a:rPr lang="en-US" smtClean="0"/>
              <a:t>20</a:t>
            </a:fld>
            <a:endParaRPr lang="en-US"/>
          </a:p>
        </p:txBody>
      </p:sp>
    </p:spTree>
    <p:extLst>
      <p:ext uri="{BB962C8B-B14F-4D97-AF65-F5344CB8AC3E}">
        <p14:creationId xmlns:p14="http://schemas.microsoft.com/office/powerpoint/2010/main" val="41314239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www.sps.ed.ac.uk</a:t>
            </a:r>
            <a:r>
              <a:rPr lang="en-US" dirty="0"/>
              <a:t>/research/</a:t>
            </a:r>
            <a:r>
              <a:rPr lang="en-US" dirty="0" err="1"/>
              <a:t>research_ethics</a:t>
            </a:r>
            <a:endParaRPr lang="en-US" dirty="0"/>
          </a:p>
          <a:p>
            <a:endParaRPr lang="en-US" dirty="0"/>
          </a:p>
          <a:p>
            <a:r>
              <a:rPr lang="en-US" dirty="0"/>
              <a:t>https://</a:t>
            </a:r>
            <a:r>
              <a:rPr lang="en-US" dirty="0" err="1"/>
              <a:t>www.ed.ac.uk</a:t>
            </a:r>
            <a:r>
              <a:rPr lang="en-US" dirty="0"/>
              <a:t>/arts-humanities-</a:t>
            </a:r>
            <a:r>
              <a:rPr lang="en-US" dirty="0" err="1"/>
              <a:t>soc</a:t>
            </a:r>
            <a:r>
              <a:rPr lang="en-US" dirty="0"/>
              <a:t>-sci/research-</a:t>
            </a:r>
            <a:r>
              <a:rPr lang="en-US" dirty="0" err="1"/>
              <a:t>ke</a:t>
            </a:r>
            <a:r>
              <a:rPr lang="en-US" dirty="0"/>
              <a:t>/support-for-staff/res-ethics-policies/ethics</a:t>
            </a:r>
          </a:p>
          <a:p>
            <a:endParaRPr lang="en-US" dirty="0"/>
          </a:p>
          <a:p>
            <a:r>
              <a:rPr lang="en-US" dirty="0"/>
              <a:t>https://</a:t>
            </a:r>
            <a:r>
              <a:rPr lang="en-US" dirty="0" err="1"/>
              <a:t>ukrio.org</a:t>
            </a:r>
            <a:r>
              <a:rPr lang="en-US" dirty="0"/>
              <a:t>/publications/code-of-practice-for-research/</a:t>
            </a:r>
          </a:p>
          <a:p>
            <a:endParaRPr lang="en-US" dirty="0"/>
          </a:p>
          <a:p>
            <a:r>
              <a:rPr lang="en-US" dirty="0"/>
              <a:t>https://</a:t>
            </a:r>
            <a:r>
              <a:rPr lang="en-US" dirty="0" err="1"/>
              <a:t>www.ed.ac.uk</a:t>
            </a:r>
            <a:r>
              <a:rPr lang="en-US" dirty="0"/>
              <a:t>/records-management/guidance/research/data-protection</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F25FF4D-D286-9945-84D1-EE6F4129429D}" type="slidenum">
              <a:rPr lang="en-US" smtClean="0"/>
              <a:t>21</a:t>
            </a:fld>
            <a:endParaRPr lang="en-US"/>
          </a:p>
        </p:txBody>
      </p:sp>
    </p:spTree>
    <p:extLst>
      <p:ext uri="{BB962C8B-B14F-4D97-AF65-F5344CB8AC3E}">
        <p14:creationId xmlns:p14="http://schemas.microsoft.com/office/powerpoint/2010/main" val="3637859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 as their own gatekeepers. In research ethics, the burden of protection is not on the subjects but on you. Also, the second definition shows how it’s not just information, but also physical access and interference</a:t>
            </a:r>
          </a:p>
        </p:txBody>
      </p:sp>
      <p:sp>
        <p:nvSpPr>
          <p:cNvPr id="4" name="Slide Number Placeholder 3"/>
          <p:cNvSpPr>
            <a:spLocks noGrp="1"/>
          </p:cNvSpPr>
          <p:nvPr>
            <p:ph type="sldNum" sz="quarter" idx="5"/>
          </p:nvPr>
        </p:nvSpPr>
        <p:spPr/>
        <p:txBody>
          <a:bodyPr/>
          <a:lstStyle/>
          <a:p>
            <a:fld id="{BF25FF4D-D286-9945-84D1-EE6F4129429D}" type="slidenum">
              <a:rPr lang="en-US" smtClean="0"/>
              <a:t>22</a:t>
            </a:fld>
            <a:endParaRPr lang="en-US"/>
          </a:p>
        </p:txBody>
      </p:sp>
    </p:spTree>
    <p:extLst>
      <p:ext uri="{BB962C8B-B14F-4D97-AF65-F5344CB8AC3E}">
        <p14:creationId xmlns:p14="http://schemas.microsoft.com/office/powerpoint/2010/main" val="3872111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 as their own gatekeepers. In research ethics, the burden of protection is not on the subjects but on you. Also, the second definition shows how it’s not just information, but also physical access and interference</a:t>
            </a:r>
          </a:p>
        </p:txBody>
      </p:sp>
      <p:sp>
        <p:nvSpPr>
          <p:cNvPr id="4" name="Slide Number Placeholder 3"/>
          <p:cNvSpPr>
            <a:spLocks noGrp="1"/>
          </p:cNvSpPr>
          <p:nvPr>
            <p:ph type="sldNum" sz="quarter" idx="5"/>
          </p:nvPr>
        </p:nvSpPr>
        <p:spPr/>
        <p:txBody>
          <a:bodyPr/>
          <a:lstStyle/>
          <a:p>
            <a:fld id="{BF25FF4D-D286-9945-84D1-EE6F4129429D}" type="slidenum">
              <a:rPr lang="en-US" smtClean="0"/>
              <a:t>23</a:t>
            </a:fld>
            <a:endParaRPr lang="en-US"/>
          </a:p>
        </p:txBody>
      </p:sp>
    </p:spTree>
    <p:extLst>
      <p:ext uri="{BB962C8B-B14F-4D97-AF65-F5344CB8AC3E}">
        <p14:creationId xmlns:p14="http://schemas.microsoft.com/office/powerpoint/2010/main" val="23641140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5FF4D-D286-9945-84D1-EE6F4129429D}" type="slidenum">
              <a:rPr lang="en-US" smtClean="0"/>
              <a:t>24</a:t>
            </a:fld>
            <a:endParaRPr lang="en-US"/>
          </a:p>
        </p:txBody>
      </p:sp>
    </p:spTree>
    <p:extLst>
      <p:ext uri="{BB962C8B-B14F-4D97-AF65-F5344CB8AC3E}">
        <p14:creationId xmlns:p14="http://schemas.microsoft.com/office/powerpoint/2010/main" val="18076290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BF25FF4D-D286-9945-84D1-EE6F4129429D}" type="slidenum">
              <a:rPr lang="en-US" smtClean="0"/>
              <a:t>25</a:t>
            </a:fld>
            <a:endParaRPr lang="en-US"/>
          </a:p>
        </p:txBody>
      </p:sp>
    </p:spTree>
    <p:extLst>
      <p:ext uri="{BB962C8B-B14F-4D97-AF65-F5344CB8AC3E}">
        <p14:creationId xmlns:p14="http://schemas.microsoft.com/office/powerpoint/2010/main" val="19539528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Is this a public space? Could we observe without consent?</a:t>
            </a:r>
          </a:p>
        </p:txBody>
      </p:sp>
      <p:sp>
        <p:nvSpPr>
          <p:cNvPr id="4" name="Slide Number Placeholder 3"/>
          <p:cNvSpPr>
            <a:spLocks noGrp="1"/>
          </p:cNvSpPr>
          <p:nvPr>
            <p:ph type="sldNum" sz="quarter" idx="5"/>
          </p:nvPr>
        </p:nvSpPr>
        <p:spPr/>
        <p:txBody>
          <a:bodyPr/>
          <a:lstStyle/>
          <a:p>
            <a:fld id="{BF25FF4D-D286-9945-84D1-EE6F4129429D}" type="slidenum">
              <a:rPr lang="en-US" smtClean="0"/>
              <a:t>26</a:t>
            </a:fld>
            <a:endParaRPr lang="en-US"/>
          </a:p>
        </p:txBody>
      </p:sp>
    </p:spTree>
    <p:extLst>
      <p:ext uri="{BB962C8B-B14F-4D97-AF65-F5344CB8AC3E}">
        <p14:creationId xmlns:p14="http://schemas.microsoft.com/office/powerpoint/2010/main" val="3790147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5FF4D-D286-9945-84D1-EE6F4129429D}" type="slidenum">
              <a:rPr lang="en-US" smtClean="0"/>
              <a:t>4</a:t>
            </a:fld>
            <a:endParaRPr lang="en-US"/>
          </a:p>
        </p:txBody>
      </p:sp>
    </p:spTree>
    <p:extLst>
      <p:ext uri="{BB962C8B-B14F-4D97-AF65-F5344CB8AC3E}">
        <p14:creationId xmlns:p14="http://schemas.microsoft.com/office/powerpoint/2010/main" val="21319717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Is this a public space? Could we observe without consent?</a:t>
            </a:r>
          </a:p>
        </p:txBody>
      </p:sp>
      <p:sp>
        <p:nvSpPr>
          <p:cNvPr id="4" name="Slide Number Placeholder 3"/>
          <p:cNvSpPr>
            <a:spLocks noGrp="1"/>
          </p:cNvSpPr>
          <p:nvPr>
            <p:ph type="sldNum" sz="quarter" idx="5"/>
          </p:nvPr>
        </p:nvSpPr>
        <p:spPr/>
        <p:txBody>
          <a:bodyPr/>
          <a:lstStyle/>
          <a:p>
            <a:fld id="{BF25FF4D-D286-9945-84D1-EE6F4129429D}" type="slidenum">
              <a:rPr lang="en-US" smtClean="0"/>
              <a:t>27</a:t>
            </a:fld>
            <a:endParaRPr lang="en-US"/>
          </a:p>
        </p:txBody>
      </p:sp>
    </p:spTree>
    <p:extLst>
      <p:ext uri="{BB962C8B-B14F-4D97-AF65-F5344CB8AC3E}">
        <p14:creationId xmlns:p14="http://schemas.microsoft.com/office/powerpoint/2010/main" val="36078250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 person might consent to taking part in a focus group, but not being videotaped. </a:t>
            </a:r>
          </a:p>
          <a:p>
            <a:pPr marL="171450" indent="-171450">
              <a:buFont typeface="Arial" panose="020B0604020202020204" pitchFamily="34" charset="0"/>
              <a:buChar char="•"/>
            </a:pPr>
            <a:r>
              <a:rPr lang="en-US" dirty="0"/>
              <a:t>They must be able to ask questions </a:t>
            </a:r>
          </a:p>
          <a:p>
            <a:pPr marL="171450" indent="-171450">
              <a:buFont typeface="Arial" panose="020B0604020202020204" pitchFamily="34" charset="0"/>
              <a:buChar char="•"/>
            </a:pPr>
            <a:r>
              <a:rPr lang="en-US" dirty="0"/>
              <a:t>They can withdraw at any time with no consequences</a:t>
            </a:r>
          </a:p>
          <a:p>
            <a:pPr marL="171450" indent="-171450">
              <a:buFont typeface="Arial" panose="020B0604020202020204" pitchFamily="34" charset="0"/>
              <a:buChar char="•"/>
            </a:pPr>
            <a:r>
              <a:rPr lang="en-US" dirty="0"/>
              <a:t>They are told how the data will be used – you will need to get additional consent if you decide to use the data in some other way</a:t>
            </a:r>
          </a:p>
          <a:p>
            <a:pPr marL="171450" indent="-171450">
              <a:buFont typeface="Arial" panose="020B0604020202020204" pitchFamily="34" charset="0"/>
              <a:buChar char="•"/>
            </a:pPr>
            <a:r>
              <a:rPr lang="en-US" dirty="0"/>
              <a:t>Consent is a dialogue</a:t>
            </a:r>
          </a:p>
          <a:p>
            <a:endParaRPr lang="en-US" dirty="0"/>
          </a:p>
        </p:txBody>
      </p:sp>
      <p:sp>
        <p:nvSpPr>
          <p:cNvPr id="4" name="Slide Number Placeholder 3"/>
          <p:cNvSpPr>
            <a:spLocks noGrp="1"/>
          </p:cNvSpPr>
          <p:nvPr>
            <p:ph type="sldNum" sz="quarter" idx="5"/>
          </p:nvPr>
        </p:nvSpPr>
        <p:spPr/>
        <p:txBody>
          <a:bodyPr/>
          <a:lstStyle/>
          <a:p>
            <a:fld id="{BF25FF4D-D286-9945-84D1-EE6F4129429D}" type="slidenum">
              <a:rPr lang="en-US" smtClean="0"/>
              <a:t>28</a:t>
            </a:fld>
            <a:endParaRPr lang="en-US"/>
          </a:p>
        </p:txBody>
      </p:sp>
    </p:spTree>
    <p:extLst>
      <p:ext uri="{BB962C8B-B14F-4D97-AF65-F5344CB8AC3E}">
        <p14:creationId xmlns:p14="http://schemas.microsoft.com/office/powerpoint/2010/main" val="1488596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BF25FF4D-D286-9945-84D1-EE6F4129429D}" type="slidenum">
              <a:rPr lang="en-US" smtClean="0"/>
              <a:t>29</a:t>
            </a:fld>
            <a:endParaRPr lang="en-US"/>
          </a:p>
        </p:txBody>
      </p:sp>
    </p:spTree>
    <p:extLst>
      <p:ext uri="{BB962C8B-B14F-4D97-AF65-F5344CB8AC3E}">
        <p14:creationId xmlns:p14="http://schemas.microsoft.com/office/powerpoint/2010/main" val="2694528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5FF4D-D286-9945-84D1-EE6F4129429D}" type="slidenum">
              <a:rPr lang="en-US" smtClean="0"/>
              <a:t>30</a:t>
            </a:fld>
            <a:endParaRPr lang="en-US"/>
          </a:p>
        </p:txBody>
      </p:sp>
    </p:spTree>
    <p:extLst>
      <p:ext uri="{BB962C8B-B14F-4D97-AF65-F5344CB8AC3E}">
        <p14:creationId xmlns:p14="http://schemas.microsoft.com/office/powerpoint/2010/main" val="25876972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mantra.edina.ac.uk</a:t>
            </a:r>
            <a:r>
              <a:rPr lang="en-US" dirty="0"/>
              <a:t>/</a:t>
            </a:r>
            <a:r>
              <a:rPr lang="en-US" dirty="0" err="1"/>
              <a:t>index.html</a:t>
            </a:r>
            <a:endParaRPr lang="en-US" dirty="0"/>
          </a:p>
          <a:p>
            <a:endParaRPr lang="en-US" dirty="0"/>
          </a:p>
          <a:p>
            <a:r>
              <a:rPr lang="en-US" dirty="0"/>
              <a:t>Research data </a:t>
            </a:r>
            <a:r>
              <a:rPr lang="en-US"/>
              <a:t>management policy</a:t>
            </a:r>
            <a:endParaRPr lang="en-US" dirty="0"/>
          </a:p>
          <a:p>
            <a:r>
              <a:rPr lang="en-US" dirty="0"/>
              <a:t>https://</a:t>
            </a:r>
            <a:r>
              <a:rPr lang="en-US" dirty="0" err="1"/>
              <a:t>www.ed.ac.uk</a:t>
            </a:r>
            <a:r>
              <a:rPr lang="en-US" dirty="0"/>
              <a:t>/information-services/about/policies-and-regulations/research-data-policy</a:t>
            </a:r>
          </a:p>
        </p:txBody>
      </p:sp>
      <p:sp>
        <p:nvSpPr>
          <p:cNvPr id="4" name="Slide Number Placeholder 3"/>
          <p:cNvSpPr>
            <a:spLocks noGrp="1"/>
          </p:cNvSpPr>
          <p:nvPr>
            <p:ph type="sldNum" sz="quarter" idx="5"/>
          </p:nvPr>
        </p:nvSpPr>
        <p:spPr/>
        <p:txBody>
          <a:bodyPr/>
          <a:lstStyle/>
          <a:p>
            <a:fld id="{BF25FF4D-D286-9945-84D1-EE6F4129429D}" type="slidenum">
              <a:rPr lang="en-US" smtClean="0"/>
              <a:t>31</a:t>
            </a:fld>
            <a:endParaRPr lang="en-US"/>
          </a:p>
        </p:txBody>
      </p:sp>
    </p:spTree>
    <p:extLst>
      <p:ext uri="{BB962C8B-B14F-4D97-AF65-F5344CB8AC3E}">
        <p14:creationId xmlns:p14="http://schemas.microsoft.com/office/powerpoint/2010/main" val="42201396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mantra.edina.ac.uk</a:t>
            </a:r>
            <a:r>
              <a:rPr lang="en-US" dirty="0"/>
              <a:t>/</a:t>
            </a:r>
            <a:r>
              <a:rPr lang="en-US" dirty="0" err="1"/>
              <a:t>index.html</a:t>
            </a:r>
            <a:endParaRPr lang="en-US" dirty="0"/>
          </a:p>
        </p:txBody>
      </p:sp>
      <p:sp>
        <p:nvSpPr>
          <p:cNvPr id="4" name="Slide Number Placeholder 3"/>
          <p:cNvSpPr>
            <a:spLocks noGrp="1"/>
          </p:cNvSpPr>
          <p:nvPr>
            <p:ph type="sldNum" sz="quarter" idx="5"/>
          </p:nvPr>
        </p:nvSpPr>
        <p:spPr/>
        <p:txBody>
          <a:bodyPr/>
          <a:lstStyle/>
          <a:p>
            <a:fld id="{BF25FF4D-D286-9945-84D1-EE6F4129429D}" type="slidenum">
              <a:rPr lang="en-US" smtClean="0"/>
              <a:t>32</a:t>
            </a:fld>
            <a:endParaRPr lang="en-US"/>
          </a:p>
        </p:txBody>
      </p:sp>
    </p:spTree>
    <p:extLst>
      <p:ext uri="{BB962C8B-B14F-4D97-AF65-F5344CB8AC3E}">
        <p14:creationId xmlns:p14="http://schemas.microsoft.com/office/powerpoint/2010/main" val="15910593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mantra.edina.ac.uk</a:t>
            </a:r>
            <a:r>
              <a:rPr lang="en-US" dirty="0"/>
              <a:t>/</a:t>
            </a:r>
            <a:r>
              <a:rPr lang="en-US" dirty="0" err="1"/>
              <a:t>index.html</a:t>
            </a:r>
            <a:endParaRPr lang="en-US" dirty="0"/>
          </a:p>
        </p:txBody>
      </p:sp>
      <p:sp>
        <p:nvSpPr>
          <p:cNvPr id="4" name="Slide Number Placeholder 3"/>
          <p:cNvSpPr>
            <a:spLocks noGrp="1"/>
          </p:cNvSpPr>
          <p:nvPr>
            <p:ph type="sldNum" sz="quarter" idx="5"/>
          </p:nvPr>
        </p:nvSpPr>
        <p:spPr/>
        <p:txBody>
          <a:bodyPr/>
          <a:lstStyle/>
          <a:p>
            <a:fld id="{BF25FF4D-D286-9945-84D1-EE6F4129429D}" type="slidenum">
              <a:rPr lang="en-US" smtClean="0"/>
              <a:t>33</a:t>
            </a:fld>
            <a:endParaRPr lang="en-US"/>
          </a:p>
        </p:txBody>
      </p:sp>
    </p:spTree>
    <p:extLst>
      <p:ext uri="{BB962C8B-B14F-4D97-AF65-F5344CB8AC3E}">
        <p14:creationId xmlns:p14="http://schemas.microsoft.com/office/powerpoint/2010/main" val="13912434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5FF4D-D286-9945-84D1-EE6F4129429D}" type="slidenum">
              <a:rPr lang="en-US" smtClean="0"/>
              <a:t>34</a:t>
            </a:fld>
            <a:endParaRPr lang="en-US"/>
          </a:p>
        </p:txBody>
      </p:sp>
    </p:spTree>
    <p:extLst>
      <p:ext uri="{BB962C8B-B14F-4D97-AF65-F5344CB8AC3E}">
        <p14:creationId xmlns:p14="http://schemas.microsoft.com/office/powerpoint/2010/main" val="22442553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BF25FF4D-D286-9945-84D1-EE6F4129429D}" type="slidenum">
              <a:rPr lang="en-US" smtClean="0"/>
              <a:t>35</a:t>
            </a:fld>
            <a:endParaRPr lang="en-US"/>
          </a:p>
        </p:txBody>
      </p:sp>
    </p:spTree>
    <p:extLst>
      <p:ext uri="{BB962C8B-B14F-4D97-AF65-F5344CB8AC3E}">
        <p14:creationId xmlns:p14="http://schemas.microsoft.com/office/powerpoint/2010/main" val="8591899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BF25FF4D-D286-9945-84D1-EE6F4129429D}" type="slidenum">
              <a:rPr lang="en-US" smtClean="0"/>
              <a:t>36</a:t>
            </a:fld>
            <a:endParaRPr lang="en-US"/>
          </a:p>
        </p:txBody>
      </p:sp>
    </p:spTree>
    <p:extLst>
      <p:ext uri="{BB962C8B-B14F-4D97-AF65-F5344CB8AC3E}">
        <p14:creationId xmlns:p14="http://schemas.microsoft.com/office/powerpoint/2010/main" val="2296307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5FF4D-D286-9945-84D1-EE6F4129429D}" type="slidenum">
              <a:rPr lang="en-US" smtClean="0"/>
              <a:t>5</a:t>
            </a:fld>
            <a:endParaRPr lang="en-US"/>
          </a:p>
        </p:txBody>
      </p:sp>
    </p:spTree>
    <p:extLst>
      <p:ext uri="{BB962C8B-B14F-4D97-AF65-F5344CB8AC3E}">
        <p14:creationId xmlns:p14="http://schemas.microsoft.com/office/powerpoint/2010/main" val="1170718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BF25FF4D-D286-9945-84D1-EE6F4129429D}" type="slidenum">
              <a:rPr lang="en-US" smtClean="0"/>
              <a:t>37</a:t>
            </a:fld>
            <a:endParaRPr lang="en-US"/>
          </a:p>
        </p:txBody>
      </p:sp>
    </p:spTree>
    <p:extLst>
      <p:ext uri="{BB962C8B-B14F-4D97-AF65-F5344CB8AC3E}">
        <p14:creationId xmlns:p14="http://schemas.microsoft.com/office/powerpoint/2010/main" val="38287761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5FF4D-D286-9945-84D1-EE6F4129429D}" type="slidenum">
              <a:rPr lang="en-US" smtClean="0"/>
              <a:t>38</a:t>
            </a:fld>
            <a:endParaRPr lang="en-US"/>
          </a:p>
        </p:txBody>
      </p:sp>
    </p:spTree>
    <p:extLst>
      <p:ext uri="{BB962C8B-B14F-4D97-AF65-F5344CB8AC3E}">
        <p14:creationId xmlns:p14="http://schemas.microsoft.com/office/powerpoint/2010/main" val="528925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 </a:t>
            </a:r>
          </a:p>
        </p:txBody>
      </p:sp>
      <p:sp>
        <p:nvSpPr>
          <p:cNvPr id="4" name="Slide Number Placeholder 3"/>
          <p:cNvSpPr>
            <a:spLocks noGrp="1"/>
          </p:cNvSpPr>
          <p:nvPr>
            <p:ph type="sldNum" sz="quarter" idx="5"/>
          </p:nvPr>
        </p:nvSpPr>
        <p:spPr/>
        <p:txBody>
          <a:bodyPr/>
          <a:lstStyle/>
          <a:p>
            <a:fld id="{BF25FF4D-D286-9945-84D1-EE6F4129429D}" type="slidenum">
              <a:rPr lang="en-US" smtClean="0"/>
              <a:t>8</a:t>
            </a:fld>
            <a:endParaRPr lang="en-US"/>
          </a:p>
        </p:txBody>
      </p:sp>
    </p:spTree>
    <p:extLst>
      <p:ext uri="{BB962C8B-B14F-4D97-AF65-F5344CB8AC3E}">
        <p14:creationId xmlns:p14="http://schemas.microsoft.com/office/powerpoint/2010/main" val="2946592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 </a:t>
            </a:r>
          </a:p>
        </p:txBody>
      </p:sp>
      <p:sp>
        <p:nvSpPr>
          <p:cNvPr id="4" name="Slide Number Placeholder 3"/>
          <p:cNvSpPr>
            <a:spLocks noGrp="1"/>
          </p:cNvSpPr>
          <p:nvPr>
            <p:ph type="sldNum" sz="quarter" idx="5"/>
          </p:nvPr>
        </p:nvSpPr>
        <p:spPr/>
        <p:txBody>
          <a:bodyPr/>
          <a:lstStyle/>
          <a:p>
            <a:fld id="{BF25FF4D-D286-9945-84D1-EE6F4129429D}" type="slidenum">
              <a:rPr lang="en-US" smtClean="0"/>
              <a:t>9</a:t>
            </a:fld>
            <a:endParaRPr lang="en-US"/>
          </a:p>
        </p:txBody>
      </p:sp>
    </p:spTree>
    <p:extLst>
      <p:ext uri="{BB962C8B-B14F-4D97-AF65-F5344CB8AC3E}">
        <p14:creationId xmlns:p14="http://schemas.microsoft.com/office/powerpoint/2010/main" val="1435505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 </a:t>
            </a:r>
          </a:p>
        </p:txBody>
      </p:sp>
      <p:sp>
        <p:nvSpPr>
          <p:cNvPr id="4" name="Slide Number Placeholder 3"/>
          <p:cNvSpPr>
            <a:spLocks noGrp="1"/>
          </p:cNvSpPr>
          <p:nvPr>
            <p:ph type="sldNum" sz="quarter" idx="5"/>
          </p:nvPr>
        </p:nvSpPr>
        <p:spPr/>
        <p:txBody>
          <a:bodyPr/>
          <a:lstStyle/>
          <a:p>
            <a:fld id="{BF25FF4D-D286-9945-84D1-EE6F4129429D}" type="slidenum">
              <a:rPr lang="en-US" smtClean="0"/>
              <a:t>10</a:t>
            </a:fld>
            <a:endParaRPr lang="en-US"/>
          </a:p>
        </p:txBody>
      </p:sp>
    </p:spTree>
    <p:extLst>
      <p:ext uri="{BB962C8B-B14F-4D97-AF65-F5344CB8AC3E}">
        <p14:creationId xmlns:p14="http://schemas.microsoft.com/office/powerpoint/2010/main" val="2438969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5FF4D-D286-9945-84D1-EE6F4129429D}" type="slidenum">
              <a:rPr lang="en-US" smtClean="0"/>
              <a:t>13</a:t>
            </a:fld>
            <a:endParaRPr lang="en-US"/>
          </a:p>
        </p:txBody>
      </p:sp>
    </p:spTree>
    <p:extLst>
      <p:ext uri="{BB962C8B-B14F-4D97-AF65-F5344CB8AC3E}">
        <p14:creationId xmlns:p14="http://schemas.microsoft.com/office/powerpoint/2010/main" val="434233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BF25FF4D-D286-9945-84D1-EE6F4129429D}" type="slidenum">
              <a:rPr lang="en-US" smtClean="0"/>
              <a:t>14</a:t>
            </a:fld>
            <a:endParaRPr lang="en-US"/>
          </a:p>
        </p:txBody>
      </p:sp>
    </p:spTree>
    <p:extLst>
      <p:ext uri="{BB962C8B-B14F-4D97-AF65-F5344CB8AC3E}">
        <p14:creationId xmlns:p14="http://schemas.microsoft.com/office/powerpoint/2010/main" val="2330085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5FF4D-D286-9945-84D1-EE6F4129429D}" type="slidenum">
              <a:rPr lang="en-US" smtClean="0"/>
              <a:t>16</a:t>
            </a:fld>
            <a:endParaRPr lang="en-US"/>
          </a:p>
        </p:txBody>
      </p:sp>
    </p:spTree>
    <p:extLst>
      <p:ext uri="{BB962C8B-B14F-4D97-AF65-F5344CB8AC3E}">
        <p14:creationId xmlns:p14="http://schemas.microsoft.com/office/powerpoint/2010/main" val="1660661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chemeClr val="bg1"/>
                </a:solidFill>
                <a:latin typeface="Century Gothic" panose="020B0502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solidFill>
                <a:latin typeface="Century Gothic" panose="020B0502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1/24/20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1/24/20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1/24/20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1/24/20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1/24/20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1/24/20</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1/24/20</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1/24/20</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1/24/20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1/24/20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b="1" kern="1200">
          <a:solidFill>
            <a:schemeClr val="bg1"/>
          </a:solidFill>
          <a:latin typeface="Century Gothic" panose="020B0502020202020204" pitchFamily="34" charset="0"/>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bg1"/>
          </a:solidFill>
          <a:latin typeface="Century Gothic" panose="020B0502020202020204"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marL="0" lvl="0" indent="0">
              <a:buNone/>
            </a:pPr>
            <a:r>
              <a:rPr lang="en-GB" dirty="0"/>
              <a:t>DATA, DESIGN &amp; THE CITY</a:t>
            </a:r>
            <a:endParaRPr dirty="0"/>
          </a:p>
        </p:txBody>
      </p:sp>
      <p:sp>
        <p:nvSpPr>
          <p:cNvPr id="3" name="Subtitle 2"/>
          <p:cNvSpPr>
            <a:spLocks noGrp="1"/>
          </p:cNvSpPr>
          <p:nvPr>
            <p:ph type="subTitle" idx="1"/>
          </p:nvPr>
        </p:nvSpPr>
        <p:spPr>
          <a:xfrm>
            <a:off x="1371600" y="3886200"/>
            <a:ext cx="6400800" cy="1752600"/>
          </a:xfrm>
        </p:spPr>
        <p:txBody>
          <a:bodyPr>
            <a:normAutofit fontScale="85000" lnSpcReduction="10000"/>
          </a:bodyPr>
          <a:lstStyle/>
          <a:p>
            <a:pPr marL="0" lvl="0" indent="0">
              <a:buNone/>
            </a:pPr>
            <a:r>
              <a:rPr lang="en-GB" b="1" dirty="0"/>
              <a:t>JAMES STEWART &amp; MORGAN CURRIE</a:t>
            </a:r>
            <a:endParaRPr lang="en-GB" sz="3700" b="1" dirty="0"/>
          </a:p>
          <a:p>
            <a:pPr marL="0" lvl="0" indent="0">
              <a:buNone/>
            </a:pPr>
            <a:endParaRPr lang="en-GB" sz="3700" b="1" dirty="0"/>
          </a:p>
          <a:p>
            <a:pPr marL="0" lvl="0" indent="0">
              <a:buNone/>
            </a:pPr>
            <a:r>
              <a:rPr lang="en-GB" b="1" dirty="0"/>
              <a:t>24 JANUARY 2020</a:t>
            </a:r>
            <a:endParaRPr b="1" dirty="0"/>
          </a:p>
        </p:txBody>
      </p:sp>
      <p:sp>
        <p:nvSpPr>
          <p:cNvPr id="4" name="Date Placeholder 3"/>
          <p:cNvSpPr>
            <a:spLocks noGrp="1"/>
          </p:cNvSpPr>
          <p:nvPr>
            <p:ph type="dt" sz="half" idx="4294967295"/>
          </p:nvPr>
        </p:nvSpPr>
        <p:spPr>
          <a:xfrm>
            <a:off x="457200" y="6356350"/>
            <a:ext cx="2133600" cy="365125"/>
          </a:xfrm>
          <a:prstGeom prst="rect">
            <a:avLst/>
          </a:prstGeom>
        </p:spPr>
        <p:txBody>
          <a:bodyPr/>
          <a:lstStyle/>
          <a:p>
            <a:pPr marL="0" lvl="0" indent="0">
              <a:buNone/>
            </a:pPr>
            <a:r>
              <a:t>15 January 2016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143" y="828304"/>
            <a:ext cx="7772400" cy="1362075"/>
          </a:xfrm>
        </p:spPr>
        <p:txBody>
          <a:bodyPr>
            <a:normAutofit/>
          </a:bodyPr>
          <a:lstStyle/>
          <a:p>
            <a:pPr algn="ctr" fontAlgn="base"/>
            <a:r>
              <a:rPr lang="en-GB" dirty="0"/>
              <a:t>What is data?</a:t>
            </a:r>
            <a:endParaRPr lang="en-GB" b="0" dirty="0"/>
          </a:p>
        </p:txBody>
      </p:sp>
      <p:sp>
        <p:nvSpPr>
          <p:cNvPr id="3" name="TextBox 2">
            <a:extLst>
              <a:ext uri="{FF2B5EF4-FFF2-40B4-BE49-F238E27FC236}">
                <a16:creationId xmlns:a16="http://schemas.microsoft.com/office/drawing/2014/main" id="{5D9F01A4-F04F-8C4F-9D7B-1413EB4546CC}"/>
              </a:ext>
            </a:extLst>
          </p:cNvPr>
          <p:cNvSpPr txBox="1"/>
          <p:nvPr/>
        </p:nvSpPr>
        <p:spPr>
          <a:xfrm>
            <a:off x="62160" y="2094557"/>
            <a:ext cx="8944365" cy="4062651"/>
          </a:xfrm>
          <a:prstGeom prst="rect">
            <a:avLst/>
          </a:prstGeom>
          <a:noFill/>
        </p:spPr>
        <p:txBody>
          <a:bodyPr wrap="square" rtlCol="0">
            <a:spAutoFit/>
          </a:bodyPr>
          <a:lstStyle/>
          <a:p>
            <a:pPr marL="914400" lvl="1" indent="-457200">
              <a:buFont typeface="+mj-lt"/>
              <a:buAutoNum type="arabicPeriod"/>
            </a:pPr>
            <a:endParaRPr lang="en-GB" sz="2400" b="1" dirty="0">
              <a:solidFill>
                <a:schemeClr val="bg1"/>
              </a:solidFill>
              <a:latin typeface="Century Gothic" panose="020B0502020202020204" pitchFamily="34" charset="0"/>
            </a:endParaRPr>
          </a:p>
          <a:p>
            <a:pPr marL="914400" lvl="1" indent="-457200">
              <a:buFont typeface="+mj-lt"/>
              <a:buAutoNum type="arabicPeriod"/>
            </a:pPr>
            <a:r>
              <a:rPr lang="en-GB" sz="2400" b="1" dirty="0">
                <a:solidFill>
                  <a:schemeClr val="bg1"/>
                </a:solidFill>
                <a:latin typeface="Century Gothic" panose="020B0502020202020204" pitchFamily="34" charset="0"/>
              </a:rPr>
              <a:t>Requires a method of observation and collection</a:t>
            </a:r>
          </a:p>
          <a:p>
            <a:pPr marL="914400" lvl="1" indent="-457200">
              <a:buFont typeface="+mj-lt"/>
              <a:buAutoNum type="arabicPeriod"/>
            </a:pPr>
            <a:endParaRPr lang="en-GB" sz="2400" b="1" dirty="0">
              <a:solidFill>
                <a:schemeClr val="bg1"/>
              </a:solidFill>
              <a:latin typeface="Century Gothic" panose="020B0502020202020204" pitchFamily="34" charset="0"/>
            </a:endParaRPr>
          </a:p>
          <a:p>
            <a:pPr marL="914400" lvl="1" indent="-457200">
              <a:buFont typeface="+mj-lt"/>
              <a:buAutoNum type="arabicPeriod"/>
            </a:pPr>
            <a:r>
              <a:rPr lang="en-GB" sz="2400" b="1" dirty="0">
                <a:solidFill>
                  <a:schemeClr val="bg1"/>
                </a:solidFill>
                <a:latin typeface="Century Gothic" panose="020B0502020202020204" pitchFamily="34" charset="0"/>
              </a:rPr>
              <a:t>A symbolic system to represent it (</a:t>
            </a:r>
            <a:r>
              <a:rPr lang="en-GB" sz="2400" b="1" dirty="0" err="1">
                <a:solidFill>
                  <a:schemeClr val="bg1"/>
                </a:solidFill>
                <a:latin typeface="Century Gothic" panose="020B0502020202020204" pitchFamily="34" charset="0"/>
              </a:rPr>
              <a:t>eg</a:t>
            </a:r>
            <a:r>
              <a:rPr lang="en-GB" sz="2400" b="1" dirty="0">
                <a:solidFill>
                  <a:schemeClr val="bg1"/>
                </a:solidFill>
                <a:latin typeface="Century Gothic" panose="020B0502020202020204" pitchFamily="34" charset="0"/>
              </a:rPr>
              <a:t> a taxonomy)</a:t>
            </a:r>
          </a:p>
          <a:p>
            <a:pPr marL="914400" lvl="1" indent="-457200">
              <a:buFont typeface="+mj-lt"/>
              <a:buAutoNum type="arabicPeriod"/>
            </a:pPr>
            <a:endParaRPr lang="en-GB" sz="2400" b="1" dirty="0">
              <a:solidFill>
                <a:schemeClr val="bg1"/>
              </a:solidFill>
              <a:latin typeface="Century Gothic" panose="020B0502020202020204" pitchFamily="34" charset="0"/>
            </a:endParaRPr>
          </a:p>
          <a:p>
            <a:pPr marL="914400" lvl="1" indent="-457200">
              <a:buFont typeface="+mj-lt"/>
              <a:buAutoNum type="arabicPeriod"/>
            </a:pPr>
            <a:r>
              <a:rPr lang="en-GB" sz="2400" b="1" dirty="0">
                <a:solidFill>
                  <a:schemeClr val="bg1"/>
                </a:solidFill>
                <a:latin typeface="Century Gothic" panose="020B0502020202020204" pitchFamily="34" charset="0"/>
              </a:rPr>
              <a:t>A method to encode the observation into symbols </a:t>
            </a:r>
          </a:p>
          <a:p>
            <a:pPr marL="914400" lvl="1" indent="-457200">
              <a:buFont typeface="+mj-lt"/>
              <a:buAutoNum type="arabicPeriod"/>
            </a:pPr>
            <a:endParaRPr lang="en-GB" sz="2400" b="1" dirty="0">
              <a:solidFill>
                <a:schemeClr val="bg1"/>
              </a:solidFill>
              <a:latin typeface="Century Gothic" panose="020B0502020202020204" pitchFamily="34" charset="0"/>
            </a:endParaRPr>
          </a:p>
          <a:p>
            <a:pPr marL="914400" lvl="1" indent="-457200">
              <a:buFont typeface="+mj-lt"/>
              <a:buAutoNum type="arabicPeriod"/>
            </a:pPr>
            <a:r>
              <a:rPr lang="en-GB" sz="2400" b="1" dirty="0">
                <a:solidFill>
                  <a:schemeClr val="bg1"/>
                </a:solidFill>
                <a:latin typeface="Century Gothic" panose="020B0502020202020204" pitchFamily="34" charset="0"/>
              </a:rPr>
              <a:t>Storage in physical form</a:t>
            </a:r>
            <a:endParaRPr lang="en-GB" b="1" dirty="0">
              <a:solidFill>
                <a:schemeClr val="bg1"/>
              </a:solidFill>
              <a:latin typeface="Century Gothic" panose="020B0502020202020204" pitchFamily="34" charset="0"/>
            </a:endParaRPr>
          </a:p>
          <a:p>
            <a:pPr lvl="1"/>
            <a:endParaRPr lang="en-GB" b="1" dirty="0">
              <a:solidFill>
                <a:schemeClr val="bg1"/>
              </a:solidFill>
              <a:latin typeface="Century Gothic" panose="020B0502020202020204" pitchFamily="34" charset="0"/>
            </a:endParaRPr>
          </a:p>
          <a:p>
            <a:pPr lvl="1">
              <a:buAutoNum type="arabicPeriod"/>
            </a:pPr>
            <a:endParaRPr lang="en-GB" sz="2400" b="1" dirty="0">
              <a:solidFill>
                <a:schemeClr val="bg1"/>
              </a:solidFill>
              <a:latin typeface="Century Gothic" panose="020B0502020202020204" pitchFamily="34" charset="0"/>
            </a:endParaRPr>
          </a:p>
          <a:p>
            <a:endParaRPr lang="en-US" sz="24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580987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627" y="2301770"/>
            <a:ext cx="7772400" cy="1004196"/>
          </a:xfrm>
        </p:spPr>
        <p:txBody>
          <a:bodyPr>
            <a:noAutofit/>
          </a:bodyPr>
          <a:lstStyle/>
          <a:p>
            <a:pPr marL="0" lvl="0" indent="0" algn="ctr">
              <a:buNone/>
            </a:pPr>
            <a:r>
              <a:rPr lang="en-GB" dirty="0"/>
              <a:t>Data gathering</a:t>
            </a:r>
            <a:br>
              <a:rPr lang="en-GB" dirty="0"/>
            </a:br>
            <a:endParaRPr b="0" dirty="0"/>
          </a:p>
        </p:txBody>
      </p:sp>
    </p:spTree>
    <p:extLst>
      <p:ext uri="{BB962C8B-B14F-4D97-AF65-F5344CB8AC3E}">
        <p14:creationId xmlns:p14="http://schemas.microsoft.com/office/powerpoint/2010/main" val="3919772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283" y="169593"/>
            <a:ext cx="7772400" cy="1004196"/>
          </a:xfrm>
        </p:spPr>
        <p:txBody>
          <a:bodyPr>
            <a:noAutofit/>
          </a:bodyPr>
          <a:lstStyle/>
          <a:p>
            <a:pPr marL="0" lvl="0" indent="0" algn="ctr">
              <a:buNone/>
            </a:pPr>
            <a:r>
              <a:rPr lang="en-GB" dirty="0"/>
              <a:t>Field notes</a:t>
            </a:r>
            <a:br>
              <a:rPr lang="en-GB" dirty="0"/>
            </a:br>
            <a:endParaRPr b="0" dirty="0"/>
          </a:p>
        </p:txBody>
      </p:sp>
      <p:sp>
        <p:nvSpPr>
          <p:cNvPr id="3" name="TextBox 2">
            <a:extLst>
              <a:ext uri="{FF2B5EF4-FFF2-40B4-BE49-F238E27FC236}">
                <a16:creationId xmlns:a16="http://schemas.microsoft.com/office/drawing/2014/main" id="{D0778A26-4F85-0A40-BFF8-7378A09F5524}"/>
              </a:ext>
            </a:extLst>
          </p:cNvPr>
          <p:cNvSpPr txBox="1"/>
          <p:nvPr/>
        </p:nvSpPr>
        <p:spPr>
          <a:xfrm>
            <a:off x="664283" y="671691"/>
            <a:ext cx="8331200" cy="6524863"/>
          </a:xfrm>
          <a:prstGeom prst="rect">
            <a:avLst/>
          </a:prstGeom>
          <a:noFill/>
        </p:spPr>
        <p:txBody>
          <a:bodyPr wrap="square" rtlCol="0">
            <a:spAutoFit/>
          </a:bodyPr>
          <a:lstStyle/>
          <a:p>
            <a:pPr lvl="1"/>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Primary observations: physical details of people and place, time of events, quotes</a:t>
            </a:r>
          </a:p>
          <a:p>
            <a:pPr marL="457200"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Photographs, drawings, recordings</a:t>
            </a:r>
          </a:p>
          <a:p>
            <a:pPr marL="457200"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Reflections</a:t>
            </a:r>
          </a:p>
          <a:p>
            <a:pPr marL="457200"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Analysis of emerging themes and insights</a:t>
            </a:r>
          </a:p>
          <a:p>
            <a:pPr marL="457200"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Feelings and emotional reactions</a:t>
            </a:r>
          </a:p>
          <a:p>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Forward planning on what’s next</a:t>
            </a:r>
          </a:p>
          <a:p>
            <a:pPr marL="457200"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r>
              <a:rPr lang="en-GB" sz="2200" b="1" dirty="0">
                <a:solidFill>
                  <a:schemeClr val="bg1"/>
                </a:solidFill>
                <a:latin typeface="Century Gothic" panose="020B0502020202020204" pitchFamily="34" charset="0"/>
              </a:rPr>
              <a:t>* Keep confidentiality (alter names)</a:t>
            </a:r>
          </a:p>
          <a:p>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4029992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4673DB-475B-C448-A914-AD2CC5CD4FD2}"/>
              </a:ext>
            </a:extLst>
          </p:cNvPr>
          <p:cNvPicPr>
            <a:picLocks noChangeAspect="1"/>
          </p:cNvPicPr>
          <p:nvPr/>
        </p:nvPicPr>
        <p:blipFill>
          <a:blip r:embed="rId3"/>
          <a:stretch>
            <a:fillRect/>
          </a:stretch>
        </p:blipFill>
        <p:spPr>
          <a:xfrm>
            <a:off x="1560576" y="0"/>
            <a:ext cx="6596479" cy="6870066"/>
          </a:xfrm>
          <a:prstGeom prst="rect">
            <a:avLst/>
          </a:prstGeom>
        </p:spPr>
      </p:pic>
    </p:spTree>
    <p:extLst>
      <p:ext uri="{BB962C8B-B14F-4D97-AF65-F5344CB8AC3E}">
        <p14:creationId xmlns:p14="http://schemas.microsoft.com/office/powerpoint/2010/main" val="1956327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283" y="1098087"/>
            <a:ext cx="7772400" cy="1004196"/>
          </a:xfrm>
        </p:spPr>
        <p:txBody>
          <a:bodyPr>
            <a:noAutofit/>
          </a:bodyPr>
          <a:lstStyle/>
          <a:p>
            <a:pPr marL="0" lvl="0" indent="0" algn="ctr">
              <a:buNone/>
            </a:pPr>
            <a:r>
              <a:rPr lang="en-GB" dirty="0"/>
              <a:t>Structured observation</a:t>
            </a:r>
            <a:br>
              <a:rPr lang="en-GB" dirty="0"/>
            </a:br>
            <a:endParaRPr b="0" dirty="0"/>
          </a:p>
        </p:txBody>
      </p:sp>
      <p:sp>
        <p:nvSpPr>
          <p:cNvPr id="4" name="TextBox 3">
            <a:extLst>
              <a:ext uri="{FF2B5EF4-FFF2-40B4-BE49-F238E27FC236}">
                <a16:creationId xmlns:a16="http://schemas.microsoft.com/office/drawing/2014/main" id="{792DD51A-ACE4-7842-8743-CEBA503799F6}"/>
              </a:ext>
            </a:extLst>
          </p:cNvPr>
          <p:cNvSpPr txBox="1"/>
          <p:nvPr/>
        </p:nvSpPr>
        <p:spPr>
          <a:xfrm>
            <a:off x="664283" y="2205361"/>
            <a:ext cx="8331200" cy="2800767"/>
          </a:xfrm>
          <a:prstGeom prst="rect">
            <a:avLst/>
          </a:prstGeom>
          <a:noFill/>
        </p:spPr>
        <p:txBody>
          <a:bodyPr wrap="square" rtlCol="0">
            <a:spAutoFit/>
          </a:bodyPr>
          <a:lstStyle/>
          <a:p>
            <a:pPr lvl="1"/>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More quantitative </a:t>
            </a:r>
          </a:p>
          <a:p>
            <a:pPr marL="457200"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Typically tallies events</a:t>
            </a:r>
          </a:p>
          <a:p>
            <a:pPr marL="457200"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Often classified in advance</a:t>
            </a: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641738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772" y="2398751"/>
            <a:ext cx="7772400" cy="1004196"/>
          </a:xfrm>
        </p:spPr>
        <p:txBody>
          <a:bodyPr>
            <a:noAutofit/>
          </a:bodyPr>
          <a:lstStyle/>
          <a:p>
            <a:pPr marL="0" lvl="0" indent="0" algn="ctr">
              <a:buNone/>
            </a:pPr>
            <a:r>
              <a:rPr lang="en-GB" dirty="0"/>
              <a:t>Research ethics</a:t>
            </a:r>
            <a:br>
              <a:rPr lang="en-GB" dirty="0"/>
            </a:br>
            <a:endParaRPr b="0" dirty="0"/>
          </a:p>
        </p:txBody>
      </p:sp>
    </p:spTree>
    <p:extLst>
      <p:ext uri="{BB962C8B-B14F-4D97-AF65-F5344CB8AC3E}">
        <p14:creationId xmlns:p14="http://schemas.microsoft.com/office/powerpoint/2010/main" val="1860796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948" y="962718"/>
            <a:ext cx="7772400" cy="1362075"/>
          </a:xfrm>
        </p:spPr>
        <p:txBody>
          <a:bodyPr>
            <a:normAutofit/>
          </a:bodyPr>
          <a:lstStyle/>
          <a:p>
            <a:pPr algn="ctr" fontAlgn="base"/>
            <a:r>
              <a:rPr lang="en-GB" dirty="0"/>
              <a:t>What we’ll go over:</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560948" y="1898073"/>
            <a:ext cx="8331200" cy="4493538"/>
          </a:xfrm>
          <a:prstGeom prst="rect">
            <a:avLst/>
          </a:prstGeom>
          <a:noFill/>
        </p:spPr>
        <p:txBody>
          <a:bodyPr wrap="square" rtlCol="0">
            <a:spAutoFit/>
          </a:bodyPr>
          <a:lstStyle/>
          <a:p>
            <a:pPr lvl="1"/>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pPr marL="457200" indent="-457200">
              <a:buFont typeface="+mj-lt"/>
              <a:buAutoNum type="arabicPeriod"/>
            </a:pPr>
            <a:r>
              <a:rPr lang="en-GB" sz="2200" b="1" dirty="0">
                <a:solidFill>
                  <a:schemeClr val="bg1"/>
                </a:solidFill>
                <a:latin typeface="Century Gothic" panose="020B0502020202020204" pitchFamily="34" charset="0"/>
              </a:rPr>
              <a:t>Idea of ethics</a:t>
            </a:r>
          </a:p>
          <a:p>
            <a:pPr marL="457200" indent="-457200">
              <a:buFont typeface="+mj-lt"/>
              <a:buAutoNum type="arabicPeriod"/>
            </a:pPr>
            <a:endParaRPr lang="en-GB" sz="2200" b="1" dirty="0">
              <a:solidFill>
                <a:schemeClr val="bg1"/>
              </a:solidFill>
              <a:latin typeface="Century Gothic" panose="020B0502020202020204" pitchFamily="34" charset="0"/>
            </a:endParaRPr>
          </a:p>
          <a:p>
            <a:pPr marL="457200" indent="-457200">
              <a:buFont typeface="+mj-lt"/>
              <a:buAutoNum type="arabicPeriod"/>
            </a:pPr>
            <a:r>
              <a:rPr lang="en-GB" sz="2200" b="1" dirty="0">
                <a:solidFill>
                  <a:schemeClr val="bg1"/>
                </a:solidFill>
                <a:latin typeface="Century Gothic" panose="020B0502020202020204" pitchFamily="34" charset="0"/>
              </a:rPr>
              <a:t>Public and private spaces and activities: what can we observe?</a:t>
            </a:r>
          </a:p>
          <a:p>
            <a:pPr marL="457200" indent="-457200">
              <a:buFont typeface="+mj-lt"/>
              <a:buAutoNum type="arabicPeriod"/>
            </a:pPr>
            <a:endParaRPr lang="en-GB" sz="2200" b="1" dirty="0">
              <a:solidFill>
                <a:schemeClr val="bg1"/>
              </a:solidFill>
              <a:latin typeface="Century Gothic" panose="020B0502020202020204" pitchFamily="34" charset="0"/>
            </a:endParaRPr>
          </a:p>
          <a:p>
            <a:pPr marL="457200" indent="-457200">
              <a:buFont typeface="+mj-lt"/>
              <a:buAutoNum type="arabicPeriod"/>
            </a:pPr>
            <a:r>
              <a:rPr lang="en-GB" sz="2200" b="1" dirty="0">
                <a:solidFill>
                  <a:schemeClr val="bg1"/>
                </a:solidFill>
                <a:latin typeface="Century Gothic" panose="020B0502020202020204" pitchFamily="34" charset="0"/>
              </a:rPr>
              <a:t>Informed consent, consent forms</a:t>
            </a:r>
          </a:p>
          <a:p>
            <a:pPr marL="457200" indent="-457200">
              <a:buFont typeface="+mj-lt"/>
              <a:buAutoNum type="arabicPeriod"/>
            </a:pPr>
            <a:endParaRPr lang="en-GB" sz="2200" b="1" dirty="0">
              <a:solidFill>
                <a:schemeClr val="bg1"/>
              </a:solidFill>
              <a:latin typeface="Century Gothic" panose="020B0502020202020204" pitchFamily="34" charset="0"/>
            </a:endParaRPr>
          </a:p>
          <a:p>
            <a:pPr marL="457200" indent="-457200">
              <a:buFont typeface="+mj-lt"/>
              <a:buAutoNum type="arabicPeriod"/>
            </a:pPr>
            <a:r>
              <a:rPr lang="en-GB" sz="2200" b="1" dirty="0">
                <a:solidFill>
                  <a:schemeClr val="bg1"/>
                </a:solidFill>
                <a:latin typeface="Century Gothic" panose="020B0502020202020204" pitchFamily="34" charset="0"/>
              </a:rPr>
              <a:t>Data management and protection</a:t>
            </a:r>
          </a:p>
          <a:p>
            <a:pPr marL="457200" indent="-457200">
              <a:buFont typeface="+mj-lt"/>
              <a:buAutoNum type="arabicPeriod"/>
            </a:pPr>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479770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D68367-0469-F24C-A782-45976BA165FB}"/>
              </a:ext>
            </a:extLst>
          </p:cNvPr>
          <p:cNvSpPr txBox="1"/>
          <p:nvPr/>
        </p:nvSpPr>
        <p:spPr>
          <a:xfrm>
            <a:off x="560948" y="1895171"/>
            <a:ext cx="8331200" cy="4493538"/>
          </a:xfrm>
          <a:prstGeom prst="rect">
            <a:avLst/>
          </a:prstGeom>
          <a:noFill/>
        </p:spPr>
        <p:txBody>
          <a:bodyPr wrap="square" rtlCol="0">
            <a:spAutoFit/>
          </a:bodyPr>
          <a:lstStyle/>
          <a:p>
            <a:pPr lvl="1"/>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This is a basic orientation to some ethics issues and paperwork you need for your projects</a:t>
            </a:r>
          </a:p>
          <a:p>
            <a:pPr marL="457200" indent="-457200">
              <a:buFont typeface="+mj-lt"/>
              <a:buAutoNum type="arabicPeriod"/>
            </a:pPr>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The goal is to make you aware of requirements and responsibilities and set your ‘ethics alarm’</a:t>
            </a:r>
          </a:p>
          <a:p>
            <a:pPr marL="457200"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It will NOT tell you everything you need to know about ethics for your group’s project. You will need to look things up.</a:t>
            </a:r>
            <a:endParaRPr lang="en-GB"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
        <p:nvSpPr>
          <p:cNvPr id="6" name="Title 1">
            <a:extLst>
              <a:ext uri="{FF2B5EF4-FFF2-40B4-BE49-F238E27FC236}">
                <a16:creationId xmlns:a16="http://schemas.microsoft.com/office/drawing/2014/main" id="{03FDEDF0-9D5F-C94A-9432-E9B73965584D}"/>
              </a:ext>
            </a:extLst>
          </p:cNvPr>
          <p:cNvSpPr>
            <a:spLocks noGrp="1"/>
          </p:cNvSpPr>
          <p:nvPr>
            <p:ph type="title"/>
          </p:nvPr>
        </p:nvSpPr>
        <p:spPr>
          <a:xfrm>
            <a:off x="560948" y="962718"/>
            <a:ext cx="7772400" cy="1362075"/>
          </a:xfrm>
        </p:spPr>
        <p:txBody>
          <a:bodyPr>
            <a:normAutofit/>
          </a:bodyPr>
          <a:lstStyle/>
          <a:p>
            <a:pPr algn="ctr" fontAlgn="base"/>
            <a:r>
              <a:rPr lang="en-GB" dirty="0"/>
              <a:t>What we’ll go over:</a:t>
            </a:r>
            <a:endParaRPr lang="en-GB" b="0" dirty="0"/>
          </a:p>
        </p:txBody>
      </p:sp>
    </p:spTree>
    <p:extLst>
      <p:ext uri="{BB962C8B-B14F-4D97-AF65-F5344CB8AC3E}">
        <p14:creationId xmlns:p14="http://schemas.microsoft.com/office/powerpoint/2010/main" val="1119095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484" y="325279"/>
            <a:ext cx="7772400" cy="1362075"/>
          </a:xfrm>
        </p:spPr>
        <p:txBody>
          <a:bodyPr>
            <a:normAutofit/>
          </a:bodyPr>
          <a:lstStyle/>
          <a:p>
            <a:pPr algn="ctr" fontAlgn="base"/>
            <a:r>
              <a:rPr lang="en-GB" dirty="0"/>
              <a:t>Research ethics as </a:t>
            </a:r>
            <a:br>
              <a:rPr lang="en-GB" dirty="0"/>
            </a:br>
            <a:r>
              <a:rPr lang="en-GB" dirty="0"/>
              <a:t>rules &amp; standards</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253158" y="1431322"/>
            <a:ext cx="8583052" cy="5509200"/>
          </a:xfrm>
          <a:prstGeom prst="rect">
            <a:avLst/>
          </a:prstGeom>
          <a:noFill/>
        </p:spPr>
        <p:txBody>
          <a:bodyPr wrap="square" rtlCol="0">
            <a:spAutoFit/>
          </a:bodyPr>
          <a:lstStyle/>
          <a:p>
            <a:pPr lvl="1"/>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‘Ethics’ comes from Greek </a:t>
            </a:r>
            <a:r>
              <a:rPr lang="en-GB" sz="2200" b="1" i="1" dirty="0">
                <a:solidFill>
                  <a:schemeClr val="bg1"/>
                </a:solidFill>
                <a:latin typeface="Century Gothic" panose="020B0502020202020204" pitchFamily="34" charset="0"/>
              </a:rPr>
              <a:t>ethos</a:t>
            </a:r>
            <a:r>
              <a:rPr lang="en-GB" sz="2200" b="1" dirty="0">
                <a:solidFill>
                  <a:schemeClr val="bg1"/>
                </a:solidFill>
                <a:latin typeface="Century Gothic" panose="020B0502020202020204" pitchFamily="34" charset="0"/>
              </a:rPr>
              <a:t> meaning rules or customs</a:t>
            </a:r>
          </a:p>
          <a:p>
            <a:pPr marL="457200"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Ethics are rules of right conduct underpinned by a set of moral values  </a:t>
            </a:r>
          </a:p>
          <a:p>
            <a:pPr marL="457200" indent="-457200">
              <a:buFont typeface="+mj-lt"/>
              <a:buAutoNum type="arabicPeriod"/>
            </a:pPr>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Ethics establish a framework within which action (or research work) is considered acceptable. Outside of this framework, it is not.  </a:t>
            </a:r>
          </a:p>
          <a:p>
            <a:pPr marL="457200" indent="-457200">
              <a:buFont typeface="+mj-lt"/>
              <a:buAutoNum type="arabicPeriod"/>
            </a:pPr>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“The ethics of research concern the appropriateness of the researchers’ behaviour in relation to the subjects of the research or those who are affected by it” (</a:t>
            </a:r>
            <a:r>
              <a:rPr lang="en-GB" sz="2200" b="1" i="1" dirty="0" err="1">
                <a:solidFill>
                  <a:schemeClr val="bg1"/>
                </a:solidFill>
                <a:latin typeface="Century Gothic" panose="020B0502020202020204" pitchFamily="34" charset="0"/>
              </a:rPr>
              <a:t>Gray</a:t>
            </a:r>
            <a:r>
              <a:rPr lang="en-GB" sz="2200" b="1" i="1" dirty="0">
                <a:solidFill>
                  <a:schemeClr val="bg1"/>
                </a:solidFill>
                <a:latin typeface="Century Gothic" panose="020B0502020202020204" pitchFamily="34" charset="0"/>
              </a:rPr>
              <a:t>, 2013, 58)</a:t>
            </a:r>
            <a:endParaRPr lang="en-GB"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611785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948" y="379622"/>
            <a:ext cx="7772400" cy="1362075"/>
          </a:xfrm>
        </p:spPr>
        <p:txBody>
          <a:bodyPr>
            <a:normAutofit/>
          </a:bodyPr>
          <a:lstStyle/>
          <a:p>
            <a:pPr algn="ctr" fontAlgn="base"/>
            <a:r>
              <a:rPr lang="en-GB" dirty="0"/>
              <a:t>Why research ethics?</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560948" y="1276537"/>
            <a:ext cx="8331200" cy="5509200"/>
          </a:xfrm>
          <a:prstGeom prst="rect">
            <a:avLst/>
          </a:prstGeom>
          <a:noFill/>
        </p:spPr>
        <p:txBody>
          <a:bodyPr wrap="square" rtlCol="0">
            <a:spAutoFit/>
          </a:bodyPr>
          <a:lstStyle/>
          <a:p>
            <a:pPr lvl="1"/>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You should be aware of external requirements to approve human participation and handling of data</a:t>
            </a:r>
          </a:p>
          <a:p>
            <a:pPr marL="457200" indent="-457200">
              <a:buFont typeface="+mj-lt"/>
              <a:buAutoNum type="arabicPeriod"/>
            </a:pPr>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It is the right thing to do. To act morally and with integrity as designers, researchers, members of the community</a:t>
            </a:r>
          </a:p>
          <a:p>
            <a:pPr marL="457200"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Pushes us to do clear advance planning, practice communicating about our research, and reflect on what information we need/want to collect and disseminate.</a:t>
            </a:r>
          </a:p>
          <a:p>
            <a:pPr marL="457200"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Consider: Nuremberg Code 1947, Tuskegee experiments 1932-1972, Stanford prison experiments 1971</a:t>
            </a:r>
            <a:endParaRPr lang="en-GB"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959671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627" y="2024679"/>
            <a:ext cx="7772400" cy="1004196"/>
          </a:xfrm>
        </p:spPr>
        <p:txBody>
          <a:bodyPr>
            <a:noAutofit/>
          </a:bodyPr>
          <a:lstStyle/>
          <a:p>
            <a:pPr marL="0" lvl="0" indent="0" algn="ctr">
              <a:buNone/>
            </a:pPr>
            <a:r>
              <a:rPr lang="en-GB" dirty="0"/>
              <a:t>announcements</a:t>
            </a:r>
            <a:br>
              <a:rPr lang="en-GB" dirty="0"/>
            </a:br>
            <a:endParaRPr b="0" dirty="0"/>
          </a:p>
        </p:txBody>
      </p:sp>
      <p:sp>
        <p:nvSpPr>
          <p:cNvPr id="3" name="TextBox 2">
            <a:extLst>
              <a:ext uri="{FF2B5EF4-FFF2-40B4-BE49-F238E27FC236}">
                <a16:creationId xmlns:a16="http://schemas.microsoft.com/office/drawing/2014/main" id="{49269C02-6020-3542-BE0F-5E39A0D7A950}"/>
              </a:ext>
            </a:extLst>
          </p:cNvPr>
          <p:cNvSpPr txBox="1"/>
          <p:nvPr/>
        </p:nvSpPr>
        <p:spPr>
          <a:xfrm>
            <a:off x="1742302" y="3452446"/>
            <a:ext cx="6495519" cy="430887"/>
          </a:xfrm>
          <a:prstGeom prst="rect">
            <a:avLst/>
          </a:prstGeom>
          <a:noFill/>
        </p:spPr>
        <p:txBody>
          <a:bodyPr wrap="square" rtlCol="0">
            <a:spAutoFit/>
          </a:bodyPr>
          <a:lstStyle/>
          <a:p>
            <a:pPr marL="800100" lvl="1" indent="-342900">
              <a:buFont typeface="Arial" panose="020B0604020202020204" pitchFamily="34" charset="0"/>
              <a:buChar char="•"/>
            </a:pPr>
            <a:r>
              <a:rPr lang="en-GB" sz="2200" b="1" dirty="0">
                <a:solidFill>
                  <a:schemeClr val="bg1"/>
                </a:solidFill>
                <a:latin typeface="Century Gothic" panose="020B0502020202020204" pitchFamily="34" charset="0"/>
              </a:rPr>
              <a:t>Data tracking exercise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484" y="325279"/>
            <a:ext cx="7772400" cy="1362075"/>
          </a:xfrm>
        </p:spPr>
        <p:txBody>
          <a:bodyPr>
            <a:normAutofit/>
          </a:bodyPr>
          <a:lstStyle/>
          <a:p>
            <a:pPr algn="ctr" fontAlgn="base"/>
            <a:r>
              <a:rPr lang="en-GB" dirty="0"/>
              <a:t>Guiding ideas</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253158" y="1223503"/>
            <a:ext cx="8583052" cy="5847755"/>
          </a:xfrm>
          <a:prstGeom prst="rect">
            <a:avLst/>
          </a:prstGeom>
          <a:noFill/>
        </p:spPr>
        <p:txBody>
          <a:bodyPr wrap="square" rtlCol="0">
            <a:spAutoFit/>
          </a:bodyPr>
          <a:lstStyle/>
          <a:p>
            <a:pPr lvl="1"/>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Seeking to achieve the greatest good through research, seeking to avoid harm and distress to participants (and communities) </a:t>
            </a:r>
          </a:p>
          <a:p>
            <a:pPr marL="342900"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Weighing the potential risks and benefits of doing a piece of research in a certain way (privacy vs public right to know)</a:t>
            </a:r>
          </a:p>
          <a:p>
            <a:pPr marL="342900"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Acting with honesty and integrity, as researchers and professionals </a:t>
            </a:r>
          </a:p>
          <a:p>
            <a:pPr marL="342900"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Respect for people’s rights and dignity, including their privacy and anonymity (legal protection varies!) </a:t>
            </a:r>
          </a:p>
          <a:p>
            <a:pPr lvl="1"/>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562181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484" y="325279"/>
            <a:ext cx="7772400" cy="1362075"/>
          </a:xfrm>
        </p:spPr>
        <p:txBody>
          <a:bodyPr>
            <a:normAutofit/>
          </a:bodyPr>
          <a:lstStyle/>
          <a:p>
            <a:pPr algn="ctr" fontAlgn="base"/>
            <a:r>
              <a:rPr lang="en-GB" dirty="0"/>
              <a:t>Codes and forms</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253158" y="1687354"/>
            <a:ext cx="8583052" cy="4154984"/>
          </a:xfrm>
          <a:prstGeom prst="rect">
            <a:avLst/>
          </a:prstGeom>
          <a:noFill/>
        </p:spPr>
        <p:txBody>
          <a:bodyPr wrap="square" rtlCol="0">
            <a:spAutoFit/>
          </a:bodyPr>
          <a:lstStyle/>
          <a:p>
            <a:pPr marL="800100" lvl="1"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800100" lvl="1"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Professional, national, University ethics codes seek to provide guidance for decision-making and priorities </a:t>
            </a:r>
          </a:p>
          <a:p>
            <a:pPr marL="342900"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Codes may also establish punishments for poor conduct</a:t>
            </a:r>
          </a:p>
          <a:p>
            <a:pPr marL="342900"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Ethical approval forms and processes are a form of “checks and balances”: someone else looks at planned research and also considers its risks, benefits, alternatives. </a:t>
            </a:r>
          </a:p>
          <a:p>
            <a:pPr lvl="1"/>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205471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338" y="2375751"/>
            <a:ext cx="7772400" cy="1362075"/>
          </a:xfrm>
        </p:spPr>
        <p:txBody>
          <a:bodyPr>
            <a:normAutofit/>
          </a:bodyPr>
          <a:lstStyle/>
          <a:p>
            <a:pPr algn="ctr" fontAlgn="base"/>
            <a:r>
              <a:rPr lang="en-GB" dirty="0"/>
              <a:t>public vs private spaces</a:t>
            </a:r>
            <a:endParaRPr lang="en-GB" b="0" dirty="0"/>
          </a:p>
        </p:txBody>
      </p:sp>
    </p:spTree>
    <p:extLst>
      <p:ext uri="{BB962C8B-B14F-4D97-AF65-F5344CB8AC3E}">
        <p14:creationId xmlns:p14="http://schemas.microsoft.com/office/powerpoint/2010/main" val="3994079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484" y="713206"/>
            <a:ext cx="7772400" cy="1362075"/>
          </a:xfrm>
        </p:spPr>
        <p:txBody>
          <a:bodyPr>
            <a:normAutofit/>
          </a:bodyPr>
          <a:lstStyle/>
          <a:p>
            <a:pPr algn="ctr" fontAlgn="base"/>
            <a:r>
              <a:rPr lang="en-GB" dirty="0"/>
              <a:t>privacy</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253158" y="1798191"/>
            <a:ext cx="8583052" cy="5509200"/>
          </a:xfrm>
          <a:prstGeom prst="rect">
            <a:avLst/>
          </a:prstGeom>
          <a:noFill/>
        </p:spPr>
        <p:txBody>
          <a:bodyPr wrap="square" rtlCol="0">
            <a:spAutoFit/>
          </a:bodyPr>
          <a:lstStyle/>
          <a:p>
            <a:pPr marL="800100" lvl="1"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800100" lvl="1"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r>
              <a:rPr lang="en-GB" sz="2200" b="1" dirty="0">
                <a:solidFill>
                  <a:schemeClr val="bg1"/>
                </a:solidFill>
                <a:latin typeface="Century Gothic" panose="020B0502020202020204" pitchFamily="34" charset="0"/>
              </a:rPr>
              <a:t>“The control of information about natural living persons, by those persons.” (Michael, 1984, p.135, as cited in Homan 1991, p. 42). </a:t>
            </a:r>
          </a:p>
          <a:p>
            <a:endParaRPr lang="en-GB" sz="2200" b="1" dirty="0">
              <a:solidFill>
                <a:schemeClr val="bg1"/>
              </a:solidFill>
              <a:latin typeface="Century Gothic" panose="020B0502020202020204" pitchFamily="34" charset="0"/>
            </a:endParaRPr>
          </a:p>
          <a:p>
            <a:r>
              <a:rPr lang="en-GB" sz="2200" b="1" dirty="0">
                <a:solidFill>
                  <a:schemeClr val="bg1"/>
                </a:solidFill>
                <a:latin typeface="Century Gothic" panose="020B0502020202020204" pitchFamily="34" charset="0"/>
              </a:rPr>
              <a:t>Vs.</a:t>
            </a:r>
          </a:p>
          <a:p>
            <a:endParaRPr lang="en-GB" sz="2200" b="1" dirty="0">
              <a:solidFill>
                <a:schemeClr val="bg1"/>
              </a:solidFill>
              <a:latin typeface="Century Gothic" panose="020B0502020202020204" pitchFamily="34" charset="0"/>
            </a:endParaRPr>
          </a:p>
          <a:p>
            <a:r>
              <a:rPr lang="en-GB" sz="2200" b="1" dirty="0">
                <a:solidFill>
                  <a:schemeClr val="bg1"/>
                </a:solidFill>
                <a:latin typeface="Century Gothic" panose="020B0502020202020204" pitchFamily="34" charset="0"/>
              </a:rPr>
              <a:t>“I shall define privacy as the condition of being protected from unwanted access by others-- either physical access, personal information, or attention.” (Bok, 1984, p.10-11, as cited in Homan 1991, p. 42) </a:t>
            </a:r>
          </a:p>
          <a:p>
            <a:endParaRPr lang="en-GB" sz="2200" b="1" dirty="0">
              <a:solidFill>
                <a:schemeClr val="bg1"/>
              </a:solidFill>
              <a:latin typeface="Century Gothic" panose="020B0502020202020204" pitchFamily="34" charset="0"/>
            </a:endParaRPr>
          </a:p>
          <a:p>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841334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484" y="325279"/>
            <a:ext cx="7772400" cy="1362075"/>
          </a:xfrm>
        </p:spPr>
        <p:txBody>
          <a:bodyPr>
            <a:normAutofit/>
          </a:bodyPr>
          <a:lstStyle/>
          <a:p>
            <a:pPr algn="ctr" fontAlgn="base"/>
            <a:r>
              <a:rPr lang="en-GB" dirty="0"/>
              <a:t>Naturalistic observation</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216582" y="1687354"/>
            <a:ext cx="8583052" cy="6063198"/>
          </a:xfrm>
          <a:prstGeom prst="rect">
            <a:avLst/>
          </a:prstGeom>
          <a:noFill/>
        </p:spPr>
        <p:txBody>
          <a:bodyPr wrap="square" rtlCol="0">
            <a:spAutoFit/>
          </a:bodyPr>
          <a:lstStyle/>
          <a:p>
            <a:r>
              <a:rPr lang="en-GB" sz="2200" b="1" dirty="0">
                <a:solidFill>
                  <a:schemeClr val="bg1"/>
                </a:solidFill>
                <a:latin typeface="Century Gothic" panose="020B0502020202020204" pitchFamily="34" charset="0"/>
              </a:rPr>
              <a:t>Is generally ok when</a:t>
            </a:r>
          </a:p>
          <a:p>
            <a:endParaRPr lang="en-GB" sz="2200" b="1" dirty="0">
              <a:solidFill>
                <a:schemeClr val="bg1"/>
              </a:solidFill>
              <a:latin typeface="Century Gothic" panose="020B0502020202020204" pitchFamily="34" charset="0"/>
            </a:endParaRPr>
          </a:p>
          <a:p>
            <a:pPr marL="285750" indent="-285750">
              <a:buFont typeface="Arial" panose="020B0604020202020204" pitchFamily="34" charset="0"/>
              <a:buChar char="•"/>
            </a:pPr>
            <a:r>
              <a:rPr lang="en-GB" b="1" dirty="0">
                <a:solidFill>
                  <a:schemeClr val="bg1"/>
                </a:solidFill>
                <a:latin typeface="Century Gothic" panose="020B0502020202020204" pitchFamily="34" charset="0"/>
              </a:rPr>
              <a:t>We are respecting privacy as much as possible (space, information) and with reference to the norms of the place and culture we are in.</a:t>
            </a:r>
          </a:p>
          <a:p>
            <a:pPr marL="285750" indent="-285750">
              <a:buFont typeface="Arial" panose="020B0604020202020204" pitchFamily="34" charset="0"/>
              <a:buChar char="•"/>
            </a:pPr>
            <a:endParaRPr lang="en-GB" b="1" dirty="0">
              <a:solidFill>
                <a:schemeClr val="bg1"/>
              </a:solidFill>
              <a:latin typeface="Century Gothic" panose="020B0502020202020204" pitchFamily="34" charset="0"/>
            </a:endParaRPr>
          </a:p>
          <a:p>
            <a:pPr marL="285750" indent="-285750">
              <a:buFont typeface="Arial" panose="020B0604020202020204" pitchFamily="34" charset="0"/>
              <a:buChar char="•"/>
            </a:pPr>
            <a:r>
              <a:rPr lang="en-GB" b="1" dirty="0">
                <a:solidFill>
                  <a:schemeClr val="bg1"/>
                </a:solidFill>
                <a:latin typeface="Century Gothic" panose="020B0502020202020204" pitchFamily="34" charset="0"/>
              </a:rPr>
              <a:t>Any violations of privacy are fairly small, and are outweighed by possible benefit </a:t>
            </a:r>
          </a:p>
          <a:p>
            <a:pPr marL="285750" indent="-285750">
              <a:buFont typeface="Arial" panose="020B0604020202020204" pitchFamily="34" charset="0"/>
              <a:buChar char="•"/>
            </a:pPr>
            <a:endParaRPr lang="en-GB" b="1" dirty="0">
              <a:solidFill>
                <a:schemeClr val="bg1"/>
              </a:solidFill>
              <a:latin typeface="Century Gothic" panose="020B0502020202020204" pitchFamily="34" charset="0"/>
            </a:endParaRPr>
          </a:p>
          <a:p>
            <a:pPr marL="285750" indent="-285750">
              <a:buFont typeface="Arial" panose="020B0604020202020204" pitchFamily="34" charset="0"/>
              <a:buChar char="•"/>
            </a:pPr>
            <a:r>
              <a:rPr lang="en-GB" b="1" dirty="0">
                <a:solidFill>
                  <a:schemeClr val="bg1"/>
                </a:solidFill>
                <a:latin typeface="Century Gothic" panose="020B0502020202020204" pitchFamily="34" charset="0"/>
              </a:rPr>
              <a:t>There is no risk of individual persons being identified (i.e. people are anonymous) or harmed by your data collection. This means that notes are generally always safe, but photos and videos become problematic</a:t>
            </a:r>
          </a:p>
          <a:p>
            <a:pPr marL="285750" indent="-285750">
              <a:buFont typeface="Arial" panose="020B0604020202020204" pitchFamily="34" charset="0"/>
              <a:buChar char="•"/>
            </a:pPr>
            <a:endParaRPr lang="en-GB" b="1" dirty="0">
              <a:solidFill>
                <a:schemeClr val="bg1"/>
              </a:solidFill>
              <a:latin typeface="Century Gothic" panose="020B0502020202020204" pitchFamily="34" charset="0"/>
            </a:endParaRPr>
          </a:p>
          <a:p>
            <a:pPr marL="285750" indent="-285750">
              <a:buFont typeface="Arial" panose="020B0604020202020204" pitchFamily="34" charset="0"/>
              <a:buChar char="•"/>
            </a:pPr>
            <a:r>
              <a:rPr lang="en-GB" b="1" dirty="0">
                <a:solidFill>
                  <a:schemeClr val="bg1"/>
                </a:solidFill>
                <a:latin typeface="Century Gothic" panose="020B0502020202020204" pitchFamily="34" charset="0"/>
              </a:rPr>
              <a:t>Our observation does not disturb or change the subjects’ behaviour </a:t>
            </a:r>
          </a:p>
          <a:p>
            <a:pPr marL="285750" indent="-285750">
              <a:buFont typeface="Arial" panose="020B0604020202020204" pitchFamily="34" charset="0"/>
              <a:buChar char="•"/>
            </a:pPr>
            <a:endParaRPr lang="en-GB" b="1" dirty="0">
              <a:solidFill>
                <a:schemeClr val="bg1"/>
              </a:solidFill>
              <a:latin typeface="Century Gothic" panose="020B0502020202020204" pitchFamily="34" charset="0"/>
            </a:endParaRPr>
          </a:p>
          <a:p>
            <a:pPr marL="285750" indent="-285750">
              <a:buFont typeface="Arial" panose="020B0604020202020204" pitchFamily="34" charset="0"/>
              <a:buChar char="•"/>
            </a:pPr>
            <a:r>
              <a:rPr lang="en-GB" b="1" dirty="0">
                <a:solidFill>
                  <a:schemeClr val="bg1"/>
                </a:solidFill>
                <a:latin typeface="Century Gothic" panose="020B0502020202020204" pitchFamily="34" charset="0"/>
              </a:rPr>
              <a:t>We ONLY observe, and do not approach or interact with subjects </a:t>
            </a:r>
          </a:p>
          <a:p>
            <a:endParaRPr lang="en-GB" sz="2200" b="1" dirty="0">
              <a:solidFill>
                <a:schemeClr val="bg1"/>
              </a:solidFill>
              <a:latin typeface="Century Gothic" panose="020B0502020202020204" pitchFamily="34" charset="0"/>
            </a:endParaRPr>
          </a:p>
          <a:p>
            <a:endParaRPr lang="en-GB" sz="2200" b="1" dirty="0">
              <a:solidFill>
                <a:schemeClr val="bg1"/>
              </a:solidFill>
              <a:latin typeface="Century Gothic" panose="020B0502020202020204" pitchFamily="34" charset="0"/>
            </a:endParaRPr>
          </a:p>
          <a:p>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4962928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484" y="325279"/>
            <a:ext cx="7772400" cy="1362075"/>
          </a:xfrm>
        </p:spPr>
        <p:txBody>
          <a:bodyPr>
            <a:normAutofit/>
          </a:bodyPr>
          <a:lstStyle/>
          <a:p>
            <a:pPr algn="ctr" fontAlgn="base"/>
            <a:r>
              <a:rPr lang="en-GB" dirty="0"/>
              <a:t>Naturalistic observation</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480646" y="2004346"/>
            <a:ext cx="8355564" cy="5786199"/>
          </a:xfrm>
          <a:prstGeom prst="rect">
            <a:avLst/>
          </a:prstGeom>
          <a:noFill/>
        </p:spPr>
        <p:txBody>
          <a:bodyPr wrap="square" rtlCol="0">
            <a:spAutoFit/>
          </a:bodyPr>
          <a:lstStyle/>
          <a:p>
            <a:r>
              <a:rPr lang="en-GB" sz="2000" b="1" dirty="0">
                <a:solidFill>
                  <a:schemeClr val="bg1"/>
                </a:solidFill>
                <a:latin typeface="Century Gothic" panose="020B0502020202020204" pitchFamily="34" charset="0"/>
              </a:rPr>
              <a:t>“If the study occurs in a place where anyone could be observed by anyone else, then consent is not needed” </a:t>
            </a:r>
          </a:p>
          <a:p>
            <a:r>
              <a:rPr lang="en-GB" sz="2000" b="1" dirty="0">
                <a:solidFill>
                  <a:schemeClr val="bg1"/>
                </a:solidFill>
                <a:latin typeface="Century Gothic" panose="020B0502020202020204" pitchFamily="34" charset="0"/>
              </a:rPr>
              <a:t>(</a:t>
            </a:r>
            <a:r>
              <a:rPr lang="en-GB" sz="2000" b="1" dirty="0" err="1">
                <a:solidFill>
                  <a:schemeClr val="bg1"/>
                </a:solidFill>
                <a:latin typeface="Century Gothic" panose="020B0502020202020204" pitchFamily="34" charset="0"/>
              </a:rPr>
              <a:t>Koocher</a:t>
            </a:r>
            <a:r>
              <a:rPr lang="en-GB" sz="2000" b="1" dirty="0">
                <a:solidFill>
                  <a:schemeClr val="bg1"/>
                </a:solidFill>
                <a:latin typeface="Century Gothic" panose="020B0502020202020204" pitchFamily="34" charset="0"/>
              </a:rPr>
              <a:t> &amp; Keith-Spiegel, 1998, as cited in Goodwin, 2008). </a:t>
            </a:r>
          </a:p>
          <a:p>
            <a:endParaRPr lang="en-GB" sz="2000" b="1" dirty="0">
              <a:solidFill>
                <a:schemeClr val="bg1"/>
              </a:solidFill>
              <a:latin typeface="Century Gothic" panose="020B0502020202020204" pitchFamily="34" charset="0"/>
            </a:endParaRPr>
          </a:p>
          <a:p>
            <a:endParaRPr lang="en-GB" sz="2000" b="1" dirty="0">
              <a:solidFill>
                <a:schemeClr val="bg1"/>
              </a:solidFill>
              <a:latin typeface="Century Gothic" panose="020B0502020202020204" pitchFamily="34" charset="0"/>
            </a:endParaRPr>
          </a:p>
          <a:p>
            <a:r>
              <a:rPr lang="en-GB" sz="2000" b="1" dirty="0">
                <a:solidFill>
                  <a:schemeClr val="bg1"/>
                </a:solidFill>
                <a:latin typeface="Century Gothic" panose="020B0502020202020204" pitchFamily="34" charset="0"/>
              </a:rPr>
              <a:t>“Unless those observed give their consent to being observed, observational research is only acceptable in situations where those observed would expect to be observed by strangers. Additionally, particular account should be taken of local cultural values and of the possibility of intruding upon the privacy of individuals who, even while in a nominally public space, may believe  they are unobserved.” (British Psychological Society Guidance, as quoted in </a:t>
            </a:r>
            <a:r>
              <a:rPr lang="en-GB" sz="2000" b="1" dirty="0" err="1">
                <a:solidFill>
                  <a:schemeClr val="bg1"/>
                </a:solidFill>
                <a:latin typeface="Century Gothic" panose="020B0502020202020204" pitchFamily="34" charset="0"/>
              </a:rPr>
              <a:t>Gray</a:t>
            </a:r>
            <a:r>
              <a:rPr lang="en-GB" sz="2000" b="1" dirty="0">
                <a:solidFill>
                  <a:schemeClr val="bg1"/>
                </a:solidFill>
                <a:latin typeface="Century Gothic" panose="020B0502020202020204" pitchFamily="34" charset="0"/>
              </a:rPr>
              <a:t> 2014, p 77) </a:t>
            </a:r>
          </a:p>
          <a:p>
            <a:endParaRPr lang="en-GB" sz="2200" b="1" dirty="0">
              <a:solidFill>
                <a:schemeClr val="bg1"/>
              </a:solidFill>
              <a:latin typeface="Century Gothic" panose="020B0502020202020204" pitchFamily="34" charset="0"/>
            </a:endParaRPr>
          </a:p>
          <a:p>
            <a:endParaRPr lang="en-GB" sz="2200" b="1" dirty="0">
              <a:solidFill>
                <a:schemeClr val="bg1"/>
              </a:solidFill>
              <a:latin typeface="Century Gothic" panose="020B0502020202020204" pitchFamily="34" charset="0"/>
            </a:endParaRPr>
          </a:p>
          <a:p>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260501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484" y="325279"/>
            <a:ext cx="7772400" cy="1362075"/>
          </a:xfrm>
        </p:spPr>
        <p:txBody>
          <a:bodyPr>
            <a:normAutofit/>
          </a:bodyPr>
          <a:lstStyle/>
          <a:p>
            <a:pPr algn="ctr" fontAlgn="base"/>
            <a:r>
              <a:rPr lang="en-GB" dirty="0"/>
              <a:t>Activity:</a:t>
            </a:r>
            <a:br>
              <a:rPr lang="en-GB" dirty="0"/>
            </a:br>
            <a:r>
              <a:rPr lang="en-GB" dirty="0"/>
              <a:t>Is that a public space?</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480646" y="2004346"/>
            <a:ext cx="8355564" cy="5386090"/>
          </a:xfrm>
          <a:prstGeom prst="rect">
            <a:avLst/>
          </a:prstGeom>
          <a:noFill/>
        </p:spPr>
        <p:txBody>
          <a:bodyPr wrap="square" rtlCol="0">
            <a:spAutoFit/>
          </a:bodyPr>
          <a:lstStyle/>
          <a:p>
            <a:pPr marL="285750" indent="-285750">
              <a:buFont typeface="Arial" panose="020B0604020202020204" pitchFamily="34" charset="0"/>
              <a:buChar char="•"/>
            </a:pPr>
            <a:r>
              <a:rPr lang="en-GB" b="1" dirty="0">
                <a:solidFill>
                  <a:schemeClr val="bg1"/>
                </a:solidFill>
                <a:latin typeface="Century Gothic" panose="020B0502020202020204" pitchFamily="34" charset="0"/>
              </a:rPr>
              <a:t>Counting the number of people who used waste and recycling bins at an on-campus cafe </a:t>
            </a:r>
          </a:p>
          <a:p>
            <a:pPr marL="285750" indent="-285750">
              <a:buFont typeface="Arial" panose="020B0604020202020204" pitchFamily="34" charset="0"/>
              <a:buChar char="•"/>
            </a:pPr>
            <a:endParaRPr lang="en-GB" b="1" dirty="0">
              <a:solidFill>
                <a:schemeClr val="bg1"/>
              </a:solidFill>
              <a:latin typeface="Century Gothic" panose="020B0502020202020204" pitchFamily="34" charset="0"/>
            </a:endParaRPr>
          </a:p>
          <a:p>
            <a:pPr marL="285750" indent="-285750">
              <a:buFont typeface="Arial" panose="020B0604020202020204" pitchFamily="34" charset="0"/>
              <a:buChar char="•"/>
            </a:pPr>
            <a:r>
              <a:rPr lang="en-GB" b="1" dirty="0">
                <a:solidFill>
                  <a:schemeClr val="bg1"/>
                </a:solidFill>
                <a:latin typeface="Century Gothic" panose="020B0502020202020204" pitchFamily="34" charset="0"/>
              </a:rPr>
              <a:t>Filming outside of Pollock Halls </a:t>
            </a:r>
          </a:p>
          <a:p>
            <a:pPr marL="285750" indent="-285750">
              <a:buFont typeface="Arial" panose="020B0604020202020204" pitchFamily="34" charset="0"/>
              <a:buChar char="•"/>
            </a:pPr>
            <a:endParaRPr lang="en-GB" b="1" dirty="0">
              <a:solidFill>
                <a:schemeClr val="bg1"/>
              </a:solidFill>
              <a:latin typeface="Century Gothic" panose="020B0502020202020204" pitchFamily="34" charset="0"/>
            </a:endParaRPr>
          </a:p>
          <a:p>
            <a:pPr marL="285750" indent="-285750">
              <a:buFont typeface="Arial" panose="020B0604020202020204" pitchFamily="34" charset="0"/>
              <a:buChar char="•"/>
            </a:pPr>
            <a:r>
              <a:rPr lang="en-GB" b="1" dirty="0">
                <a:solidFill>
                  <a:schemeClr val="bg1"/>
                </a:solidFill>
                <a:latin typeface="Century Gothic" panose="020B0502020202020204" pitchFamily="34" charset="0"/>
              </a:rPr>
              <a:t>Filming people walking through a farmer’s market </a:t>
            </a:r>
          </a:p>
          <a:p>
            <a:pPr marL="285750" indent="-285750">
              <a:buFont typeface="Arial" panose="020B0604020202020204" pitchFamily="34" charset="0"/>
              <a:buChar char="•"/>
            </a:pPr>
            <a:endParaRPr lang="en-GB" b="1" dirty="0">
              <a:solidFill>
                <a:schemeClr val="bg1"/>
              </a:solidFill>
              <a:latin typeface="Century Gothic" panose="020B0502020202020204" pitchFamily="34" charset="0"/>
            </a:endParaRPr>
          </a:p>
          <a:p>
            <a:pPr marL="285750" indent="-285750">
              <a:buFont typeface="Arial" panose="020B0604020202020204" pitchFamily="34" charset="0"/>
              <a:buChar char="•"/>
            </a:pPr>
            <a:r>
              <a:rPr lang="en-GB" b="1" dirty="0">
                <a:solidFill>
                  <a:schemeClr val="bg1"/>
                </a:solidFill>
                <a:latin typeface="Century Gothic" panose="020B0502020202020204" pitchFamily="34" charset="0"/>
              </a:rPr>
              <a:t>Observing and taking notes on shopper behaviour inside of a store </a:t>
            </a:r>
          </a:p>
          <a:p>
            <a:pPr marL="285750" indent="-285750">
              <a:buFont typeface="Arial" panose="020B0604020202020204" pitchFamily="34" charset="0"/>
              <a:buChar char="•"/>
            </a:pPr>
            <a:endParaRPr lang="en-GB" b="1" dirty="0">
              <a:solidFill>
                <a:schemeClr val="bg1"/>
              </a:solidFill>
              <a:latin typeface="Century Gothic" panose="020B0502020202020204" pitchFamily="34" charset="0"/>
            </a:endParaRPr>
          </a:p>
          <a:p>
            <a:pPr marL="285750" indent="-285750">
              <a:buFont typeface="Arial" panose="020B0604020202020204" pitchFamily="34" charset="0"/>
              <a:buChar char="•"/>
            </a:pPr>
            <a:r>
              <a:rPr lang="en-GB" b="1" dirty="0">
                <a:solidFill>
                  <a:schemeClr val="bg1"/>
                </a:solidFill>
                <a:latin typeface="Century Gothic" panose="020B0502020202020204" pitchFamily="34" charset="0"/>
              </a:rPr>
              <a:t>Wall posts and comments on a Facebook group </a:t>
            </a:r>
          </a:p>
          <a:p>
            <a:pPr marL="285750" indent="-285750">
              <a:buFont typeface="Arial" panose="020B0604020202020204" pitchFamily="34" charset="0"/>
              <a:buChar char="•"/>
            </a:pPr>
            <a:endParaRPr lang="en-GB" b="1" dirty="0">
              <a:solidFill>
                <a:schemeClr val="bg1"/>
              </a:solidFill>
              <a:latin typeface="Century Gothic" panose="020B0502020202020204" pitchFamily="34" charset="0"/>
            </a:endParaRPr>
          </a:p>
          <a:p>
            <a:pPr marL="285750" indent="-285750">
              <a:buFont typeface="Arial" panose="020B0604020202020204" pitchFamily="34" charset="0"/>
              <a:buChar char="•"/>
            </a:pPr>
            <a:r>
              <a:rPr lang="en-GB" b="1" dirty="0">
                <a:solidFill>
                  <a:schemeClr val="bg1"/>
                </a:solidFill>
                <a:latin typeface="Century Gothic" panose="020B0502020202020204" pitchFamily="34" charset="0"/>
              </a:rPr>
              <a:t>What people say at a face-to-face meeting of an Edinburgh student group</a:t>
            </a:r>
          </a:p>
          <a:p>
            <a:endParaRPr lang="en-GB" sz="2200" b="1" dirty="0">
              <a:solidFill>
                <a:schemeClr val="bg1"/>
              </a:solidFill>
              <a:latin typeface="Century Gothic" panose="020B0502020202020204" pitchFamily="34" charset="0"/>
            </a:endParaRPr>
          </a:p>
          <a:p>
            <a:endParaRPr lang="en-GB" sz="2200" b="1" dirty="0">
              <a:solidFill>
                <a:schemeClr val="bg1"/>
              </a:solidFill>
              <a:latin typeface="Century Gothic" panose="020B0502020202020204" pitchFamily="34" charset="0"/>
            </a:endParaRPr>
          </a:p>
          <a:p>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4018272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484" y="2140224"/>
            <a:ext cx="7772400" cy="1362075"/>
          </a:xfrm>
        </p:spPr>
        <p:txBody>
          <a:bodyPr>
            <a:normAutofit/>
          </a:bodyPr>
          <a:lstStyle/>
          <a:p>
            <a:pPr algn="ctr" fontAlgn="base"/>
            <a:r>
              <a:rPr lang="en-GB" dirty="0"/>
              <a:t>Informed consent</a:t>
            </a:r>
            <a:endParaRPr lang="en-GB" b="0" dirty="0"/>
          </a:p>
        </p:txBody>
      </p:sp>
    </p:spTree>
    <p:extLst>
      <p:ext uri="{BB962C8B-B14F-4D97-AF65-F5344CB8AC3E}">
        <p14:creationId xmlns:p14="http://schemas.microsoft.com/office/powerpoint/2010/main" val="2511679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484" y="477679"/>
            <a:ext cx="7772400" cy="1362075"/>
          </a:xfrm>
        </p:spPr>
        <p:txBody>
          <a:bodyPr>
            <a:normAutofit/>
          </a:bodyPr>
          <a:lstStyle/>
          <a:p>
            <a:pPr algn="ctr" fontAlgn="base"/>
            <a:r>
              <a:rPr lang="en-GB" dirty="0"/>
              <a:t>Informed consent</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481914" y="1431322"/>
            <a:ext cx="8354296" cy="6340197"/>
          </a:xfrm>
          <a:prstGeom prst="rect">
            <a:avLst/>
          </a:prstGeom>
          <a:noFill/>
        </p:spPr>
        <p:txBody>
          <a:bodyPr wrap="square" rtlCol="0">
            <a:spAutoFit/>
          </a:bodyPr>
          <a:lstStyle/>
          <a:p>
            <a:pPr lvl="1"/>
            <a:endParaRPr lang="en-GB" sz="2000" b="1" dirty="0">
              <a:solidFill>
                <a:schemeClr val="bg1"/>
              </a:solidFill>
              <a:latin typeface="Century Gothic" panose="020B0502020202020204" pitchFamily="34" charset="0"/>
            </a:endParaRPr>
          </a:p>
          <a:p>
            <a:pPr lvl="1"/>
            <a:endParaRPr lang="en-GB" sz="2000" b="1" dirty="0">
              <a:solidFill>
                <a:schemeClr val="bg1"/>
              </a:solidFill>
              <a:latin typeface="Century Gothic" panose="020B0502020202020204" pitchFamily="34" charset="0"/>
            </a:endParaRPr>
          </a:p>
          <a:p>
            <a:pPr marL="285750" indent="-285750">
              <a:buFont typeface="Arial" panose="020B0604020202020204" pitchFamily="34" charset="0"/>
              <a:buChar char="•"/>
            </a:pPr>
            <a:r>
              <a:rPr lang="en-GB" sz="2000" b="1" dirty="0">
                <a:solidFill>
                  <a:schemeClr val="bg1"/>
                </a:solidFill>
                <a:latin typeface="Century Gothic" panose="020B0502020202020204" pitchFamily="34" charset="0"/>
              </a:rPr>
              <a:t>Where we are not observing anonymous, public behaviour, people must explicitly agree to participate in your research </a:t>
            </a:r>
          </a:p>
          <a:p>
            <a:pPr marL="285750" indent="-285750">
              <a:buFont typeface="Arial" panose="020B0604020202020204" pitchFamily="34" charset="0"/>
              <a:buChar char="•"/>
            </a:pPr>
            <a:endParaRPr lang="en-GB" sz="2000" b="1" dirty="0">
              <a:solidFill>
                <a:schemeClr val="bg1"/>
              </a:solidFill>
              <a:latin typeface="Century Gothic" panose="020B0502020202020204" pitchFamily="34" charset="0"/>
            </a:endParaRPr>
          </a:p>
          <a:p>
            <a:pPr marL="285750" indent="-285750">
              <a:buFont typeface="Arial" panose="020B0604020202020204" pitchFamily="34" charset="0"/>
              <a:buChar char="•"/>
            </a:pPr>
            <a:r>
              <a:rPr lang="en-GB" sz="2000" b="1" dirty="0">
                <a:solidFill>
                  <a:schemeClr val="bg1"/>
                </a:solidFill>
                <a:latin typeface="Century Gothic" panose="020B0502020202020204" pitchFamily="34" charset="0"/>
              </a:rPr>
              <a:t>This means using an information sheet as starting point to inform people about the work, information collected, how we will use it </a:t>
            </a:r>
          </a:p>
          <a:p>
            <a:pPr marL="285750" indent="-285750">
              <a:buFont typeface="Arial" panose="020B0604020202020204" pitchFamily="34" charset="0"/>
              <a:buChar char="•"/>
            </a:pPr>
            <a:endParaRPr lang="en-GB" sz="2000" b="1" dirty="0">
              <a:solidFill>
                <a:schemeClr val="bg1"/>
              </a:solidFill>
              <a:latin typeface="Century Gothic" panose="020B0502020202020204" pitchFamily="34" charset="0"/>
            </a:endParaRPr>
          </a:p>
          <a:p>
            <a:pPr marL="285750" indent="-285750">
              <a:buFont typeface="Arial" panose="020B0604020202020204" pitchFamily="34" charset="0"/>
              <a:buChar char="•"/>
            </a:pPr>
            <a:r>
              <a:rPr lang="en-GB" sz="2000" b="1" dirty="0">
                <a:solidFill>
                  <a:schemeClr val="bg1"/>
                </a:solidFill>
                <a:latin typeface="Century Gothic" panose="020B0502020202020204" pitchFamily="34" charset="0"/>
              </a:rPr>
              <a:t>People can ask questions and freely say yes or no to all (or part) of participation, recorded on a consent form </a:t>
            </a:r>
          </a:p>
          <a:p>
            <a:pPr marL="285750" indent="-285750">
              <a:buFont typeface="Arial" panose="020B0604020202020204" pitchFamily="34" charset="0"/>
              <a:buChar char="•"/>
            </a:pPr>
            <a:endParaRPr lang="en-GB" sz="2000" b="1" dirty="0">
              <a:solidFill>
                <a:schemeClr val="bg1"/>
              </a:solidFill>
              <a:latin typeface="Century Gothic" panose="020B0502020202020204" pitchFamily="34" charset="0"/>
            </a:endParaRPr>
          </a:p>
          <a:p>
            <a:pPr marL="285750" indent="-285750">
              <a:buFont typeface="Arial" panose="020B0604020202020204" pitchFamily="34" charset="0"/>
              <a:buChar char="•"/>
            </a:pPr>
            <a:r>
              <a:rPr lang="en-GB" sz="2000" b="1" dirty="0">
                <a:solidFill>
                  <a:schemeClr val="bg1"/>
                </a:solidFill>
                <a:latin typeface="Century Gothic" panose="020B0502020202020204" pitchFamily="34" charset="0"/>
              </a:rPr>
              <a:t>People can withdraw from the study at any time with no consequences</a:t>
            </a:r>
          </a:p>
          <a:p>
            <a:endParaRPr lang="en-GB" sz="2000" b="1" dirty="0">
              <a:solidFill>
                <a:schemeClr val="bg1"/>
              </a:solidFill>
              <a:latin typeface="Century Gothic" panose="020B0502020202020204" pitchFamily="34" charset="0"/>
            </a:endParaRPr>
          </a:p>
          <a:p>
            <a:endParaRPr lang="en-GB" sz="2000" b="1" dirty="0">
              <a:solidFill>
                <a:schemeClr val="bg1"/>
              </a:solidFill>
              <a:latin typeface="Century Gothic" panose="020B0502020202020204" pitchFamily="34" charset="0"/>
            </a:endParaRPr>
          </a:p>
          <a:p>
            <a:r>
              <a:rPr lang="en-GB" sz="2000" b="1" dirty="0">
                <a:solidFill>
                  <a:schemeClr val="bg1"/>
                </a:solidFill>
                <a:latin typeface="Century Gothic" panose="020B0502020202020204" pitchFamily="34" charset="0"/>
              </a:rPr>
              <a:t>Informed Consent = Saying yes or no, without coercion, to something I can understand. </a:t>
            </a:r>
          </a:p>
          <a:p>
            <a:pPr marL="457200" indent="-457200">
              <a:buFont typeface="+mj-lt"/>
              <a:buAutoNum type="arabicPeriod"/>
            </a:pPr>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4675894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484" y="325279"/>
            <a:ext cx="7772400" cy="1362075"/>
          </a:xfrm>
        </p:spPr>
        <p:txBody>
          <a:bodyPr>
            <a:normAutofit/>
          </a:bodyPr>
          <a:lstStyle/>
          <a:p>
            <a:pPr algn="ctr" fontAlgn="base"/>
            <a:r>
              <a:rPr lang="en-GB" dirty="0"/>
              <a:t>Informed consent</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346943" y="697031"/>
            <a:ext cx="8797057" cy="6863417"/>
          </a:xfrm>
          <a:prstGeom prst="rect">
            <a:avLst/>
          </a:prstGeom>
          <a:noFill/>
        </p:spPr>
        <p:txBody>
          <a:bodyPr wrap="square" rtlCol="0">
            <a:spAutoFit/>
          </a:bodyPr>
          <a:lstStyle/>
          <a:p>
            <a:pPr lvl="1"/>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Not just ‘consent’.</a:t>
            </a:r>
          </a:p>
          <a:p>
            <a:pPr marL="457200"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An information sheet explains:</a:t>
            </a: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Aims of research</a:t>
            </a: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Who is undertaking it</a:t>
            </a: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Who is being asked to participate</a:t>
            </a: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What kind of information is being sought</a:t>
            </a: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How much time is required</a:t>
            </a: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That participation is voluntary and can be withdrawn</a:t>
            </a: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Whether there is benefit, lack of benefit, or possible harm</a:t>
            </a: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How data is stored and who will access it</a:t>
            </a: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How data will be used</a:t>
            </a: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How anonymity of respondents will be preserved</a:t>
            </a: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It should be simple, direct, and easy for an non-specialist to understand</a:t>
            </a:r>
          </a:p>
          <a:p>
            <a:pPr marL="457200" indent="-457200">
              <a:buFont typeface="+mj-lt"/>
              <a:buAutoNum type="arabicPeriod"/>
            </a:pPr>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777775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626" y="2492038"/>
            <a:ext cx="8394373" cy="3136601"/>
          </a:xfrm>
        </p:spPr>
        <p:txBody>
          <a:bodyPr>
            <a:noAutofit/>
          </a:bodyPr>
          <a:lstStyle/>
          <a:p>
            <a:r>
              <a:rPr lang="en-GB" sz="2200" dirty="0"/>
              <a:t> </a:t>
            </a:r>
            <a:br>
              <a:rPr lang="en-GB" sz="2200" dirty="0"/>
            </a:br>
            <a:br>
              <a:rPr lang="en-GB" sz="2200" dirty="0"/>
            </a:br>
            <a:endParaRPr sz="2200" dirty="0"/>
          </a:p>
        </p:txBody>
      </p:sp>
      <p:sp>
        <p:nvSpPr>
          <p:cNvPr id="3" name="Title 1">
            <a:extLst>
              <a:ext uri="{FF2B5EF4-FFF2-40B4-BE49-F238E27FC236}">
                <a16:creationId xmlns:a16="http://schemas.microsoft.com/office/drawing/2014/main" id="{4F3C3053-1B7A-7941-A183-E236DB2A7CE6}"/>
              </a:ext>
            </a:extLst>
          </p:cNvPr>
          <p:cNvSpPr txBox="1">
            <a:spLocks/>
          </p:cNvSpPr>
          <p:nvPr/>
        </p:nvSpPr>
        <p:spPr>
          <a:xfrm>
            <a:off x="749626" y="583402"/>
            <a:ext cx="7772400" cy="1004196"/>
          </a:xfrm>
          <a:prstGeom prst="rect">
            <a:avLst/>
          </a:prstGeom>
        </p:spPr>
        <p:txBody>
          <a:bodyPr vert="horz" lIns="91440" tIns="45720" rIns="91440" bIns="45720" rtlCol="0" anchor="t">
            <a:noAutofit/>
          </a:bodyPr>
          <a:lstStyle>
            <a:lvl1pPr algn="l" defTabSz="457200" rtl="0" eaLnBrk="1" latinLnBrk="0" hangingPunct="1">
              <a:spcBef>
                <a:spcPct val="0"/>
              </a:spcBef>
              <a:buNone/>
              <a:defRPr sz="4000" b="1" kern="1200" cap="all">
                <a:solidFill>
                  <a:schemeClr val="bg1"/>
                </a:solidFill>
                <a:latin typeface="Century Gothic" panose="020B0502020202020204" pitchFamily="34" charset="0"/>
                <a:ea typeface="+mj-ea"/>
                <a:cs typeface="+mj-cs"/>
              </a:defRPr>
            </a:lvl1pPr>
          </a:lstStyle>
          <a:p>
            <a:pPr algn="ctr"/>
            <a:r>
              <a:rPr lang="en-GB" dirty="0"/>
              <a:t>schedule</a:t>
            </a:r>
            <a:endParaRPr lang="en-GB" b="0" dirty="0"/>
          </a:p>
        </p:txBody>
      </p:sp>
      <p:sp>
        <p:nvSpPr>
          <p:cNvPr id="4" name="TextBox 3">
            <a:extLst>
              <a:ext uri="{FF2B5EF4-FFF2-40B4-BE49-F238E27FC236}">
                <a16:creationId xmlns:a16="http://schemas.microsoft.com/office/drawing/2014/main" id="{4350FEB8-0239-D647-A689-9C6F3CF221DE}"/>
              </a:ext>
            </a:extLst>
          </p:cNvPr>
          <p:cNvSpPr txBox="1"/>
          <p:nvPr/>
        </p:nvSpPr>
        <p:spPr>
          <a:xfrm>
            <a:off x="470227" y="1687354"/>
            <a:ext cx="8331200" cy="4493538"/>
          </a:xfrm>
          <a:prstGeom prst="rect">
            <a:avLst/>
          </a:prstGeom>
          <a:noFill/>
        </p:spPr>
        <p:txBody>
          <a:bodyPr wrap="square" rtlCol="0">
            <a:spAutoFit/>
          </a:bodyPr>
          <a:lstStyle/>
          <a:p>
            <a:pPr lvl="1"/>
            <a:endParaRPr lang="en-GB" sz="2200" b="1" dirty="0">
              <a:solidFill>
                <a:schemeClr val="bg1"/>
              </a:solidFill>
              <a:latin typeface="Century Gothic" panose="020B0502020202020204" pitchFamily="34" charset="0"/>
            </a:endParaRPr>
          </a:p>
          <a:p>
            <a:pPr lvl="1">
              <a:buAutoNum type="arabicPeriod"/>
            </a:pPr>
            <a:r>
              <a:rPr lang="en-GB" sz="2200" b="1" dirty="0">
                <a:solidFill>
                  <a:schemeClr val="bg1"/>
                </a:solidFill>
                <a:latin typeface="Century Gothic" panose="020B0502020202020204" pitchFamily="34" charset="0"/>
              </a:rPr>
              <a:t> Reflective exercise</a:t>
            </a:r>
          </a:p>
          <a:p>
            <a:pPr lvl="1">
              <a:buAutoNum type="arabicPeriod"/>
            </a:pPr>
            <a:endParaRPr lang="en-GB" sz="2200" b="1" dirty="0">
              <a:solidFill>
                <a:schemeClr val="bg1"/>
              </a:solidFill>
              <a:latin typeface="Century Gothic" panose="020B0502020202020204" pitchFamily="34" charset="0"/>
            </a:endParaRPr>
          </a:p>
          <a:p>
            <a:pPr lvl="1">
              <a:buAutoNum type="arabicPeriod"/>
            </a:pPr>
            <a:r>
              <a:rPr lang="en-GB" sz="2200" b="1" dirty="0">
                <a:solidFill>
                  <a:schemeClr val="bg1"/>
                </a:solidFill>
                <a:latin typeface="Century Gothic" panose="020B0502020202020204" pitchFamily="34" charset="0"/>
              </a:rPr>
              <a:t> Guests: </a:t>
            </a:r>
          </a:p>
          <a:p>
            <a:pPr marL="1257300" lvl="2" indent="-342900">
              <a:buFont typeface="Courier New" panose="02070309020205020404" pitchFamily="49" charset="0"/>
              <a:buChar char="o"/>
            </a:pPr>
            <a:r>
              <a:rPr lang="en-GB" sz="2200" b="1" dirty="0">
                <a:solidFill>
                  <a:schemeClr val="bg1"/>
                </a:solidFill>
                <a:latin typeface="Century Gothic" panose="020B0502020202020204" pitchFamily="34" charset="0"/>
              </a:rPr>
              <a:t>Dean </a:t>
            </a:r>
            <a:r>
              <a:rPr lang="en-GB" sz="2200" b="1" dirty="0" err="1">
                <a:solidFill>
                  <a:schemeClr val="bg1"/>
                </a:solidFill>
                <a:latin typeface="Century Gothic" panose="020B0502020202020204" pitchFamily="34" charset="0"/>
              </a:rPr>
              <a:t>Drobot</a:t>
            </a:r>
            <a:r>
              <a:rPr lang="en-GB" sz="2200" b="1" dirty="0">
                <a:solidFill>
                  <a:schemeClr val="bg1"/>
                </a:solidFill>
                <a:latin typeface="Century Gothic" panose="020B0502020202020204" pitchFamily="34" charset="0"/>
              </a:rPr>
              <a:t>, Energy &amp; Utilities Management, Estates </a:t>
            </a:r>
          </a:p>
          <a:p>
            <a:pPr marL="1257300" lvl="2" indent="-342900">
              <a:buFont typeface="Courier New" panose="02070309020205020404" pitchFamily="49" charset="0"/>
              <a:buChar char="o"/>
            </a:pPr>
            <a:r>
              <a:rPr lang="en-GB" sz="2200" b="1" dirty="0">
                <a:solidFill>
                  <a:schemeClr val="bg1"/>
                </a:solidFill>
                <a:latin typeface="Century Gothic" panose="020B0502020202020204" pitchFamily="34" charset="0"/>
              </a:rPr>
              <a:t>Sabine Rolle, Department of European Languages &amp; Culture, EFI</a:t>
            </a:r>
          </a:p>
          <a:p>
            <a:pPr lvl="1">
              <a:buAutoNum type="arabicPeriod"/>
            </a:pPr>
            <a:endParaRPr lang="en-GB" sz="2200" b="1" dirty="0">
              <a:solidFill>
                <a:schemeClr val="bg1"/>
              </a:solidFill>
              <a:latin typeface="Century Gothic" panose="020B0502020202020204" pitchFamily="34" charset="0"/>
            </a:endParaRPr>
          </a:p>
          <a:p>
            <a:pPr lvl="1">
              <a:buAutoNum type="arabicPeriod"/>
            </a:pPr>
            <a:r>
              <a:rPr lang="en-GB" sz="2200" b="1" dirty="0">
                <a:solidFill>
                  <a:schemeClr val="bg1"/>
                </a:solidFill>
                <a:latin typeface="Century Gothic" panose="020B0502020202020204" pitchFamily="34" charset="0"/>
              </a:rPr>
              <a:t> Fieldwork Prep &amp; Research Ethics</a:t>
            </a:r>
          </a:p>
          <a:p>
            <a:pPr lvl="1"/>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4362458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484" y="325279"/>
            <a:ext cx="7772400" cy="1362075"/>
          </a:xfrm>
        </p:spPr>
        <p:txBody>
          <a:bodyPr>
            <a:normAutofit/>
          </a:bodyPr>
          <a:lstStyle/>
          <a:p>
            <a:pPr algn="ctr" fontAlgn="base"/>
            <a:r>
              <a:rPr lang="en-GB" dirty="0"/>
              <a:t>Informed consent</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370389" y="1923691"/>
            <a:ext cx="8583052" cy="3139321"/>
          </a:xfrm>
          <a:prstGeom prst="rect">
            <a:avLst/>
          </a:prstGeom>
          <a:noFill/>
        </p:spPr>
        <p:txBody>
          <a:bodyPr wrap="square" rtlCol="0">
            <a:spAutoFit/>
          </a:bodyPr>
          <a:lstStyle/>
          <a:p>
            <a:pPr lvl="1"/>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pPr marL="285750" indent="-285750">
              <a:buFont typeface="Arial" panose="020B0604020202020204" pitchFamily="34" charset="0"/>
              <a:buChar char="•"/>
            </a:pPr>
            <a:r>
              <a:rPr lang="en-GB" sz="2200" b="1" dirty="0">
                <a:solidFill>
                  <a:schemeClr val="bg1"/>
                </a:solidFill>
                <a:latin typeface="Century Gothic" panose="020B0502020202020204" pitchFamily="34" charset="0"/>
              </a:rPr>
              <a:t>Exception!</a:t>
            </a:r>
          </a:p>
          <a:p>
            <a:pPr marL="285750" indent="-285750">
              <a:buFont typeface="Arial" panose="020B0604020202020204" pitchFamily="34" charset="0"/>
              <a:buChar char="•"/>
            </a:pPr>
            <a:endParaRPr lang="en-GB" sz="2200" b="1" dirty="0">
              <a:solidFill>
                <a:schemeClr val="bg1"/>
              </a:solidFill>
              <a:latin typeface="Century Gothic" panose="020B0502020202020204" pitchFamily="34" charset="0"/>
            </a:endParaRPr>
          </a:p>
          <a:p>
            <a:pPr marL="285750" indent="-285750">
              <a:buFont typeface="Arial" panose="020B0604020202020204" pitchFamily="34" charset="0"/>
              <a:buChar char="•"/>
            </a:pPr>
            <a:r>
              <a:rPr lang="en-GB" sz="2200" b="1" dirty="0">
                <a:solidFill>
                  <a:schemeClr val="bg1"/>
                </a:solidFill>
                <a:latin typeface="Century Gothic" panose="020B0502020202020204" pitchFamily="34" charset="0"/>
              </a:rPr>
              <a:t>Anonymous questionnaires/surveys that collect no personal information do not need informed consent</a:t>
            </a:r>
          </a:p>
          <a:p>
            <a:pPr marL="457200" indent="-457200">
              <a:buFont typeface="+mj-lt"/>
              <a:buAutoNum type="arabicPeriod"/>
            </a:pPr>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6683326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484" y="325279"/>
            <a:ext cx="7772400" cy="1362075"/>
          </a:xfrm>
        </p:spPr>
        <p:txBody>
          <a:bodyPr>
            <a:normAutofit/>
          </a:bodyPr>
          <a:lstStyle/>
          <a:p>
            <a:pPr algn="ctr" fontAlgn="base"/>
            <a:r>
              <a:rPr lang="en-GB" dirty="0"/>
              <a:t>Data management</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407460" y="1552989"/>
            <a:ext cx="8583052" cy="4493538"/>
          </a:xfrm>
          <a:prstGeom prst="rect">
            <a:avLst/>
          </a:prstGeom>
          <a:noFill/>
        </p:spPr>
        <p:txBody>
          <a:bodyPr wrap="square" rtlCol="0">
            <a:spAutoFit/>
          </a:bodyPr>
          <a:lstStyle/>
          <a:p>
            <a:pPr lvl="1"/>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r>
              <a:rPr lang="en-GB" sz="2200" b="1" dirty="0">
                <a:solidFill>
                  <a:schemeClr val="bg1"/>
                </a:solidFill>
                <a:latin typeface="Century Gothic" panose="020B0502020202020204" pitchFamily="34" charset="0"/>
              </a:rPr>
              <a:t>“Data management refers to all aspects of creating, housing, delivering, maintaining,  and archiving and preserving data.” </a:t>
            </a:r>
            <a:r>
              <a:rPr lang="en-GB" sz="2200" b="1" i="1" dirty="0">
                <a:solidFill>
                  <a:schemeClr val="bg1"/>
                </a:solidFill>
                <a:latin typeface="Century Gothic" panose="020B0502020202020204" pitchFamily="34" charset="0"/>
              </a:rPr>
              <a:t>(MANTRA data management unit) </a:t>
            </a:r>
          </a:p>
          <a:p>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Essential for responsible research, and your sanity! </a:t>
            </a:r>
          </a:p>
          <a:p>
            <a:pPr marL="342900"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About having a plan for what data you will collect, who will have access, storage, naming, documentation... </a:t>
            </a:r>
          </a:p>
          <a:p>
            <a:pPr marL="457200" indent="-457200">
              <a:buFont typeface="+mj-lt"/>
              <a:buAutoNum type="arabicPeriod"/>
            </a:pPr>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7514893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484" y="325279"/>
            <a:ext cx="7772400" cy="1362075"/>
          </a:xfrm>
        </p:spPr>
        <p:txBody>
          <a:bodyPr>
            <a:normAutofit/>
          </a:bodyPr>
          <a:lstStyle/>
          <a:p>
            <a:pPr algn="ctr" fontAlgn="base"/>
            <a:r>
              <a:rPr lang="en-GB" dirty="0"/>
              <a:t>Data management</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405558" y="1006316"/>
            <a:ext cx="8583052" cy="6247864"/>
          </a:xfrm>
          <a:prstGeom prst="rect">
            <a:avLst/>
          </a:prstGeom>
          <a:noFill/>
        </p:spPr>
        <p:txBody>
          <a:bodyPr wrap="square" rtlCol="0">
            <a:spAutoFit/>
          </a:bodyPr>
          <a:lstStyle/>
          <a:p>
            <a:pPr lvl="1"/>
            <a:endParaRPr lang="en-GB" sz="2000" b="1" dirty="0">
              <a:solidFill>
                <a:schemeClr val="bg1"/>
              </a:solidFill>
              <a:latin typeface="Century Gothic" panose="020B0502020202020204" pitchFamily="34" charset="0"/>
            </a:endParaRPr>
          </a:p>
          <a:p>
            <a:pPr lvl="1"/>
            <a:endParaRPr lang="en-GB" sz="20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000" b="1" dirty="0">
                <a:solidFill>
                  <a:schemeClr val="bg1"/>
                </a:solidFill>
                <a:latin typeface="Century Gothic" panose="020B0502020202020204" pitchFamily="34" charset="0"/>
              </a:rPr>
              <a:t>Choice of naming conventions and file formats to be used across project  (saves your sanity when working across teams!)</a:t>
            </a:r>
          </a:p>
          <a:p>
            <a:pPr marL="342900" indent="-342900">
              <a:buFont typeface="Arial" panose="020B0604020202020204" pitchFamily="34" charset="0"/>
              <a:buChar char="•"/>
            </a:pPr>
            <a:endParaRPr lang="en-GB" sz="20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000" b="1" dirty="0">
                <a:solidFill>
                  <a:schemeClr val="bg1"/>
                </a:solidFill>
                <a:latin typeface="Century Gothic" panose="020B0502020202020204" pitchFamily="34" charset="0"/>
              </a:rPr>
              <a:t>Identifying software and tools you will need to collect, store, analyse, visualise data </a:t>
            </a:r>
          </a:p>
          <a:p>
            <a:pPr marL="342900" indent="-342900">
              <a:buFont typeface="Arial" panose="020B0604020202020204" pitchFamily="34" charset="0"/>
              <a:buChar char="•"/>
            </a:pPr>
            <a:endParaRPr lang="en-GB" sz="20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000" b="1" dirty="0">
                <a:solidFill>
                  <a:schemeClr val="bg1"/>
                </a:solidFill>
                <a:latin typeface="Century Gothic" panose="020B0502020202020204" pitchFamily="34" charset="0"/>
              </a:rPr>
              <a:t>Addressing copyright and intellectual property issues </a:t>
            </a:r>
          </a:p>
          <a:p>
            <a:pPr marL="342900" indent="-342900">
              <a:buFont typeface="Arial" panose="020B0604020202020204" pitchFamily="34" charset="0"/>
              <a:buChar char="•"/>
            </a:pPr>
            <a:endParaRPr lang="en-GB" sz="20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000" b="1" dirty="0">
                <a:solidFill>
                  <a:schemeClr val="bg1"/>
                </a:solidFill>
                <a:latin typeface="Century Gothic" panose="020B0502020202020204" pitchFamily="34" charset="0"/>
              </a:rPr>
              <a:t>Deciding who is responsible for data management and maintenance during and after project</a:t>
            </a:r>
          </a:p>
          <a:p>
            <a:pPr marL="342900" indent="-342900">
              <a:buFont typeface="Arial" panose="020B0604020202020204" pitchFamily="34" charset="0"/>
              <a:buChar char="•"/>
            </a:pPr>
            <a:endParaRPr lang="en-GB" sz="20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000" b="1" dirty="0">
                <a:solidFill>
                  <a:schemeClr val="bg1"/>
                </a:solidFill>
                <a:latin typeface="Century Gothic" panose="020B0502020202020204" pitchFamily="34" charset="0"/>
              </a:rPr>
              <a:t>Plan for backing up data!!! </a:t>
            </a:r>
          </a:p>
          <a:p>
            <a:pPr marL="342900" indent="-342900">
              <a:buFont typeface="Arial" panose="020B0604020202020204" pitchFamily="34" charset="0"/>
              <a:buChar char="•"/>
            </a:pPr>
            <a:endParaRPr lang="en-GB" sz="20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000" b="1" dirty="0">
                <a:solidFill>
                  <a:schemeClr val="bg1"/>
                </a:solidFill>
                <a:latin typeface="Century Gothic" panose="020B0502020202020204" pitchFamily="34" charset="0"/>
              </a:rPr>
              <a:t>Documentation re: how data collected, when, what it is  (will you know what that spreadsheet was a year later?)</a:t>
            </a:r>
          </a:p>
          <a:p>
            <a:pPr marL="457200" indent="-457200">
              <a:buFont typeface="+mj-lt"/>
              <a:buAutoNum type="arabicPeriod"/>
            </a:pPr>
            <a:endParaRPr lang="en-GB" sz="2000" b="1" dirty="0">
              <a:solidFill>
                <a:schemeClr val="bg1"/>
              </a:solidFill>
              <a:latin typeface="Century Gothic" panose="020B0502020202020204" pitchFamily="34" charset="0"/>
            </a:endParaRPr>
          </a:p>
          <a:p>
            <a:pPr lvl="1"/>
            <a:endParaRPr lang="en-GB" sz="2000" b="1" dirty="0">
              <a:solidFill>
                <a:schemeClr val="bg1"/>
              </a:solidFill>
              <a:latin typeface="Century Gothic" panose="020B0502020202020204" pitchFamily="34" charset="0"/>
            </a:endParaRPr>
          </a:p>
          <a:p>
            <a:endParaRPr lang="en-US" sz="20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1386660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484" y="325279"/>
            <a:ext cx="7772400" cy="1362075"/>
          </a:xfrm>
        </p:spPr>
        <p:txBody>
          <a:bodyPr>
            <a:normAutofit/>
          </a:bodyPr>
          <a:lstStyle/>
          <a:p>
            <a:pPr algn="ctr" fontAlgn="base"/>
            <a:r>
              <a:rPr lang="en-GB" dirty="0"/>
              <a:t>Data protection</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405558" y="1006316"/>
            <a:ext cx="8583052" cy="6186309"/>
          </a:xfrm>
          <a:prstGeom prst="rect">
            <a:avLst/>
          </a:prstGeom>
          <a:noFill/>
        </p:spPr>
        <p:txBody>
          <a:bodyPr wrap="square" rtlCol="0">
            <a:spAutoFit/>
          </a:bodyPr>
          <a:lstStyle/>
          <a:p>
            <a:pPr lvl="1"/>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Data protection is a legal responsibility </a:t>
            </a:r>
          </a:p>
          <a:p>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Overlaps with data management, but is not the same thing! </a:t>
            </a:r>
          </a:p>
          <a:p>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From MANTRA unit on data protection: “Data protection refers to the rights of the individuals whose data are being collected, held, and processed. Individuals have the right to have inaccuracies corrected and to know what data are being held and how they are being used."</a:t>
            </a:r>
          </a:p>
          <a:p>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GDPR: contains provisions and requirements pertaining to the processing of personal data of individuals (formally called </a:t>
            </a:r>
            <a:r>
              <a:rPr lang="en-GB" sz="2200" b="1" i="1" dirty="0">
                <a:solidFill>
                  <a:schemeClr val="bg1"/>
                </a:solidFill>
                <a:latin typeface="Century Gothic" panose="020B0502020202020204" pitchFamily="34" charset="0"/>
              </a:rPr>
              <a:t>data subjects</a:t>
            </a:r>
            <a:r>
              <a:rPr lang="en-GB" sz="2200" b="1" dirty="0">
                <a:solidFill>
                  <a:schemeClr val="bg1"/>
                </a:solidFill>
                <a:latin typeface="Century Gothic" panose="020B0502020202020204" pitchFamily="34" charset="0"/>
              </a:rPr>
              <a:t> in the GDPR) inside the EU and EEA</a:t>
            </a:r>
          </a:p>
          <a:p>
            <a:pPr marL="457200" indent="-457200">
              <a:buFont typeface="+mj-lt"/>
              <a:buAutoNum type="arabicPeriod"/>
            </a:pPr>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7070519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484" y="609606"/>
            <a:ext cx="7772400" cy="1362075"/>
          </a:xfrm>
        </p:spPr>
        <p:txBody>
          <a:bodyPr>
            <a:normAutofit/>
          </a:bodyPr>
          <a:lstStyle/>
          <a:p>
            <a:pPr algn="ctr" fontAlgn="base"/>
            <a:r>
              <a:rPr lang="en-GB" dirty="0"/>
              <a:t>Personal data</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419413" y="819590"/>
            <a:ext cx="8583052" cy="5170646"/>
          </a:xfrm>
          <a:prstGeom prst="rect">
            <a:avLst/>
          </a:prstGeom>
          <a:noFill/>
        </p:spPr>
        <p:txBody>
          <a:bodyPr wrap="square" rtlCol="0">
            <a:spAutoFit/>
          </a:bodyPr>
          <a:lstStyle/>
          <a:p>
            <a:pPr lvl="1"/>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pPr marL="457200" indent="-457200">
              <a:buFont typeface="+mj-lt"/>
              <a:buAutoNum type="arabicPeriod"/>
            </a:pPr>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r>
              <a:rPr lang="en-GB" sz="2200" b="1" dirty="0">
                <a:solidFill>
                  <a:schemeClr val="bg1"/>
                </a:solidFill>
                <a:latin typeface="Century Gothic" panose="020B0502020202020204" pitchFamily="34" charset="0"/>
              </a:rPr>
              <a:t>“Personal data simply refers to records or other information that on its own or linked with other data, can reveal the identity of an actual living person. So, for example, you may use numbers rather than names as identifiers in a survey, but if you hold another record linking those numbers to the actual names, then each record is considered to contain personal information.” (</a:t>
            </a:r>
            <a:r>
              <a:rPr lang="en-GB" sz="2200" b="1" dirty="0" err="1">
                <a:solidFill>
                  <a:schemeClr val="bg1"/>
                </a:solidFill>
                <a:latin typeface="Century Gothic" panose="020B0502020202020204" pitchFamily="34" charset="0"/>
              </a:rPr>
              <a:t>UoE</a:t>
            </a:r>
            <a:r>
              <a:rPr lang="en-GB" sz="2200" b="1" dirty="0">
                <a:solidFill>
                  <a:schemeClr val="bg1"/>
                </a:solidFill>
                <a:latin typeface="Century Gothic" panose="020B0502020202020204" pitchFamily="34" charset="0"/>
              </a:rPr>
              <a:t> MANTRA course unit on data management) </a:t>
            </a:r>
          </a:p>
          <a:p>
            <a:endParaRPr lang="en-GB" sz="2200" b="1" dirty="0">
              <a:solidFill>
                <a:schemeClr val="bg1"/>
              </a:solidFill>
              <a:latin typeface="Century Gothic" panose="020B0502020202020204" pitchFamily="34" charset="0"/>
            </a:endParaRPr>
          </a:p>
          <a:p>
            <a:r>
              <a:rPr lang="en-GB" sz="2200" b="1" dirty="0">
                <a:solidFill>
                  <a:schemeClr val="bg1"/>
                </a:solidFill>
                <a:latin typeface="Century Gothic" panose="020B0502020202020204" pitchFamily="34" charset="0"/>
              </a:rPr>
              <a:t>There is also sensitive personal information (e.g. race, political beliefs) BUT you are unlikely to deal with this in your projects. </a:t>
            </a: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6931367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484" y="609606"/>
            <a:ext cx="7772400" cy="1362075"/>
          </a:xfrm>
        </p:spPr>
        <p:txBody>
          <a:bodyPr>
            <a:normAutofit/>
          </a:bodyPr>
          <a:lstStyle/>
          <a:p>
            <a:pPr algn="ctr" fontAlgn="base"/>
            <a:r>
              <a:rPr lang="en-GB" dirty="0"/>
              <a:t>Activity:</a:t>
            </a:r>
            <a:br>
              <a:rPr lang="en-GB" dirty="0"/>
            </a:br>
            <a:r>
              <a:rPr lang="en-GB" dirty="0"/>
              <a:t>Personal data</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265518" y="1551709"/>
            <a:ext cx="8558332" cy="4154984"/>
          </a:xfrm>
          <a:prstGeom prst="rect">
            <a:avLst/>
          </a:prstGeom>
          <a:noFill/>
        </p:spPr>
        <p:txBody>
          <a:bodyPr wrap="square" rtlCol="0">
            <a:spAutoFit/>
          </a:bodyPr>
          <a:lstStyle/>
          <a:p>
            <a:pPr lvl="1"/>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pPr marL="457200" indent="-457200">
              <a:buFont typeface="+mj-lt"/>
              <a:buAutoNum type="arabicPeriod"/>
            </a:pPr>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r>
              <a:rPr lang="en-GB" sz="2200" b="1" dirty="0">
                <a:solidFill>
                  <a:schemeClr val="bg1"/>
                </a:solidFill>
                <a:latin typeface="Century Gothic" panose="020B0502020202020204" pitchFamily="34" charset="0"/>
              </a:rPr>
              <a:t>Make a few notes for yourself: </a:t>
            </a:r>
          </a:p>
          <a:p>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Try to define personal information in your own words—in a simple way that you can remember it. </a:t>
            </a:r>
          </a:p>
          <a:p>
            <a:pPr marL="342900"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Try to generate two examples each of something that IS, and something that IS NOT personal information. </a:t>
            </a: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9079746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815" y="828304"/>
            <a:ext cx="7772400" cy="1362075"/>
          </a:xfrm>
        </p:spPr>
        <p:txBody>
          <a:bodyPr>
            <a:normAutofit/>
          </a:bodyPr>
          <a:lstStyle/>
          <a:p>
            <a:pPr algn="ctr" fontAlgn="base"/>
            <a:r>
              <a:rPr lang="en-GB" dirty="0"/>
              <a:t>Team exercise</a:t>
            </a:r>
            <a:endParaRPr lang="en-GB" b="0" dirty="0"/>
          </a:p>
        </p:txBody>
      </p:sp>
      <p:sp>
        <p:nvSpPr>
          <p:cNvPr id="3" name="TextBox 2">
            <a:extLst>
              <a:ext uri="{FF2B5EF4-FFF2-40B4-BE49-F238E27FC236}">
                <a16:creationId xmlns:a16="http://schemas.microsoft.com/office/drawing/2014/main" id="{3B08CD51-D564-B844-A86B-D7C91A637567}"/>
              </a:ext>
            </a:extLst>
          </p:cNvPr>
          <p:cNvSpPr txBox="1"/>
          <p:nvPr/>
        </p:nvSpPr>
        <p:spPr>
          <a:xfrm>
            <a:off x="-149168" y="1509341"/>
            <a:ext cx="8944365" cy="5262979"/>
          </a:xfrm>
          <a:prstGeom prst="rect">
            <a:avLst/>
          </a:prstGeom>
          <a:noFill/>
        </p:spPr>
        <p:txBody>
          <a:bodyPr wrap="square" rtlCol="0">
            <a:spAutoFit/>
          </a:bodyPr>
          <a:lstStyle/>
          <a:p>
            <a:pPr marL="914400" lvl="1" indent="-457200">
              <a:buFont typeface="+mj-lt"/>
              <a:buAutoNum type="arabicPeriod"/>
            </a:pPr>
            <a:endParaRPr lang="en-GB" sz="2400" b="1" dirty="0">
              <a:solidFill>
                <a:schemeClr val="bg1"/>
              </a:solidFill>
              <a:latin typeface="Century Gothic" panose="020B0502020202020204" pitchFamily="34" charset="0"/>
            </a:endParaRPr>
          </a:p>
          <a:p>
            <a:pPr marL="914400" lvl="1" indent="-457200">
              <a:buFont typeface="+mj-lt"/>
              <a:buAutoNum type="arabicPeriod"/>
            </a:pPr>
            <a:r>
              <a:rPr lang="en-GB" sz="2400" b="1" dirty="0">
                <a:solidFill>
                  <a:schemeClr val="bg1"/>
                </a:solidFill>
                <a:latin typeface="Century Gothic" panose="020B0502020202020204" pitchFamily="34" charset="0"/>
              </a:rPr>
              <a:t>Each person has 5 mins to talk to two other people not in their team:</a:t>
            </a:r>
          </a:p>
          <a:p>
            <a:pPr marL="1371600" lvl="2" indent="-457200">
              <a:buFont typeface="Arial" panose="020B0604020202020204" pitchFamily="34" charset="0"/>
              <a:buChar char="•"/>
            </a:pPr>
            <a:r>
              <a:rPr lang="en-GB" sz="2400" b="1" dirty="0">
                <a:solidFill>
                  <a:schemeClr val="bg1"/>
                </a:solidFill>
                <a:latin typeface="Century Gothic" panose="020B0502020202020204" pitchFamily="34" charset="0"/>
              </a:rPr>
              <a:t>What data can you find out about study patterns from the person you are talking to?</a:t>
            </a:r>
          </a:p>
          <a:p>
            <a:pPr marL="1371600" lvl="2" indent="-457200">
              <a:buFont typeface="Arial" panose="020B0604020202020204" pitchFamily="34" charset="0"/>
              <a:buChar char="•"/>
            </a:pPr>
            <a:r>
              <a:rPr lang="en-GB" sz="2400" b="1" dirty="0">
                <a:solidFill>
                  <a:schemeClr val="bg1"/>
                </a:solidFill>
                <a:latin typeface="Century Gothic" panose="020B0502020202020204" pitchFamily="34" charset="0"/>
              </a:rPr>
              <a:t>You’ll need to phrase your question appropriately</a:t>
            </a:r>
          </a:p>
          <a:p>
            <a:pPr marL="1371600" lvl="2" indent="-457200">
              <a:buFont typeface="Arial" panose="020B0604020202020204" pitchFamily="34" charset="0"/>
              <a:buChar char="•"/>
            </a:pPr>
            <a:r>
              <a:rPr lang="en-GB" sz="2400" b="1" dirty="0">
                <a:solidFill>
                  <a:schemeClr val="bg1"/>
                </a:solidFill>
                <a:latin typeface="Century Gothic" panose="020B0502020202020204" pitchFamily="34" charset="0"/>
              </a:rPr>
              <a:t>Record your findings</a:t>
            </a:r>
          </a:p>
          <a:p>
            <a:pPr marL="1371600" lvl="2" indent="-457200">
              <a:buFont typeface="Arial" panose="020B0604020202020204" pitchFamily="34" charset="0"/>
              <a:buChar char="•"/>
            </a:pPr>
            <a:endParaRPr lang="en-GB" sz="2400" b="1" dirty="0">
              <a:solidFill>
                <a:schemeClr val="bg1"/>
              </a:solidFill>
              <a:latin typeface="Century Gothic" panose="020B0502020202020204" pitchFamily="34" charset="0"/>
            </a:endParaRPr>
          </a:p>
          <a:p>
            <a:pPr marL="914400" lvl="1" indent="-457200">
              <a:buFont typeface="+mj-lt"/>
              <a:buAutoNum type="arabicPeriod"/>
            </a:pPr>
            <a:r>
              <a:rPr lang="en-GB" sz="2400" b="1" dirty="0">
                <a:solidFill>
                  <a:schemeClr val="bg1"/>
                </a:solidFill>
                <a:latin typeface="Century Gothic" panose="020B0502020202020204" pitchFamily="34" charset="0"/>
              </a:rPr>
              <a:t>Share results with other members of the team</a:t>
            </a:r>
          </a:p>
          <a:p>
            <a:pPr marL="914400" lvl="1" indent="-457200">
              <a:buFont typeface="+mj-lt"/>
              <a:buAutoNum type="arabicPeriod"/>
            </a:pPr>
            <a:endParaRPr lang="en-GB" sz="2400" b="1" dirty="0">
              <a:solidFill>
                <a:schemeClr val="bg1"/>
              </a:solidFill>
              <a:latin typeface="Century Gothic" panose="020B0502020202020204" pitchFamily="34" charset="0"/>
            </a:endParaRPr>
          </a:p>
          <a:p>
            <a:pPr marL="914400" lvl="1" indent="-457200">
              <a:buFont typeface="+mj-lt"/>
              <a:buAutoNum type="arabicPeriod"/>
            </a:pPr>
            <a:r>
              <a:rPr lang="en-GB" sz="2400" b="1" dirty="0">
                <a:solidFill>
                  <a:schemeClr val="bg1"/>
                </a:solidFill>
                <a:latin typeface="Century Gothic" panose="020B0502020202020204" pitchFamily="34" charset="0"/>
              </a:rPr>
              <a:t>Each team feeds back answer to “What is data?” to whole class</a:t>
            </a:r>
          </a:p>
          <a:p>
            <a:pPr lvl="1">
              <a:buAutoNum type="arabicPeriod"/>
            </a:pPr>
            <a:endParaRPr lang="en-GB" sz="2400" b="1" dirty="0">
              <a:solidFill>
                <a:schemeClr val="bg1"/>
              </a:solidFill>
              <a:latin typeface="Century Gothic" panose="020B0502020202020204" pitchFamily="34" charset="0"/>
            </a:endParaRPr>
          </a:p>
          <a:p>
            <a:endParaRPr lang="en-US" sz="24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4238141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484" y="845134"/>
            <a:ext cx="7772400" cy="1362075"/>
          </a:xfrm>
        </p:spPr>
        <p:txBody>
          <a:bodyPr>
            <a:normAutofit/>
          </a:bodyPr>
          <a:lstStyle/>
          <a:p>
            <a:pPr algn="ctr" fontAlgn="base"/>
            <a:r>
              <a:rPr lang="en-GB" dirty="0"/>
              <a:t>Next class</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265518" y="566229"/>
            <a:ext cx="8558332" cy="6186309"/>
          </a:xfrm>
          <a:prstGeom prst="rect">
            <a:avLst/>
          </a:prstGeom>
          <a:noFill/>
        </p:spPr>
        <p:txBody>
          <a:bodyPr wrap="square" rtlCol="0">
            <a:spAutoFit/>
          </a:bodyPr>
          <a:lstStyle/>
          <a:p>
            <a:pPr lvl="1"/>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pPr marL="457200" indent="-457200">
              <a:buFont typeface="+mj-lt"/>
              <a:buAutoNum type="arabicPeriod"/>
            </a:pPr>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Two guests: Charles </a:t>
            </a:r>
            <a:r>
              <a:rPr lang="en-GB" sz="2200" b="1" dirty="0" err="1">
                <a:solidFill>
                  <a:schemeClr val="bg1"/>
                </a:solidFill>
                <a:latin typeface="Century Gothic" panose="020B0502020202020204" pitchFamily="34" charset="0"/>
              </a:rPr>
              <a:t>Raab</a:t>
            </a:r>
            <a:r>
              <a:rPr lang="en-GB" sz="2200" b="1" dirty="0">
                <a:solidFill>
                  <a:schemeClr val="bg1"/>
                </a:solidFill>
                <a:latin typeface="Century Gothic" panose="020B0502020202020204" pitchFamily="34" charset="0"/>
              </a:rPr>
              <a:t> (SPS) &amp; Bettina </a:t>
            </a:r>
            <a:r>
              <a:rPr lang="en-GB" sz="2200" b="1" dirty="0" err="1">
                <a:solidFill>
                  <a:schemeClr val="bg1"/>
                </a:solidFill>
                <a:latin typeface="Century Gothic" panose="020B0502020202020204" pitchFamily="34" charset="0"/>
              </a:rPr>
              <a:t>Nissen</a:t>
            </a:r>
            <a:r>
              <a:rPr lang="en-GB" sz="2200" b="1" dirty="0">
                <a:solidFill>
                  <a:schemeClr val="bg1"/>
                </a:solidFill>
                <a:latin typeface="Century Gothic" panose="020B0502020202020204" pitchFamily="34" charset="0"/>
              </a:rPr>
              <a:t> (Design Informatics)</a:t>
            </a:r>
          </a:p>
          <a:p>
            <a:pPr marL="342900"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Readings on collecting primary data through observation, data protection, and design probes</a:t>
            </a:r>
          </a:p>
          <a:p>
            <a:pPr marL="342900"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Be sure to discuss with your group what subtheme you want to explore during next Friday’s design sprint.</a:t>
            </a:r>
          </a:p>
          <a:p>
            <a:pPr marL="342900"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Look at the Study Information Sheet on Week 3 – you will need to tailor this to your subtheme for next week’s design sprint</a:t>
            </a: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7774340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828" y="4538382"/>
            <a:ext cx="7772400" cy="1362075"/>
          </a:xfrm>
        </p:spPr>
        <p:txBody>
          <a:bodyPr>
            <a:normAutofit/>
          </a:bodyPr>
          <a:lstStyle/>
          <a:p>
            <a:pPr fontAlgn="base"/>
            <a:r>
              <a:rPr lang="en-GB" dirty="0"/>
              <a:t>Any closing issues, general questions</a:t>
            </a:r>
            <a:endParaRPr lang="en-GB" b="0" dirty="0"/>
          </a:p>
        </p:txBody>
      </p:sp>
    </p:spTree>
    <p:extLst>
      <p:ext uri="{BB962C8B-B14F-4D97-AF65-F5344CB8AC3E}">
        <p14:creationId xmlns:p14="http://schemas.microsoft.com/office/powerpoint/2010/main" val="1634051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948" y="1287182"/>
            <a:ext cx="7772400" cy="1362075"/>
          </a:xfrm>
        </p:spPr>
        <p:txBody>
          <a:bodyPr>
            <a:normAutofit/>
          </a:bodyPr>
          <a:lstStyle/>
          <a:p>
            <a:pPr algn="ctr" fontAlgn="base"/>
            <a:r>
              <a:rPr lang="en-GB" dirty="0"/>
              <a:t>Just writing</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281548" y="2649257"/>
            <a:ext cx="8331200" cy="430887"/>
          </a:xfrm>
          <a:prstGeom prst="rect">
            <a:avLst/>
          </a:prstGeom>
          <a:noFill/>
        </p:spPr>
        <p:txBody>
          <a:bodyPr wrap="square" rtlCol="0">
            <a:spAutoFit/>
          </a:bodyPr>
          <a:lstStyle/>
          <a:p>
            <a:pPr lvl="1" algn="ctr"/>
            <a:r>
              <a:rPr lang="en-GB" sz="2200" b="1" dirty="0">
                <a:solidFill>
                  <a:schemeClr val="bg1"/>
                </a:solidFill>
                <a:latin typeface="Century Gothic" panose="020B0502020202020204" pitchFamily="34" charset="0"/>
              </a:rPr>
              <a:t>(5 minutes</a:t>
            </a:r>
            <a:r>
              <a:rPr lang="en-US" sz="2200" b="1" dirty="0">
                <a:solidFill>
                  <a:schemeClr val="bg1"/>
                </a:solidFill>
                <a:latin typeface="Century Gothic" panose="020B0502020202020204" pitchFamily="34" charset="0"/>
              </a:rPr>
              <a:t>)</a:t>
            </a:r>
            <a:endParaRPr lang="en-GB"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307790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948" y="1287182"/>
            <a:ext cx="7772400" cy="1362075"/>
          </a:xfrm>
        </p:spPr>
        <p:txBody>
          <a:bodyPr>
            <a:normAutofit/>
          </a:bodyPr>
          <a:lstStyle/>
          <a:p>
            <a:pPr algn="ctr" fontAlgn="base"/>
            <a:r>
              <a:rPr lang="en-GB" dirty="0"/>
              <a:t>Today’s prompts</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281548" y="2649257"/>
            <a:ext cx="8331200" cy="3323987"/>
          </a:xfrm>
          <a:prstGeom prst="rect">
            <a:avLst/>
          </a:prstGeom>
          <a:noFill/>
        </p:spPr>
        <p:txBody>
          <a:bodyPr wrap="square" rtlCol="0">
            <a:spAutoFit/>
          </a:bodyPr>
          <a:lstStyle/>
          <a:p>
            <a:pPr lvl="1"/>
            <a:endParaRPr lang="en-GB" sz="2200" b="1" dirty="0">
              <a:solidFill>
                <a:schemeClr val="bg1"/>
              </a:solidFill>
              <a:latin typeface="Century Gothic" panose="020B0502020202020204" pitchFamily="34" charset="0"/>
            </a:endParaRPr>
          </a:p>
          <a:p>
            <a:pPr lvl="1">
              <a:buAutoNum type="arabicPeriod"/>
            </a:pPr>
            <a:r>
              <a:rPr lang="en-GB" sz="2200" b="1" dirty="0">
                <a:solidFill>
                  <a:schemeClr val="bg1"/>
                </a:solidFill>
                <a:latin typeface="Century Gothic" panose="020B0502020202020204" pitchFamily="34" charset="0"/>
              </a:rPr>
              <a:t> </a:t>
            </a:r>
            <a:r>
              <a:rPr lang="en-GB" sz="2400" b="1" dirty="0">
                <a:solidFill>
                  <a:schemeClr val="bg1"/>
                </a:solidFill>
                <a:latin typeface="Century Gothic" panose="020B0502020202020204" pitchFamily="34" charset="0"/>
              </a:rPr>
              <a:t>Which do I prefer: talking or listening?</a:t>
            </a:r>
          </a:p>
          <a:p>
            <a:pPr lvl="1">
              <a:buAutoNum type="arabicPeriod"/>
            </a:pPr>
            <a:endParaRPr lang="en-GB" sz="2400" b="1" dirty="0">
              <a:solidFill>
                <a:schemeClr val="bg1"/>
              </a:solidFill>
              <a:latin typeface="Century Gothic" panose="020B0502020202020204" pitchFamily="34" charset="0"/>
            </a:endParaRPr>
          </a:p>
          <a:p>
            <a:pPr lvl="1">
              <a:buAutoNum type="arabicPeriod"/>
            </a:pPr>
            <a:r>
              <a:rPr lang="en-GB" sz="2400" b="1" dirty="0">
                <a:solidFill>
                  <a:schemeClr val="bg1"/>
                </a:solidFill>
                <a:latin typeface="Century Gothic" panose="020B0502020202020204" pitchFamily="34" charset="0"/>
              </a:rPr>
              <a:t> What makes a team work well?</a:t>
            </a:r>
          </a:p>
          <a:p>
            <a:pPr lvl="1">
              <a:buAutoNum type="arabicPeriod"/>
            </a:pPr>
            <a:endParaRPr lang="en-GB" sz="2400" b="1" dirty="0">
              <a:solidFill>
                <a:schemeClr val="bg1"/>
              </a:solidFill>
              <a:latin typeface="Century Gothic" panose="020B0502020202020204" pitchFamily="34" charset="0"/>
            </a:endParaRPr>
          </a:p>
          <a:p>
            <a:pPr lvl="1">
              <a:buAutoNum type="arabicPeriod"/>
            </a:pPr>
            <a:r>
              <a:rPr lang="en-GB" sz="2400" b="1" dirty="0">
                <a:solidFill>
                  <a:schemeClr val="bg1"/>
                </a:solidFill>
                <a:latin typeface="Century Gothic" panose="020B0502020202020204" pitchFamily="34" charset="0"/>
              </a:rPr>
              <a:t> Can you think of some team projects in your past? What made them successful, or not?</a:t>
            </a:r>
          </a:p>
          <a:p>
            <a:pPr lvl="1"/>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531390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203" y="2585511"/>
            <a:ext cx="7772400" cy="1004196"/>
          </a:xfrm>
        </p:spPr>
        <p:txBody>
          <a:bodyPr>
            <a:noAutofit/>
          </a:bodyPr>
          <a:lstStyle/>
          <a:p>
            <a:pPr marL="0" lvl="0" indent="0" algn="ctr">
              <a:buNone/>
            </a:pPr>
            <a:r>
              <a:rPr lang="en-GB" dirty="0"/>
              <a:t>Dean </a:t>
            </a:r>
            <a:r>
              <a:rPr lang="en-GB" dirty="0" err="1"/>
              <a:t>Drobot</a:t>
            </a:r>
            <a:br>
              <a:rPr lang="en-GB" dirty="0"/>
            </a:br>
            <a:r>
              <a:rPr lang="en-GB" dirty="0"/>
              <a:t>&amp;</a:t>
            </a:r>
            <a:br>
              <a:rPr lang="en-GB" dirty="0"/>
            </a:br>
            <a:r>
              <a:rPr lang="en-GB" dirty="0"/>
              <a:t>Sabine Rolle</a:t>
            </a:r>
            <a:br>
              <a:rPr lang="en-GB" dirty="0"/>
            </a:br>
            <a:endParaRPr b="0" dirty="0"/>
          </a:p>
        </p:txBody>
      </p:sp>
    </p:spTree>
    <p:extLst>
      <p:ext uri="{BB962C8B-B14F-4D97-AF65-F5344CB8AC3E}">
        <p14:creationId xmlns:p14="http://schemas.microsoft.com/office/powerpoint/2010/main" val="86325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203" y="2585511"/>
            <a:ext cx="7772400" cy="1004196"/>
          </a:xfrm>
        </p:spPr>
        <p:txBody>
          <a:bodyPr>
            <a:noAutofit/>
          </a:bodyPr>
          <a:lstStyle/>
          <a:p>
            <a:pPr marL="0" lvl="0" indent="0" algn="ctr">
              <a:buNone/>
            </a:pPr>
            <a:r>
              <a:rPr lang="en-GB" dirty="0"/>
              <a:t>Fieldwork preparation</a:t>
            </a:r>
            <a:br>
              <a:rPr lang="en-GB" dirty="0"/>
            </a:br>
            <a:endParaRPr b="0" dirty="0"/>
          </a:p>
        </p:txBody>
      </p:sp>
    </p:spTree>
    <p:extLst>
      <p:ext uri="{BB962C8B-B14F-4D97-AF65-F5344CB8AC3E}">
        <p14:creationId xmlns:p14="http://schemas.microsoft.com/office/powerpoint/2010/main" val="3778655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799" y="2486416"/>
            <a:ext cx="7772400" cy="1362075"/>
          </a:xfrm>
        </p:spPr>
        <p:txBody>
          <a:bodyPr>
            <a:normAutofit/>
          </a:bodyPr>
          <a:lstStyle/>
          <a:p>
            <a:pPr algn="ctr" fontAlgn="base"/>
            <a:r>
              <a:rPr lang="en-GB" dirty="0"/>
              <a:t>What is data?</a:t>
            </a:r>
            <a:endParaRPr lang="en-GB" b="0" dirty="0"/>
          </a:p>
        </p:txBody>
      </p:sp>
    </p:spTree>
    <p:extLst>
      <p:ext uri="{BB962C8B-B14F-4D97-AF65-F5344CB8AC3E}">
        <p14:creationId xmlns:p14="http://schemas.microsoft.com/office/powerpoint/2010/main" val="2502578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143" y="828304"/>
            <a:ext cx="7772400" cy="1362075"/>
          </a:xfrm>
        </p:spPr>
        <p:txBody>
          <a:bodyPr>
            <a:normAutofit/>
          </a:bodyPr>
          <a:lstStyle/>
          <a:p>
            <a:pPr algn="ctr" fontAlgn="base"/>
            <a:r>
              <a:rPr lang="en-GB" dirty="0"/>
              <a:t>What is data?</a:t>
            </a:r>
            <a:endParaRPr lang="en-GB" b="0" dirty="0"/>
          </a:p>
        </p:txBody>
      </p:sp>
      <p:sp>
        <p:nvSpPr>
          <p:cNvPr id="3" name="TextBox 2">
            <a:extLst>
              <a:ext uri="{FF2B5EF4-FFF2-40B4-BE49-F238E27FC236}">
                <a16:creationId xmlns:a16="http://schemas.microsoft.com/office/drawing/2014/main" id="{5D9F01A4-F04F-8C4F-9D7B-1413EB4546CC}"/>
              </a:ext>
            </a:extLst>
          </p:cNvPr>
          <p:cNvSpPr txBox="1"/>
          <p:nvPr/>
        </p:nvSpPr>
        <p:spPr>
          <a:xfrm>
            <a:off x="0" y="1692221"/>
            <a:ext cx="8944365" cy="4524315"/>
          </a:xfrm>
          <a:prstGeom prst="rect">
            <a:avLst/>
          </a:prstGeom>
          <a:noFill/>
        </p:spPr>
        <p:txBody>
          <a:bodyPr wrap="square" rtlCol="0">
            <a:spAutoFit/>
          </a:bodyPr>
          <a:lstStyle/>
          <a:p>
            <a:pPr marL="914400" lvl="1" indent="-457200">
              <a:buFont typeface="+mj-lt"/>
              <a:buAutoNum type="arabicPeriod"/>
            </a:pPr>
            <a:endParaRPr lang="en-GB" sz="24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400" b="1" dirty="0">
                <a:solidFill>
                  <a:schemeClr val="bg1"/>
                </a:solidFill>
                <a:latin typeface="Century Gothic" panose="020B0502020202020204" pitchFamily="34" charset="0"/>
              </a:rPr>
              <a:t>Datum: “some difference or lack of uniformity within some context” </a:t>
            </a:r>
            <a:r>
              <a:rPr lang="en-GB" b="1" dirty="0">
                <a:solidFill>
                  <a:schemeClr val="bg1"/>
                </a:solidFill>
                <a:latin typeface="Century Gothic" panose="020B0502020202020204" pitchFamily="34" charset="0"/>
              </a:rPr>
              <a:t>– </a:t>
            </a:r>
            <a:r>
              <a:rPr lang="en-GB" b="1" dirty="0" err="1">
                <a:solidFill>
                  <a:schemeClr val="bg1"/>
                </a:solidFill>
                <a:latin typeface="Century Gothic" panose="020B0502020202020204" pitchFamily="34" charset="0"/>
              </a:rPr>
              <a:t>Floridi</a:t>
            </a:r>
            <a:r>
              <a:rPr lang="en-GB" b="1" dirty="0">
                <a:solidFill>
                  <a:schemeClr val="bg1"/>
                </a:solidFill>
                <a:latin typeface="Century Gothic" panose="020B0502020202020204" pitchFamily="34" charset="0"/>
              </a:rPr>
              <a:t>, 2017</a:t>
            </a:r>
          </a:p>
          <a:p>
            <a:pPr marL="914400" lvl="1" indent="-457200">
              <a:buFont typeface="+mj-lt"/>
              <a:buAutoNum type="arabicPeriod"/>
            </a:pPr>
            <a:endParaRPr lang="en-GB" sz="24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400" b="1" dirty="0">
                <a:solidFill>
                  <a:schemeClr val="bg1"/>
                </a:solidFill>
                <a:latin typeface="Century Gothic" panose="020B0502020202020204" pitchFamily="34" charset="0"/>
              </a:rPr>
              <a:t>Data: “a set of systematic observations that have been symbolically encoded and stored in material form” </a:t>
            </a:r>
            <a:r>
              <a:rPr lang="en-GB" b="1" dirty="0">
                <a:solidFill>
                  <a:schemeClr val="bg1"/>
                </a:solidFill>
                <a:latin typeface="Century Gothic" panose="020B0502020202020204" pitchFamily="34" charset="0"/>
              </a:rPr>
              <a:t>– </a:t>
            </a:r>
            <a:r>
              <a:rPr lang="en-GB" b="1" dirty="0" err="1">
                <a:solidFill>
                  <a:schemeClr val="bg1"/>
                </a:solidFill>
                <a:latin typeface="Century Gothic" panose="020B0502020202020204" pitchFamily="34" charset="0"/>
              </a:rPr>
              <a:t>Offenhuber</a:t>
            </a:r>
            <a:r>
              <a:rPr lang="en-GB" b="1" dirty="0">
                <a:solidFill>
                  <a:schemeClr val="bg1"/>
                </a:solidFill>
                <a:latin typeface="Century Gothic" panose="020B0502020202020204" pitchFamily="34" charset="0"/>
              </a:rPr>
              <a:t>, 2017, p. 7</a:t>
            </a:r>
          </a:p>
          <a:p>
            <a:pPr lvl="1">
              <a:buAutoNum type="arabicPeriod"/>
            </a:pPr>
            <a:endParaRPr lang="en-GB" sz="2400" b="1" dirty="0">
              <a:solidFill>
                <a:schemeClr val="bg1"/>
              </a:solidFill>
              <a:latin typeface="Century Gothic" panose="020B0502020202020204" pitchFamily="34" charset="0"/>
            </a:endParaRPr>
          </a:p>
          <a:p>
            <a:pPr marL="800100" lvl="1" indent="-342900">
              <a:buFont typeface="Arial" panose="020B0604020202020204" pitchFamily="34" charset="0"/>
              <a:buChar char="•"/>
            </a:pPr>
            <a:r>
              <a:rPr lang="en-GB" sz="2400" b="1" dirty="0">
                <a:solidFill>
                  <a:schemeClr val="bg1"/>
                </a:solidFill>
                <a:latin typeface="Century Gothic" panose="020B0502020202020204" pitchFamily="34" charset="0"/>
              </a:rPr>
              <a:t>Data: “an interpretation of the phenomenal world, not inherent in it.” </a:t>
            </a:r>
            <a:r>
              <a:rPr lang="en-GB" b="1" dirty="0">
                <a:solidFill>
                  <a:schemeClr val="bg1"/>
                </a:solidFill>
                <a:latin typeface="Century Gothic" panose="020B0502020202020204" pitchFamily="34" charset="0"/>
              </a:rPr>
              <a:t>– Drucker, 2011</a:t>
            </a:r>
          </a:p>
          <a:p>
            <a:pPr lvl="1">
              <a:buAutoNum type="arabicPeriod"/>
            </a:pPr>
            <a:endParaRPr lang="en-GB" sz="2400" b="1" dirty="0">
              <a:solidFill>
                <a:schemeClr val="bg1"/>
              </a:solidFill>
              <a:latin typeface="Century Gothic" panose="020B0502020202020204" pitchFamily="34" charset="0"/>
            </a:endParaRPr>
          </a:p>
          <a:p>
            <a:endParaRPr lang="en-US" sz="24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544605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9B61BB8E5DFD42855305B3F61446A8" ma:contentTypeVersion="12" ma:contentTypeDescription="Create a new document." ma:contentTypeScope="" ma:versionID="c91a728970a9788c8dc91dfe6ae6fcfc">
  <xsd:schema xmlns:xsd="http://www.w3.org/2001/XMLSchema" xmlns:xs="http://www.w3.org/2001/XMLSchema" xmlns:p="http://schemas.microsoft.com/office/2006/metadata/properties" xmlns:ns2="15340a39-aa98-4778-93b1-49477ecd10fd" xmlns:ns3="57431142-e240-4ace-a799-2cfb910cf108" targetNamespace="http://schemas.microsoft.com/office/2006/metadata/properties" ma:root="true" ma:fieldsID="cc9104718f188c4a0cb7ecf3f25df29e" ns2:_="" ns3:_="">
    <xsd:import namespace="15340a39-aa98-4778-93b1-49477ecd10fd"/>
    <xsd:import namespace="57431142-e240-4ace-a799-2cfb910cf10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340a39-aa98-4778-93b1-49477ecd10f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7431142-e240-4ace-a799-2cfb910cf108"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AFB78EE-51EF-4D51-8BFB-0B81C108705C}"/>
</file>

<file path=customXml/itemProps2.xml><?xml version="1.0" encoding="utf-8"?>
<ds:datastoreItem xmlns:ds="http://schemas.openxmlformats.org/officeDocument/2006/customXml" ds:itemID="{56329560-4451-481A-A3FA-E97D5C17953B}"/>
</file>

<file path=customXml/itemProps3.xml><?xml version="1.0" encoding="utf-8"?>
<ds:datastoreItem xmlns:ds="http://schemas.openxmlformats.org/officeDocument/2006/customXml" ds:itemID="{7D38DE85-1B30-4491-A69B-C385742BFAE8}"/>
</file>

<file path=docProps/app.xml><?xml version="1.0" encoding="utf-8"?>
<Properties xmlns="http://schemas.openxmlformats.org/officeDocument/2006/extended-properties" xmlns:vt="http://schemas.openxmlformats.org/officeDocument/2006/docPropsVTypes">
  <TotalTime>3791</TotalTime>
  <Words>2405</Words>
  <Application>Microsoft Macintosh PowerPoint</Application>
  <PresentationFormat>On-screen Show (4:3)</PresentationFormat>
  <Paragraphs>366</Paragraphs>
  <Slides>38</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Century Gothic</vt:lpstr>
      <vt:lpstr>Courier New</vt:lpstr>
      <vt:lpstr>Office Theme</vt:lpstr>
      <vt:lpstr>DATA, DESIGN &amp; THE CITY</vt:lpstr>
      <vt:lpstr>announcements </vt:lpstr>
      <vt:lpstr>   </vt:lpstr>
      <vt:lpstr>Just writing</vt:lpstr>
      <vt:lpstr>Today’s prompts</vt:lpstr>
      <vt:lpstr>Dean Drobot &amp; Sabine Rolle </vt:lpstr>
      <vt:lpstr>Fieldwork preparation </vt:lpstr>
      <vt:lpstr>What is data?</vt:lpstr>
      <vt:lpstr>What is data?</vt:lpstr>
      <vt:lpstr>What is data?</vt:lpstr>
      <vt:lpstr>Data gathering </vt:lpstr>
      <vt:lpstr>Field notes </vt:lpstr>
      <vt:lpstr>PowerPoint Presentation</vt:lpstr>
      <vt:lpstr>Structured observation </vt:lpstr>
      <vt:lpstr>Research ethics </vt:lpstr>
      <vt:lpstr>What we’ll go over:</vt:lpstr>
      <vt:lpstr>What we’ll go over:</vt:lpstr>
      <vt:lpstr>Research ethics as  rules &amp; standards</vt:lpstr>
      <vt:lpstr>Why research ethics?</vt:lpstr>
      <vt:lpstr>Guiding ideas</vt:lpstr>
      <vt:lpstr>Codes and forms</vt:lpstr>
      <vt:lpstr>public vs private spaces</vt:lpstr>
      <vt:lpstr>privacy</vt:lpstr>
      <vt:lpstr>Naturalistic observation</vt:lpstr>
      <vt:lpstr>Naturalistic observation</vt:lpstr>
      <vt:lpstr>Activity: Is that a public space?</vt:lpstr>
      <vt:lpstr>Informed consent</vt:lpstr>
      <vt:lpstr>Informed consent</vt:lpstr>
      <vt:lpstr>Informed consent</vt:lpstr>
      <vt:lpstr>Informed consent</vt:lpstr>
      <vt:lpstr>Data management</vt:lpstr>
      <vt:lpstr>Data management</vt:lpstr>
      <vt:lpstr>Data protection</vt:lpstr>
      <vt:lpstr>Personal data</vt:lpstr>
      <vt:lpstr>Activity: Personal data</vt:lpstr>
      <vt:lpstr>Team exercise</vt:lpstr>
      <vt:lpstr>Next class</vt:lpstr>
      <vt:lpstr>Any closing issues, general questions</vt:lpstr>
    </vt:vector>
  </TitlesOfParts>
  <LinksUpToDate>false</LinksUpToDate>
  <SharedDoc>false</SharedDoc>
  <HyperlinksChanged>false</HyperlinksChanged>
  <AppVersion>16.0016</AppVersion>
</Properties>
</file>

<file path=docProps/app0.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Design and Society</dc:title>
  <dc:creator>Ewan Klein, Hassan Waheed, Alexis Heeren</dc:creator>
  <cp:keywords/>
  <cp:lastModifiedBy>CURRIE Morgan</cp:lastModifiedBy>
  <cp:revision>67</cp:revision>
  <dcterms:created xsi:type="dcterms:W3CDTF">2018-11-01T20:24:52Z</dcterms:created>
  <dcterms:modified xsi:type="dcterms:W3CDTF">2020-01-24T10:50:43Z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0x010100589B61BB8E5DFD42855305B3F61446A8</vt:lpwstr>
  </property>
</Properties>
</file>