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93" r:id="rId10"/>
    <p:sldId id="275" r:id="rId11"/>
    <p:sldId id="276" r:id="rId12"/>
    <p:sldId id="277" r:id="rId13"/>
    <p:sldId id="278" r:id="rId14"/>
    <p:sldId id="260" r:id="rId15"/>
    <p:sldId id="279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80" r:id="rId24"/>
    <p:sldId id="268" r:id="rId25"/>
    <p:sldId id="281" r:id="rId26"/>
    <p:sldId id="282" r:id="rId27"/>
    <p:sldId id="283" r:id="rId28"/>
    <p:sldId id="269" r:id="rId29"/>
    <p:sldId id="284" r:id="rId30"/>
    <p:sldId id="286" r:id="rId31"/>
    <p:sldId id="292" r:id="rId32"/>
    <p:sldId id="285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94681" autoAdjust="0"/>
  </p:normalViewPr>
  <p:slideViewPr>
    <p:cSldViewPr snapToGrid="0" snapToObjects="1">
      <p:cViewPr varScale="1">
        <p:scale>
          <a:sx n="107" d="100"/>
          <a:sy n="107" d="100"/>
        </p:scale>
        <p:origin x="1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C96BA-08DA-2D41-9ABB-71839B9120E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5FF4D-D286-9945-84D1-EE6F4129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5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0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5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4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dinburghlivinglab.github.io/ddc/syllabu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DATA, DESIGN &amp; THE CITY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GB" b="1" dirty="0"/>
              <a:t>JAMES STEWART &amp; MORGAN CURRIE</a:t>
            </a:r>
            <a:endParaRPr lang="en-GB" sz="3700" b="1" dirty="0"/>
          </a:p>
          <a:p>
            <a:pPr marL="0" lvl="0" indent="0">
              <a:buNone/>
            </a:pPr>
            <a:endParaRPr lang="en-GB" sz="3700" b="1" dirty="0"/>
          </a:p>
          <a:p>
            <a:pPr marL="0" lvl="0" indent="0">
              <a:buNone/>
            </a:pPr>
            <a:r>
              <a:rPr lang="en-GB" b="1" dirty="0"/>
              <a:t>15 JANUARY 2019</a:t>
            </a:r>
            <a:endParaRPr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15 January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64" y="1082787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teams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969736" y="760057"/>
            <a:ext cx="76794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fontAlgn="base"/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 will assign you to teams next week — these will stay the same till the end of the course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4-5 people to a team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Some will probably have an easier time than others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Each team will get a mentor / facilitator</a:t>
            </a:r>
          </a:p>
        </p:txBody>
      </p:sp>
    </p:spTree>
    <p:extLst>
      <p:ext uri="{BB962C8B-B14F-4D97-AF65-F5344CB8AC3E}">
        <p14:creationId xmlns:p14="http://schemas.microsoft.com/office/powerpoint/2010/main" val="332518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64" y="1082787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Co-design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926706" y="974781"/>
            <a:ext cx="76794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fontAlgn="base"/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period of focused, intensive collaboration between experts and stakeholders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should be creative, interactive, fun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“studio” approach — show and share your ideas right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412658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06" y="606144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4 rules for DDC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94434" y="1462610"/>
            <a:ext cx="77724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Turn up and be fully present — class time is essential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 every exercise and piece of work when it comes up — you can’t cram the material in during last week of semester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 reliable — your team members will depend on you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If in doubt, ask in class or see instructors</a:t>
            </a: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3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06" y="606144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Example projects: </a:t>
            </a:r>
            <a:br>
              <a:rPr lang="en-GB" dirty="0"/>
            </a:br>
            <a:r>
              <a:rPr lang="en-GB" dirty="0"/>
              <a:t>DATA, DESIGN &amp; SOCIETY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94434" y="1968219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DDS was a Masters course organised on similar principles to DDC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Projects can illustrate what’s possible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DDS Theme: sustainability  &amp; food at the </a:t>
            </a:r>
            <a:r>
              <a:rPr lang="en-GB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UofE</a:t>
            </a: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5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776" y="2374750"/>
            <a:ext cx="8229600" cy="11430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GB" dirty="0"/>
              <a:t>EXAMPLE PROJECTS FROM</a:t>
            </a:r>
            <a:br>
              <a:rPr lang="en-GB" dirty="0"/>
            </a:br>
            <a:r>
              <a:rPr lang="en-GB" dirty="0"/>
              <a:t>DATA, DESIGN, &amp; SOCIETY</a:t>
            </a:r>
            <a:br>
              <a:rPr lang="en-GB" dirty="0"/>
            </a:br>
            <a:r>
              <a:rPr lang="en-GB" dirty="0"/>
              <a:t>2016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06" y="606144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PROOF OF CONCEPT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20248" y="2360105"/>
            <a:ext cx="7772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Projects are mock-up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Projects to not need to build complete apps or fancy equipment in order to show “proof of concept”.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3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88" y="485987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SMALL GROUP DISCUSSION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5AA96-79FF-B445-980A-618FCBB3C199}"/>
              </a:ext>
            </a:extLst>
          </p:cNvPr>
          <p:cNvSpPr txBox="1"/>
          <p:nvPr/>
        </p:nvSpPr>
        <p:spPr>
          <a:xfrm>
            <a:off x="968185" y="1858448"/>
            <a:ext cx="71108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Each person at each table gets 2 minutes to talk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While one person is talking, everyone else in group just listens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Introduce yourself, say where you’re from and whether/what you usually recycle at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And say why you signed up for this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Whole class: each table gets to share one interesting thing that came up in their discussion</a:t>
            </a:r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1858111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MOTIVATION FOR DDC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28" y="849660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WHY ARE WE RUNNING A COURSE LIKE THIS?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2040674" y="3044282"/>
            <a:ext cx="51741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by Developing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Edinburgh Living Lab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Employability</a:t>
            </a:r>
            <a:endParaRPr lang="en-US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90" y="2203799"/>
            <a:ext cx="8229600" cy="11430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GB" dirty="0"/>
              <a:t>BREAK</a:t>
            </a:r>
            <a:br>
              <a:rPr lang="en-GB" dirty="0"/>
            </a:br>
            <a:br>
              <a:rPr lang="en-GB" dirty="0"/>
            </a:br>
            <a:r>
              <a:rPr lang="en-GB" dirty="0"/>
              <a:t>[5 MIN]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43903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COURSE INTRO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22" y="2310471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PROJECT WEBSITE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653" y="2177934"/>
            <a:ext cx="8229600" cy="11430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GB" dirty="0"/>
              <a:t>KEY COURSE INFORMATION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255D3-2232-A24F-BCE7-D9849370028D}"/>
              </a:ext>
            </a:extLst>
          </p:cNvPr>
          <p:cNvSpPr txBox="1"/>
          <p:nvPr/>
        </p:nvSpPr>
        <p:spPr>
          <a:xfrm>
            <a:off x="1264362" y="3101473"/>
            <a:ext cx="70326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Regulary</a:t>
            </a:r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check schedule at </a:t>
            </a:r>
          </a:p>
          <a:p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  <a:hlinkClick r:id="rId2"/>
              </a:rPr>
              <a:t>https://edinburghlivinglab.github.io/ddc/syllabus/</a:t>
            </a:r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40" y="2421983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HOW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27" y="455573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ACTIVITIES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704328" y="1817648"/>
            <a:ext cx="807599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‘lecture’ type stuff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lab-sessions, plus working with datasets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field work, including data-collection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 sessions with stakeholders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 work in teams, with and without tutors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independent study, reading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discussions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and out-of-class writing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presentations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team bonding exercises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making stuff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reflective writing</a:t>
            </a:r>
          </a:p>
          <a:p>
            <a:pPr fontAlgn="base"/>
            <a:r>
              <a:rPr lang="en-GB" b="1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fontAlgn="base"/>
            <a:b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01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2" y="2092287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PROJECT PHASES 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77" y="54857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PREPARATION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1034548" y="1468079"/>
            <a:ext cx="739325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Weeks 1-3</a:t>
            </a:r>
          </a:p>
          <a:p>
            <a:endParaRPr lang="en-US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Initial orientation and skills:</a:t>
            </a:r>
          </a:p>
          <a:p>
            <a:endParaRPr lang="en-US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Circular economy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to design thinking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to data and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to observation, ethnography, and research ethics</a:t>
            </a:r>
            <a:endParaRPr lang="en-US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50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77" y="54857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Design sprint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624468" y="1743382"/>
            <a:ext cx="781448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Weeks 4-5</a:t>
            </a:r>
          </a:p>
          <a:p>
            <a:endParaRPr lang="en-US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Gather data and information about your chosen sub-theme and its current state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 this “in the wild”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You’ll need to put aside the best part of at least 1 day to do this, as a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Identify specific problems/questions within your sub-theme, and generate ideas for how to address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Your team will give a group presentation and you will write an individual report</a:t>
            </a:r>
            <a:endParaRPr lang="en-US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36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21" y="35900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DIGGING DEEPER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549470" y="1297335"/>
            <a:ext cx="825190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 5</a:t>
            </a:r>
          </a:p>
          <a:p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Consolidating what you’ve found out in Design Sprint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Hold a focus group with your stakeholders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Identifying gaps, questions, topics to investigate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Build up more skills in data collection and 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Start critiquing and refining the design ideas generated during Design Sprint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43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08304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Festival of learning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A01EE-09C8-A345-84CA-E032FDAEE5D8}"/>
              </a:ext>
            </a:extLst>
          </p:cNvPr>
          <p:cNvSpPr txBox="1"/>
          <p:nvPr/>
        </p:nvSpPr>
        <p:spPr>
          <a:xfrm>
            <a:off x="2810107" y="3070379"/>
            <a:ext cx="2949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 of Feb. 18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Go Wild!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21" y="35900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Design development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463238" y="1159285"/>
            <a:ext cx="847186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Weeks 6-9</a:t>
            </a:r>
          </a:p>
          <a:p>
            <a:pPr algn="ctr"/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Narrow down to </a:t>
            </a:r>
            <a:r>
              <a:rPr lang="en-GB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one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potential solution — a proof-of-concept design idea that has the potential to solve the problem(s) you’ve identified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Hold a participatory design workshop with stakeholders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 more data collection, building up more evidence for your design idea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 some prototyping that allows you to test your idea and measure its effectiveness — ideally you’ll do this a number of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7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25" y="1943399"/>
            <a:ext cx="7772400" cy="100419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WHEN</a:t>
            </a:r>
            <a:br>
              <a:rPr lang="en-GB" dirty="0"/>
            </a:br>
            <a:endParaRPr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69091-B88E-A549-ABB1-0CB5663894EE}"/>
              </a:ext>
            </a:extLst>
          </p:cNvPr>
          <p:cNvSpPr txBox="1"/>
          <p:nvPr/>
        </p:nvSpPr>
        <p:spPr>
          <a:xfrm>
            <a:off x="2538788" y="3550024"/>
            <a:ext cx="467307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Wednesdays    9:00 – 10:50</a:t>
            </a:r>
          </a:p>
          <a:p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____________________________</a:t>
            </a:r>
          </a:p>
          <a:p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Fridays               9:00 – 10:50</a:t>
            </a:r>
          </a:p>
          <a:p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8" y="1106137"/>
            <a:ext cx="7772400" cy="1362075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lang="en-GB" dirty="0"/>
              <a:t>Idea generation: </a:t>
            </a:r>
            <a:br>
              <a:rPr lang="en-GB" dirty="0"/>
            </a:br>
            <a:r>
              <a:rPr lang="en-GB" dirty="0"/>
              <a:t>100 uses for a pencil</a:t>
            </a:r>
            <a:br>
              <a:rPr lang="en-GB" dirty="0"/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39C95-68A0-E140-A90B-3A4AC57CD2FC}"/>
              </a:ext>
            </a:extLst>
          </p:cNvPr>
          <p:cNvSpPr txBox="1"/>
          <p:nvPr/>
        </p:nvSpPr>
        <p:spPr>
          <a:xfrm>
            <a:off x="655406" y="3024960"/>
            <a:ext cx="84718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With a pencil/pen and post-it notes, you have 30 seconds to draw a “use for a pencil” (without text).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Hand your drawing to your neighbour. 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Repeat from 1, drawing another (different) use for a pencil that is inspired by what your neighbour drew.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86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406" y="2343923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REPORTING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762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21" y="35900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REPORTING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439487" y="1194911"/>
            <a:ext cx="847186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Weeks 9-11</a:t>
            </a:r>
          </a:p>
          <a:p>
            <a:pPr algn="ctr"/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Bring it all together into a persuasive and easy-to-understand 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is the problem you are addressing?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How does your design idea have the potential to solve this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are your reasons for adopting this design?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How have you evaluated it?</a:t>
            </a:r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60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133" y="403612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br>
              <a:rPr lang="en-GB" dirty="0"/>
            </a:br>
            <a:r>
              <a:rPr lang="en-GB" dirty="0"/>
              <a:t>REPORTING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672133" y="2198521"/>
            <a:ext cx="84718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design critique and feedback session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of semester group presentation — be prepared for an audience!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Write your final report — we’ll give you more information on what’s required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10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8" y="860812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br>
              <a:rPr lang="en-GB" dirty="0"/>
            </a:br>
            <a:r>
              <a:rPr lang="en-GB" dirty="0"/>
              <a:t>assessment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3770C-9036-2D47-91B6-4022B50D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83" y="2917283"/>
            <a:ext cx="851789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04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80" y="1416056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NEXT CLASS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0510A-F068-7945-BF26-669276BE56F3}"/>
              </a:ext>
            </a:extLst>
          </p:cNvPr>
          <p:cNvSpPr txBox="1"/>
          <p:nvPr/>
        </p:nvSpPr>
        <p:spPr>
          <a:xfrm>
            <a:off x="638680" y="2963992"/>
            <a:ext cx="84718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9:00 – 10:50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Medical School 01M.469 Room 12, Doorway 3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Guest lecturers: Katharine </a:t>
            </a:r>
            <a:r>
              <a:rPr lang="en-GB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Bouchaar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and Mike </a:t>
            </a:r>
            <a:r>
              <a:rPr lang="en-GB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Wignall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from Transition Edinburgh &amp; Evan Morgan from The Edinburgh Forge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99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133" y="403612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br>
              <a:rPr lang="en-GB" dirty="0"/>
            </a:br>
            <a:r>
              <a:rPr lang="en-GB" dirty="0"/>
              <a:t>bring a writing book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672133" y="2209672"/>
            <a:ext cx="84718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You’ll do in-class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By hand, on paper!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Bring a writing book that you can use just for DDC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Preferably not loose leaf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It’s up to you whether it’s lined or unlined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1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80" y="273421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06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QUICK COURSE OVERVIEW</a:t>
            </a:r>
            <a:br>
              <a:rPr lang="en-GB" dirty="0"/>
            </a:b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1082694" y="2649257"/>
            <a:ext cx="725065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Very quick overview of the course. This will focus on the what, not the why or the how.</a:t>
            </a:r>
            <a:b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Theme and sub-themes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Course structure</a:t>
            </a:r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Projects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40646" y="1968219"/>
            <a:ext cx="7772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Most of the course is oriented towards you doing research and experiments</a:t>
            </a:r>
          </a:p>
          <a:p>
            <a:pPr lvl="1"/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 teams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out in the world</a:t>
            </a:r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7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design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40646" y="1968219"/>
            <a:ext cx="7772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 adopt the broad definition of design by Herbert Simon, namely “devising courses of action aimed at changing existing situations into preferred ones”.</a:t>
            </a:r>
          </a:p>
        </p:txBody>
      </p:sp>
    </p:spTree>
    <p:extLst>
      <p:ext uri="{BB962C8B-B14F-4D97-AF65-F5344CB8AC3E}">
        <p14:creationId xmlns:p14="http://schemas.microsoft.com/office/powerpoint/2010/main" val="330779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878391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theme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51403" y="1753066"/>
            <a:ext cx="77724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Both Edinburgh &amp; Scotland are creating policies around the Circular Economy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 DDC, you will develop a project that engages with the Circular Economy, Recycling, &amp; Upcycling in Edinburgh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by designing, building and evaluating a proof-of-concept design idea</a:t>
            </a:r>
          </a:p>
        </p:txBody>
      </p:sp>
    </p:spTree>
    <p:extLst>
      <p:ext uri="{BB962C8B-B14F-4D97-AF65-F5344CB8AC3E}">
        <p14:creationId xmlns:p14="http://schemas.microsoft.com/office/powerpoint/2010/main" val="117720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717027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Sub-Themes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19130" y="1236698"/>
            <a:ext cx="7772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FOR INSTANCE:</a:t>
            </a:r>
          </a:p>
          <a:p>
            <a:pPr fontAlgn="base"/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 a campaign to raise general public awareness about upcycling and the circular economy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Capture data and indicators to make local systems of the city’s waste streams and consumption more visible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Capture data and indicators to make the circular economy more visible and tractable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 interventions that would develop new reuse and upcycling projects (both online and offline)  </a:t>
            </a: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1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574" y="325141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Local initiatives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19130" y="464803"/>
            <a:ext cx="7772400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 could work with several local efforts to research the feasibility of your design. </a:t>
            </a:r>
            <a:r>
              <a:rPr lang="en-GB" sz="2300" b="1">
                <a:solidFill>
                  <a:schemeClr val="bg1"/>
                </a:solidFill>
                <a:latin typeface="Century Gothic" panose="020B0502020202020204" pitchFamily="34" charset="0"/>
              </a:rPr>
              <a:t>Here are a few:</a:t>
            </a: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Edinburgh Forge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Shrub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Tool Library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</a:t>
            </a:r>
            <a:r>
              <a:rPr lang="en-GB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Remakery</a:t>
            </a: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Transition Edinburgh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Eco-larder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One Cherry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University of Edinburgh Department of Social Responsibility and Sustainability</a:t>
            </a: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0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645</Words>
  <Application>Microsoft Macintosh PowerPoint</Application>
  <PresentationFormat>On-screen Show (4:3)</PresentationFormat>
  <Paragraphs>244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Century Gothic</vt:lpstr>
      <vt:lpstr>Office Theme</vt:lpstr>
      <vt:lpstr>DATA, DESIGN &amp; THE CITY</vt:lpstr>
      <vt:lpstr>COURSE INTRO</vt:lpstr>
      <vt:lpstr>WHEN </vt:lpstr>
      <vt:lpstr>QUICK COURSE OVERVIEW </vt:lpstr>
      <vt:lpstr>Projects</vt:lpstr>
      <vt:lpstr>design</vt:lpstr>
      <vt:lpstr>theme</vt:lpstr>
      <vt:lpstr>Sub-Themes</vt:lpstr>
      <vt:lpstr>Local initiatives</vt:lpstr>
      <vt:lpstr>teams</vt:lpstr>
      <vt:lpstr>Co-design</vt:lpstr>
      <vt:lpstr>4 rules for DDC</vt:lpstr>
      <vt:lpstr>Example projects:  DATA, DESIGN &amp; SOCIETY</vt:lpstr>
      <vt:lpstr>EXAMPLE PROJECTS FROM DATA, DESIGN, &amp; SOCIETY 2016 </vt:lpstr>
      <vt:lpstr>PROOF OF CONCEPT</vt:lpstr>
      <vt:lpstr>SMALL GROUP DISCUSSION</vt:lpstr>
      <vt:lpstr>MOTIVATION FOR DDC</vt:lpstr>
      <vt:lpstr>WHY ARE WE RUNNING A COURSE LIKE THIS?</vt:lpstr>
      <vt:lpstr>BREAK  [5 MIN]</vt:lpstr>
      <vt:lpstr>PROJECT WEBSITE</vt:lpstr>
      <vt:lpstr>KEY COURSE INFORMATION    </vt:lpstr>
      <vt:lpstr>HOW</vt:lpstr>
      <vt:lpstr>ACTIVITIES</vt:lpstr>
      <vt:lpstr>PROJECT PHASES </vt:lpstr>
      <vt:lpstr>PREPARATION</vt:lpstr>
      <vt:lpstr>Design sprint</vt:lpstr>
      <vt:lpstr>DIGGING DEEPER</vt:lpstr>
      <vt:lpstr>Festival of learning</vt:lpstr>
      <vt:lpstr>Design development</vt:lpstr>
      <vt:lpstr>Idea generation:  100 uses for a pencil </vt:lpstr>
      <vt:lpstr>REPORTING</vt:lpstr>
      <vt:lpstr>REPORTING</vt:lpstr>
      <vt:lpstr> REPORTING</vt:lpstr>
      <vt:lpstr> assessment</vt:lpstr>
      <vt:lpstr>NEXT CLASS</vt:lpstr>
      <vt:lpstr> bring a writing book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Hassan Waheed, Alexis Heeren</dc:creator>
  <cp:keywords/>
  <cp:lastModifiedBy>CURRIE Morgan</cp:lastModifiedBy>
  <cp:revision>20</cp:revision>
  <dcterms:created xsi:type="dcterms:W3CDTF">2018-11-01T20:24:52Z</dcterms:created>
  <dcterms:modified xsi:type="dcterms:W3CDTF">2019-01-15T15:22:53Z</dcterms:modified>
</cp:coreProperties>
</file>