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341" r:id="rId3"/>
    <p:sldId id="364" r:id="rId4"/>
    <p:sldId id="315" r:id="rId5"/>
    <p:sldId id="383" r:id="rId6"/>
    <p:sldId id="382" r:id="rId7"/>
    <p:sldId id="365" r:id="rId8"/>
    <p:sldId id="363" r:id="rId9"/>
    <p:sldId id="321" r:id="rId10"/>
    <p:sldId id="372" r:id="rId11"/>
    <p:sldId id="368" r:id="rId12"/>
    <p:sldId id="367" r:id="rId13"/>
    <p:sldId id="376" r:id="rId14"/>
    <p:sldId id="375" r:id="rId15"/>
    <p:sldId id="373" r:id="rId16"/>
    <p:sldId id="378" r:id="rId17"/>
    <p:sldId id="379" r:id="rId18"/>
    <p:sldId id="381" r:id="rId19"/>
    <p:sldId id="374" r:id="rId20"/>
    <p:sldId id="370" r:id="rId21"/>
    <p:sldId id="380" r:id="rId22"/>
    <p:sldId id="377" r:id="rId23"/>
    <p:sldId id="369" r:id="rId24"/>
    <p:sldId id="360" r:id="rId25"/>
    <p:sldId id="357" r:id="rId26"/>
    <p:sldId id="362"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2" autoAdjust="0"/>
    <p:restoredTop sz="43161" autoAdjust="0"/>
  </p:normalViewPr>
  <p:slideViewPr>
    <p:cSldViewPr snapToGrid="0" snapToObjects="1">
      <p:cViewPr varScale="1">
        <p:scale>
          <a:sx n="45" d="100"/>
          <a:sy n="45" d="100"/>
        </p:scale>
        <p:origin x="358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C96BA-08DA-2D41-9ABB-71839B9120E1}" type="datetimeFigureOut">
              <a:rPr lang="en-US" smtClean="0"/>
              <a:t>2/14/19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5FF4D-D286-9945-84D1-EE6F4129429D}" type="slidenum">
              <a:rPr lang="en-US" smtClean="0"/>
              <a:t>‹#›</a:t>
            </a:fld>
            <a:endParaRPr lang="en-US"/>
          </a:p>
        </p:txBody>
      </p:sp>
    </p:spTree>
    <p:extLst>
      <p:ext uri="{BB962C8B-B14F-4D97-AF65-F5344CB8AC3E}">
        <p14:creationId xmlns:p14="http://schemas.microsoft.com/office/powerpoint/2010/main" val="52383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1</a:t>
            </a:fld>
            <a:endParaRPr lang="en-US"/>
          </a:p>
        </p:txBody>
      </p:sp>
    </p:spTree>
    <p:extLst>
      <p:ext uri="{BB962C8B-B14F-4D97-AF65-F5344CB8AC3E}">
        <p14:creationId xmlns:p14="http://schemas.microsoft.com/office/powerpoint/2010/main" val="1566550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10</a:t>
            </a:fld>
            <a:endParaRPr lang="en-US"/>
          </a:p>
        </p:txBody>
      </p:sp>
    </p:spTree>
    <p:extLst>
      <p:ext uri="{BB962C8B-B14F-4D97-AF65-F5344CB8AC3E}">
        <p14:creationId xmlns:p14="http://schemas.microsoft.com/office/powerpoint/2010/main" val="2518821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https://</a:t>
            </a:r>
            <a:r>
              <a:rPr lang="en-US" dirty="0" err="1"/>
              <a:t>ico.org.uk</a:t>
            </a:r>
            <a:r>
              <a:rPr lang="en-US" dirty="0"/>
              <a:t>/for-</a:t>
            </a:r>
            <a:r>
              <a:rPr lang="en-US" dirty="0" err="1"/>
              <a:t>organisations</a:t>
            </a:r>
            <a:r>
              <a:rPr lang="en-US" dirty="0"/>
              <a:t>/guide-to-data-protection/key-definitions/</a:t>
            </a:r>
          </a:p>
          <a:p>
            <a:endParaRPr lang="en-US" dirty="0"/>
          </a:p>
        </p:txBody>
      </p:sp>
      <p:sp>
        <p:nvSpPr>
          <p:cNvPr id="4" name="Slide Number Placeholder 3"/>
          <p:cNvSpPr>
            <a:spLocks noGrp="1"/>
          </p:cNvSpPr>
          <p:nvPr>
            <p:ph type="sldNum" sz="quarter" idx="10"/>
          </p:nvPr>
        </p:nvSpPr>
        <p:spPr/>
        <p:txBody>
          <a:bodyPr/>
          <a:lstStyle/>
          <a:p>
            <a:fld id="{9B20EF5D-A307-B044-BD91-1AB114C5E687}" type="slidenum">
              <a:rPr lang="en-US" smtClean="0"/>
              <a:t>12</a:t>
            </a:fld>
            <a:endParaRPr lang="en-US"/>
          </a:p>
        </p:txBody>
      </p:sp>
    </p:spTree>
    <p:extLst>
      <p:ext uri="{BB962C8B-B14F-4D97-AF65-F5344CB8AC3E}">
        <p14:creationId xmlns:p14="http://schemas.microsoft.com/office/powerpoint/2010/main" val="4200934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13</a:t>
            </a:fld>
            <a:endParaRPr lang="en-US"/>
          </a:p>
        </p:txBody>
      </p:sp>
    </p:spTree>
    <p:extLst>
      <p:ext uri="{BB962C8B-B14F-4D97-AF65-F5344CB8AC3E}">
        <p14:creationId xmlns:p14="http://schemas.microsoft.com/office/powerpoint/2010/main" val="95344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14</a:t>
            </a:fld>
            <a:endParaRPr lang="en-US"/>
          </a:p>
        </p:txBody>
      </p:sp>
    </p:spTree>
    <p:extLst>
      <p:ext uri="{BB962C8B-B14F-4D97-AF65-F5344CB8AC3E}">
        <p14:creationId xmlns:p14="http://schemas.microsoft.com/office/powerpoint/2010/main" val="3269866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Bi-products of data include all the data you leave behind by going to different websites, or from your searches</a:t>
            </a:r>
          </a:p>
          <a:p>
            <a:pPr marL="0" indent="0">
              <a:buFont typeface="+mj-lt"/>
              <a:buNone/>
            </a:pPr>
            <a:endParaRPr lang="en-US" dirty="0"/>
          </a:p>
          <a:p>
            <a:pPr marL="0" indent="0">
              <a:buFont typeface="+mj-lt"/>
              <a:buNone/>
            </a:pPr>
            <a:r>
              <a:rPr lang="en-US" dirty="0"/>
              <a:t>More and more ‘transient’ data is becoming valuable. Google’s entire economic model came about from realizing that search data could be monetized for ad sales. Credit card transactions. Open data from cities being used for new analysis or purposes, like transit information being used on google maps. For instance, using data on New data being collected. putting sensors on trucks to help with routes</a:t>
            </a:r>
          </a:p>
          <a:p>
            <a:pPr marL="0" indent="0">
              <a:buFont typeface="+mj-lt"/>
              <a:buNone/>
            </a:pPr>
            <a:endParaRPr lang="en-US" dirty="0"/>
          </a:p>
          <a:p>
            <a:pPr marL="0" indent="0">
              <a:buFont typeface="+mj-lt"/>
              <a:buNone/>
            </a:pPr>
            <a:r>
              <a:rPr lang="en-US" dirty="0"/>
              <a:t>We are heading towards more captured data, therefore more exhaust data, and more derived data from captured and exhaust data</a:t>
            </a:r>
          </a:p>
        </p:txBody>
      </p:sp>
      <p:sp>
        <p:nvSpPr>
          <p:cNvPr id="4" name="Slide Number Placeholder 3"/>
          <p:cNvSpPr>
            <a:spLocks noGrp="1"/>
          </p:cNvSpPr>
          <p:nvPr>
            <p:ph type="sldNum" sz="quarter" idx="5"/>
          </p:nvPr>
        </p:nvSpPr>
        <p:spPr/>
        <p:txBody>
          <a:bodyPr/>
          <a:lstStyle/>
          <a:p>
            <a:fld id="{BF25FF4D-D286-9945-84D1-EE6F4129429D}" type="slidenum">
              <a:rPr lang="en-US" smtClean="0"/>
              <a:t>15</a:t>
            </a:fld>
            <a:endParaRPr lang="en-US"/>
          </a:p>
        </p:txBody>
      </p:sp>
    </p:spTree>
    <p:extLst>
      <p:ext uri="{BB962C8B-B14F-4D97-AF65-F5344CB8AC3E}">
        <p14:creationId xmlns:p14="http://schemas.microsoft.com/office/powerpoint/2010/main" val="3819989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err="1"/>
              <a:t>aaBi</a:t>
            </a:r>
            <a:r>
              <a:rPr lang="en-US" dirty="0"/>
              <a:t>-products of data include all the data you leave behind by going to different websites, or from your searches</a:t>
            </a:r>
          </a:p>
          <a:p>
            <a:pPr marL="0" indent="0">
              <a:buFont typeface="+mj-lt"/>
              <a:buNone/>
            </a:pPr>
            <a:endParaRPr lang="en-US" dirty="0"/>
          </a:p>
          <a:p>
            <a:pPr marL="0" indent="0">
              <a:buFont typeface="+mj-lt"/>
              <a:buNone/>
            </a:pPr>
            <a:r>
              <a:rPr lang="en-US" dirty="0"/>
              <a:t>More and more ‘transient’ data is becoming valuable. Google’s entire economic model came about from realizing that search data could be monetized for ad sales. </a:t>
            </a:r>
          </a:p>
        </p:txBody>
      </p:sp>
      <p:sp>
        <p:nvSpPr>
          <p:cNvPr id="4" name="Slide Number Placeholder 3"/>
          <p:cNvSpPr>
            <a:spLocks noGrp="1"/>
          </p:cNvSpPr>
          <p:nvPr>
            <p:ph type="sldNum" sz="quarter" idx="5"/>
          </p:nvPr>
        </p:nvSpPr>
        <p:spPr/>
        <p:txBody>
          <a:bodyPr/>
          <a:lstStyle/>
          <a:p>
            <a:fld id="{BF25FF4D-D286-9945-84D1-EE6F4129429D}" type="slidenum">
              <a:rPr lang="en-US" smtClean="0"/>
              <a:t>16</a:t>
            </a:fld>
            <a:endParaRPr lang="en-US"/>
          </a:p>
        </p:txBody>
      </p:sp>
    </p:spTree>
    <p:extLst>
      <p:ext uri="{BB962C8B-B14F-4D97-AF65-F5344CB8AC3E}">
        <p14:creationId xmlns:p14="http://schemas.microsoft.com/office/powerpoint/2010/main" val="19629199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Bi-products of data include all the data you leave behind by going to different websites, or from your searches</a:t>
            </a:r>
          </a:p>
          <a:p>
            <a:pPr marL="0" indent="0">
              <a:buFont typeface="+mj-lt"/>
              <a:buNone/>
            </a:pPr>
            <a:endParaRPr lang="en-US" dirty="0"/>
          </a:p>
          <a:p>
            <a:pPr marL="0" indent="0">
              <a:buFont typeface="+mj-lt"/>
              <a:buNone/>
            </a:pPr>
            <a:r>
              <a:rPr lang="en-US" dirty="0"/>
              <a:t>More and more ‘transient’ data is becoming valuable. Google’s entire economic model came about from realizing that search data could be monetized for ad sales. Credit card transactions. Open data from cities being used for new analysis or purposes, like transit information being used on google maps. For instance, using data on New data being collected. putting sensors on trucks to help with routes</a:t>
            </a:r>
          </a:p>
        </p:txBody>
      </p:sp>
      <p:sp>
        <p:nvSpPr>
          <p:cNvPr id="4" name="Slide Number Placeholder 3"/>
          <p:cNvSpPr>
            <a:spLocks noGrp="1"/>
          </p:cNvSpPr>
          <p:nvPr>
            <p:ph type="sldNum" sz="quarter" idx="5"/>
          </p:nvPr>
        </p:nvSpPr>
        <p:spPr/>
        <p:txBody>
          <a:bodyPr/>
          <a:lstStyle/>
          <a:p>
            <a:fld id="{BF25FF4D-D286-9945-84D1-EE6F4129429D}" type="slidenum">
              <a:rPr lang="en-US" smtClean="0"/>
              <a:t>17</a:t>
            </a:fld>
            <a:endParaRPr lang="en-US"/>
          </a:p>
        </p:txBody>
      </p:sp>
    </p:spTree>
    <p:extLst>
      <p:ext uri="{BB962C8B-B14F-4D97-AF65-F5344CB8AC3E}">
        <p14:creationId xmlns:p14="http://schemas.microsoft.com/office/powerpoint/2010/main" val="2075189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err="1"/>
              <a:t>aaBi</a:t>
            </a:r>
            <a:r>
              <a:rPr lang="en-US" dirty="0"/>
              <a:t>-products of data include all the data you leave behind by going to different websites, or from your searches</a:t>
            </a:r>
          </a:p>
          <a:p>
            <a:pPr marL="0" indent="0">
              <a:buFont typeface="+mj-lt"/>
              <a:buNone/>
            </a:pPr>
            <a:endParaRPr lang="en-US" dirty="0"/>
          </a:p>
          <a:p>
            <a:pPr marL="0" indent="0">
              <a:buFont typeface="+mj-lt"/>
              <a:buNone/>
            </a:pPr>
            <a:r>
              <a:rPr lang="en-US" dirty="0"/>
              <a:t>More and more ‘transient’ data is becoming valuable. Google’s entire economic model came about from realizing that search data could be monetized for ad sales. </a:t>
            </a:r>
          </a:p>
        </p:txBody>
      </p:sp>
      <p:sp>
        <p:nvSpPr>
          <p:cNvPr id="4" name="Slide Number Placeholder 3"/>
          <p:cNvSpPr>
            <a:spLocks noGrp="1"/>
          </p:cNvSpPr>
          <p:nvPr>
            <p:ph type="sldNum" sz="quarter" idx="5"/>
          </p:nvPr>
        </p:nvSpPr>
        <p:spPr/>
        <p:txBody>
          <a:bodyPr/>
          <a:lstStyle/>
          <a:p>
            <a:fld id="{BF25FF4D-D286-9945-84D1-EE6F4129429D}" type="slidenum">
              <a:rPr lang="en-US" smtClean="0"/>
              <a:t>18</a:t>
            </a:fld>
            <a:endParaRPr lang="en-US"/>
          </a:p>
        </p:txBody>
      </p:sp>
    </p:spTree>
    <p:extLst>
      <p:ext uri="{BB962C8B-B14F-4D97-AF65-F5344CB8AC3E}">
        <p14:creationId xmlns:p14="http://schemas.microsoft.com/office/powerpoint/2010/main" val="3242387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19</a:t>
            </a:fld>
            <a:endParaRPr lang="en-US"/>
          </a:p>
        </p:txBody>
      </p:sp>
    </p:spTree>
    <p:extLst>
      <p:ext uri="{BB962C8B-B14F-4D97-AF65-F5344CB8AC3E}">
        <p14:creationId xmlns:p14="http://schemas.microsoft.com/office/powerpoint/2010/main" val="3393573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MANTRA: research data management training</a:t>
            </a:r>
          </a:p>
          <a:p>
            <a:endParaRPr lang="en-US" dirty="0"/>
          </a:p>
        </p:txBody>
      </p:sp>
      <p:sp>
        <p:nvSpPr>
          <p:cNvPr id="4" name="Slide Number Placeholder 3"/>
          <p:cNvSpPr>
            <a:spLocks noGrp="1"/>
          </p:cNvSpPr>
          <p:nvPr>
            <p:ph type="sldNum" sz="quarter" idx="10"/>
          </p:nvPr>
        </p:nvSpPr>
        <p:spPr/>
        <p:txBody>
          <a:bodyPr/>
          <a:lstStyle/>
          <a:p>
            <a:fld id="{9B20EF5D-A307-B044-BD91-1AB114C5E687}" type="slidenum">
              <a:rPr lang="en-US" smtClean="0"/>
              <a:t>20</a:t>
            </a:fld>
            <a:endParaRPr lang="en-US"/>
          </a:p>
        </p:txBody>
      </p:sp>
    </p:spTree>
    <p:extLst>
      <p:ext uri="{BB962C8B-B14F-4D97-AF65-F5344CB8AC3E}">
        <p14:creationId xmlns:p14="http://schemas.microsoft.com/office/powerpoint/2010/main" val="4280817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2</a:t>
            </a:fld>
            <a:endParaRPr lang="en-US"/>
          </a:p>
        </p:txBody>
      </p:sp>
    </p:spTree>
    <p:extLst>
      <p:ext uri="{BB962C8B-B14F-4D97-AF65-F5344CB8AC3E}">
        <p14:creationId xmlns:p14="http://schemas.microsoft.com/office/powerpoint/2010/main" val="31731911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What types are you collecting?</a:t>
            </a:r>
          </a:p>
        </p:txBody>
      </p:sp>
      <p:sp>
        <p:nvSpPr>
          <p:cNvPr id="4" name="Slide Number Placeholder 3"/>
          <p:cNvSpPr>
            <a:spLocks noGrp="1"/>
          </p:cNvSpPr>
          <p:nvPr>
            <p:ph type="sldNum" sz="quarter" idx="10"/>
          </p:nvPr>
        </p:nvSpPr>
        <p:spPr/>
        <p:txBody>
          <a:bodyPr/>
          <a:lstStyle/>
          <a:p>
            <a:fld id="{9B20EF5D-A307-B044-BD91-1AB114C5E687}" type="slidenum">
              <a:rPr lang="en-US" smtClean="0"/>
              <a:t>21</a:t>
            </a:fld>
            <a:endParaRPr lang="en-US"/>
          </a:p>
        </p:txBody>
      </p:sp>
    </p:spTree>
    <p:extLst>
      <p:ext uri="{BB962C8B-B14F-4D97-AF65-F5344CB8AC3E}">
        <p14:creationId xmlns:p14="http://schemas.microsoft.com/office/powerpoint/2010/main" val="620564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22</a:t>
            </a:fld>
            <a:endParaRPr lang="en-US"/>
          </a:p>
        </p:txBody>
      </p:sp>
    </p:spTree>
    <p:extLst>
      <p:ext uri="{BB962C8B-B14F-4D97-AF65-F5344CB8AC3E}">
        <p14:creationId xmlns:p14="http://schemas.microsoft.com/office/powerpoint/2010/main" val="873918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Paper in the 18</a:t>
            </a:r>
            <a:r>
              <a:rPr lang="en-US" baseline="30000" dirty="0"/>
              <a:t>th</a:t>
            </a:r>
            <a:r>
              <a:rPr lang="en-US" dirty="0"/>
              <a:t> century. Today it is electronic servers </a:t>
            </a:r>
          </a:p>
          <a:p>
            <a:pPr marL="0" indent="0">
              <a:buFont typeface="+mj-lt"/>
              <a:buNone/>
            </a:pPr>
            <a:endParaRPr lang="en-US" dirty="0"/>
          </a:p>
          <a:p>
            <a:pPr marL="0" indent="0">
              <a:buFont typeface="+mj-lt"/>
              <a:buNone/>
            </a:pPr>
            <a:r>
              <a:rPr lang="en-US" dirty="0"/>
              <a:t>Data are different from information in the way they can be discreet. They are inevitably classified for this reason. </a:t>
            </a:r>
          </a:p>
          <a:p>
            <a:pPr marL="0" indent="0">
              <a:buFont typeface="+mj-lt"/>
              <a:buNone/>
            </a:pPr>
            <a:r>
              <a:rPr lang="en-US" dirty="0"/>
              <a:t>“the imagination of data is in some measure always an act of classification.”</a:t>
            </a:r>
          </a:p>
          <a:p>
            <a:pPr marL="0" indent="0">
              <a:buFont typeface="+mj-lt"/>
              <a:buNone/>
            </a:pPr>
            <a:r>
              <a:rPr lang="en-US" dirty="0"/>
              <a:t>We structure data in databases. </a:t>
            </a:r>
          </a:p>
          <a:p>
            <a:pPr marL="0" indent="0">
              <a:buFont typeface="+mj-lt"/>
              <a:buNone/>
            </a:pPr>
            <a:endParaRPr lang="en-US" dirty="0"/>
          </a:p>
          <a:p>
            <a:pPr marL="0" indent="0">
              <a:buFont typeface="+mj-lt"/>
              <a:buNone/>
            </a:pPr>
            <a:r>
              <a:rPr lang="en-US" dirty="0"/>
              <a:t>Data do not ‘tell’ us anything until they are structured and visualized in some way</a:t>
            </a:r>
          </a:p>
        </p:txBody>
      </p:sp>
      <p:sp>
        <p:nvSpPr>
          <p:cNvPr id="4" name="Slide Number Placeholder 3"/>
          <p:cNvSpPr>
            <a:spLocks noGrp="1"/>
          </p:cNvSpPr>
          <p:nvPr>
            <p:ph type="sldNum" sz="quarter" idx="5"/>
          </p:nvPr>
        </p:nvSpPr>
        <p:spPr/>
        <p:txBody>
          <a:bodyPr/>
          <a:lstStyle/>
          <a:p>
            <a:fld id="{BF25FF4D-D286-9945-84D1-EE6F4129429D}" type="slidenum">
              <a:rPr lang="en-US" smtClean="0"/>
              <a:t>23</a:t>
            </a:fld>
            <a:endParaRPr lang="en-US"/>
          </a:p>
        </p:txBody>
      </p:sp>
    </p:spTree>
    <p:extLst>
      <p:ext uri="{BB962C8B-B14F-4D97-AF65-F5344CB8AC3E}">
        <p14:creationId xmlns:p14="http://schemas.microsoft.com/office/powerpoint/2010/main" val="463883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24</a:t>
            </a:fld>
            <a:endParaRPr lang="en-US"/>
          </a:p>
        </p:txBody>
      </p:sp>
    </p:spTree>
    <p:extLst>
      <p:ext uri="{BB962C8B-B14F-4D97-AF65-F5344CB8AC3E}">
        <p14:creationId xmlns:p14="http://schemas.microsoft.com/office/powerpoint/2010/main" val="39809567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25</a:t>
            </a:fld>
            <a:endParaRPr lang="en-US"/>
          </a:p>
        </p:txBody>
      </p:sp>
    </p:spTree>
    <p:extLst>
      <p:ext uri="{BB962C8B-B14F-4D97-AF65-F5344CB8AC3E}">
        <p14:creationId xmlns:p14="http://schemas.microsoft.com/office/powerpoint/2010/main" val="3595678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26</a:t>
            </a:fld>
            <a:endParaRPr lang="en-US"/>
          </a:p>
        </p:txBody>
      </p:sp>
    </p:spTree>
    <p:extLst>
      <p:ext uri="{BB962C8B-B14F-4D97-AF65-F5344CB8AC3E}">
        <p14:creationId xmlns:p14="http://schemas.microsoft.com/office/powerpoint/2010/main" val="4194283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3</a:t>
            </a:fld>
            <a:endParaRPr lang="en-US"/>
          </a:p>
        </p:txBody>
      </p:sp>
    </p:spTree>
    <p:extLst>
      <p:ext uri="{BB962C8B-B14F-4D97-AF65-F5344CB8AC3E}">
        <p14:creationId xmlns:p14="http://schemas.microsoft.com/office/powerpoint/2010/main" val="3007471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Prompt the students</a:t>
            </a:r>
          </a:p>
        </p:txBody>
      </p:sp>
      <p:sp>
        <p:nvSpPr>
          <p:cNvPr id="4" name="Slide Number Placeholder 3"/>
          <p:cNvSpPr>
            <a:spLocks noGrp="1"/>
          </p:cNvSpPr>
          <p:nvPr>
            <p:ph type="sldNum" sz="quarter" idx="5"/>
          </p:nvPr>
        </p:nvSpPr>
        <p:spPr/>
        <p:txBody>
          <a:bodyPr/>
          <a:lstStyle/>
          <a:p>
            <a:fld id="{BF25FF4D-D286-9945-84D1-EE6F4129429D}" type="slidenum">
              <a:rPr lang="en-US" smtClean="0"/>
              <a:t>4</a:t>
            </a:fld>
            <a:endParaRPr lang="en-US"/>
          </a:p>
        </p:txBody>
      </p:sp>
    </p:spTree>
    <p:extLst>
      <p:ext uri="{BB962C8B-B14F-4D97-AF65-F5344CB8AC3E}">
        <p14:creationId xmlns:p14="http://schemas.microsoft.com/office/powerpoint/2010/main" val="2186445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But not all data are ‘facts’ – some might be untrue. Facts, actually, often come from data</a:t>
            </a:r>
          </a:p>
          <a:p>
            <a:pPr marL="0" indent="0">
              <a:buFont typeface="Arial" panose="020B0604020202020204" pitchFamily="34" charset="0"/>
              <a:buNone/>
            </a:pPr>
            <a:r>
              <a:rPr lang="en-US" dirty="0"/>
              <a:t>Informational – all about the ability to process something, whether or not it’s factual. But this also poses difficulty because we think of information as arising from data. Also, some data don’t contain information about anything, such as data on a CD or DVD. </a:t>
            </a:r>
          </a:p>
          <a:p>
            <a:pPr marL="0" indent="0">
              <a:buFont typeface="Arial" panose="020B0604020202020204" pitchFamily="34" charset="0"/>
              <a:buNone/>
            </a:pPr>
            <a:r>
              <a:rPr lang="en-US" dirty="0"/>
              <a:t>Computational – reduced to material support</a:t>
            </a:r>
          </a:p>
          <a:p>
            <a:pPr marL="0" indent="0">
              <a:buFont typeface="Arial" panose="020B0604020202020204" pitchFamily="34" charset="0"/>
              <a:buNone/>
            </a:pPr>
            <a:r>
              <a:rPr lang="en-US" dirty="0" err="1"/>
              <a:t>Diaphoric</a:t>
            </a:r>
            <a:r>
              <a:rPr lang="en-US" dirty="0"/>
              <a:t> – a signal that can be interpreted</a:t>
            </a:r>
          </a:p>
        </p:txBody>
      </p:sp>
      <p:sp>
        <p:nvSpPr>
          <p:cNvPr id="4" name="Slide Number Placeholder 3"/>
          <p:cNvSpPr>
            <a:spLocks noGrp="1"/>
          </p:cNvSpPr>
          <p:nvPr>
            <p:ph type="sldNum" sz="quarter" idx="5"/>
          </p:nvPr>
        </p:nvSpPr>
        <p:spPr/>
        <p:txBody>
          <a:bodyPr/>
          <a:lstStyle/>
          <a:p>
            <a:fld id="{BF25FF4D-D286-9945-84D1-EE6F4129429D}" type="slidenum">
              <a:rPr lang="en-US" smtClean="0"/>
              <a:t>5</a:t>
            </a:fld>
            <a:endParaRPr lang="en-US"/>
          </a:p>
        </p:txBody>
      </p:sp>
    </p:spTree>
    <p:extLst>
      <p:ext uri="{BB962C8B-B14F-4D97-AF65-F5344CB8AC3E}">
        <p14:creationId xmlns:p14="http://schemas.microsoft.com/office/powerpoint/2010/main" val="1631175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6</a:t>
            </a:fld>
            <a:endParaRPr lang="en-US"/>
          </a:p>
        </p:txBody>
      </p:sp>
    </p:spTree>
    <p:extLst>
      <p:ext uri="{BB962C8B-B14F-4D97-AF65-F5344CB8AC3E}">
        <p14:creationId xmlns:p14="http://schemas.microsoft.com/office/powerpoint/2010/main" val="3937560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Rather than get at its essence, describes its features: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Discreet: versus information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Aggregative: requires categories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 the aggregate, and through processing, data can accrue value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Takes a lot of work to derive data. They don’t exist out in the world but are an act of interpretation. Even automated data captured by machines have been captured in a particular way, and to process them requires acts of interpretation as well.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Google captures your data in a specific way, mostly targeted to helping it sell ads that target you. </a:t>
            </a:r>
          </a:p>
          <a:p>
            <a:pPr marL="0" indent="0">
              <a:buFont typeface="Arial" panose="020B0604020202020204" pitchFamily="34" charset="0"/>
              <a:buNone/>
            </a:pPr>
            <a:r>
              <a:rPr lang="en-US" dirty="0"/>
              <a:t>It interprets your searches as representative of something you want or desire, though your searches may be done on behalf of another person, etc.</a:t>
            </a:r>
          </a:p>
        </p:txBody>
      </p:sp>
      <p:sp>
        <p:nvSpPr>
          <p:cNvPr id="4" name="Slide Number Placeholder 3"/>
          <p:cNvSpPr>
            <a:spLocks noGrp="1"/>
          </p:cNvSpPr>
          <p:nvPr>
            <p:ph type="sldNum" sz="quarter" idx="5"/>
          </p:nvPr>
        </p:nvSpPr>
        <p:spPr/>
        <p:txBody>
          <a:bodyPr/>
          <a:lstStyle/>
          <a:p>
            <a:fld id="{BF25FF4D-D286-9945-84D1-EE6F4129429D}" type="slidenum">
              <a:rPr lang="en-US" smtClean="0"/>
              <a:t>7</a:t>
            </a:fld>
            <a:endParaRPr lang="en-US"/>
          </a:p>
        </p:txBody>
      </p:sp>
    </p:spTree>
    <p:extLst>
      <p:ext uri="{BB962C8B-B14F-4D97-AF65-F5344CB8AC3E}">
        <p14:creationId xmlns:p14="http://schemas.microsoft.com/office/powerpoint/2010/main" val="4261592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Title: </a:t>
            </a:r>
          </a:p>
          <a:p>
            <a:pPr marL="0" indent="0">
              <a:buFont typeface="+mj-lt"/>
              <a:buNone/>
            </a:pPr>
            <a:r>
              <a:rPr lang="en-US" dirty="0"/>
              <a:t>-data are cooked. Data are not entirely objective but always frame the world in a particular way. How they are cooked matter and should be subject to scrutiny. Acts of abstraction and classification are never inevitable but can be done in many ways. The metric system was created at some point. The ‘bit’ – unit of information that a computer can carry – was a creation </a:t>
            </a:r>
          </a:p>
          <a:p>
            <a:pPr marL="0" indent="0">
              <a:buFont typeface="+mj-lt"/>
              <a:buNone/>
            </a:pPr>
            <a:endParaRPr lang="en-US"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Data in are head are not of much value. It’s through material supports that they can be manipulated in useful, powerful ways. Paper in the 18</a:t>
            </a:r>
            <a:r>
              <a:rPr lang="en-US" baseline="30000" dirty="0"/>
              <a:t>th</a:t>
            </a:r>
            <a:r>
              <a:rPr lang="en-US" dirty="0"/>
              <a:t> century. Today it is electronic servers. Algorithms and automation. How data are materialized also matter: it shapes the affordances of data and how we interpret them.</a:t>
            </a:r>
          </a:p>
          <a:p>
            <a:pPr marL="0" indent="0">
              <a:buFont typeface="+mj-lt"/>
              <a:buNone/>
            </a:pPr>
            <a:endParaRPr lang="en-US" dirty="0"/>
          </a:p>
          <a:p>
            <a:pPr marL="0" indent="0">
              <a:buFont typeface="+mj-lt"/>
              <a:buNone/>
            </a:pPr>
            <a:r>
              <a:rPr lang="en-US" dirty="0"/>
              <a:t>Data are inevitably classified for this reason. “the imagination of data is in some measure always an act of classification.”</a:t>
            </a:r>
          </a:p>
          <a:p>
            <a:pPr marL="0" indent="0">
              <a:buFont typeface="+mj-lt"/>
              <a:buNone/>
            </a:pPr>
            <a:r>
              <a:rPr lang="en-US" dirty="0"/>
              <a:t>We structure data in databases. </a:t>
            </a:r>
          </a:p>
          <a:p>
            <a:pPr marL="0" indent="0">
              <a:buFont typeface="+mj-lt"/>
              <a:buNone/>
            </a:pPr>
            <a:endParaRPr lang="en-US" dirty="0"/>
          </a:p>
          <a:p>
            <a:pPr marL="0" indent="0">
              <a:buFont typeface="+mj-lt"/>
              <a:buNone/>
            </a:pPr>
            <a:r>
              <a:rPr lang="en-US" dirty="0"/>
              <a:t>Data are better able to ‘tell’ us something when they are structured and visualized in some way</a:t>
            </a:r>
          </a:p>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8</a:t>
            </a:fld>
            <a:endParaRPr lang="en-US"/>
          </a:p>
        </p:txBody>
      </p:sp>
    </p:spTree>
    <p:extLst>
      <p:ext uri="{BB962C8B-B14F-4D97-AF65-F5344CB8AC3E}">
        <p14:creationId xmlns:p14="http://schemas.microsoft.com/office/powerpoint/2010/main" val="2450463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9</a:t>
            </a:fld>
            <a:endParaRPr lang="en-US"/>
          </a:p>
        </p:txBody>
      </p:sp>
    </p:spTree>
    <p:extLst>
      <p:ext uri="{BB962C8B-B14F-4D97-AF65-F5344CB8AC3E}">
        <p14:creationId xmlns:p14="http://schemas.microsoft.com/office/powerpoint/2010/main" val="456070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chemeClr val="bg1"/>
                </a:solidFill>
                <a:latin typeface="Century Gothic" panose="020B0502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latin typeface="Century Gothic" panose="020B0502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2/14/19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2/14/19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2/14/19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2/14/19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2/14/19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2/14/19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2/14/19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2/14/19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2/14/19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2/14/19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1" kern="1200">
          <a:solidFill>
            <a:schemeClr val="bg1"/>
          </a:solidFill>
          <a:latin typeface="Century Gothic" panose="020B0502020202020204" pitchFamily="34" charset="0"/>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bg1"/>
          </a:solidFill>
          <a:latin typeface="Century Gothic" panose="020B0502020202020204"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98625"/>
            <a:ext cx="7772400" cy="1470025"/>
          </a:xfrm>
        </p:spPr>
        <p:txBody>
          <a:bodyPr/>
          <a:lstStyle/>
          <a:p>
            <a:pPr marL="0" lvl="0" indent="0">
              <a:buNone/>
            </a:pPr>
            <a:r>
              <a:rPr lang="en-GB" dirty="0"/>
              <a:t>DATA, DESIGN &amp; THE CITY</a:t>
            </a:r>
            <a:endParaRPr dirty="0"/>
          </a:p>
        </p:txBody>
      </p:sp>
      <p:sp>
        <p:nvSpPr>
          <p:cNvPr id="3" name="Subtitle 2"/>
          <p:cNvSpPr>
            <a:spLocks noGrp="1"/>
          </p:cNvSpPr>
          <p:nvPr>
            <p:ph type="subTitle" idx="1"/>
          </p:nvPr>
        </p:nvSpPr>
        <p:spPr>
          <a:xfrm>
            <a:off x="1371600" y="3886200"/>
            <a:ext cx="6400800" cy="1752600"/>
          </a:xfrm>
        </p:spPr>
        <p:txBody>
          <a:bodyPr>
            <a:normAutofit fontScale="85000" lnSpcReduction="10000"/>
          </a:bodyPr>
          <a:lstStyle/>
          <a:p>
            <a:pPr marL="0" lvl="0" indent="0">
              <a:buNone/>
            </a:pPr>
            <a:r>
              <a:rPr lang="en-GB" b="1" dirty="0"/>
              <a:t>JAMES STEWART &amp; MORGAN CURRIE</a:t>
            </a:r>
            <a:endParaRPr lang="en-GB" sz="3700" b="1" dirty="0"/>
          </a:p>
          <a:p>
            <a:pPr marL="0" lvl="0" indent="0">
              <a:buNone/>
            </a:pPr>
            <a:endParaRPr lang="en-GB" sz="3700" b="1" dirty="0"/>
          </a:p>
          <a:p>
            <a:pPr marL="0" lvl="0" indent="0">
              <a:buNone/>
            </a:pPr>
            <a:r>
              <a:rPr lang="en-GB" b="1" dirty="0"/>
              <a:t>15 FEBRUARY 2019</a:t>
            </a:r>
            <a:endParaRPr b="1" dirty="0"/>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p>
            <a:pPr marL="0" lvl="0" indent="0">
              <a:buNone/>
            </a:pPr>
            <a:r>
              <a:t>15 January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143" y="828304"/>
            <a:ext cx="7772400" cy="1362075"/>
          </a:xfrm>
        </p:spPr>
        <p:txBody>
          <a:bodyPr>
            <a:normAutofit/>
          </a:bodyPr>
          <a:lstStyle/>
          <a:p>
            <a:pPr algn="ctr" fontAlgn="base"/>
            <a:r>
              <a:rPr lang="en-GB" dirty="0"/>
              <a:t>Kinds of data</a:t>
            </a:r>
            <a:endParaRPr lang="en-GB" b="0" dirty="0"/>
          </a:p>
        </p:txBody>
      </p:sp>
      <p:sp>
        <p:nvSpPr>
          <p:cNvPr id="3" name="TextBox 2">
            <a:extLst>
              <a:ext uri="{FF2B5EF4-FFF2-40B4-BE49-F238E27FC236}">
                <a16:creationId xmlns:a16="http://schemas.microsoft.com/office/drawing/2014/main" id="{5D9F01A4-F04F-8C4F-9D7B-1413EB4546CC}"/>
              </a:ext>
            </a:extLst>
          </p:cNvPr>
          <p:cNvSpPr txBox="1"/>
          <p:nvPr/>
        </p:nvSpPr>
        <p:spPr>
          <a:xfrm>
            <a:off x="62160" y="2690303"/>
            <a:ext cx="8944365" cy="2462213"/>
          </a:xfrm>
          <a:prstGeom prst="rect">
            <a:avLst/>
          </a:prstGeom>
          <a:noFill/>
        </p:spPr>
        <p:txBody>
          <a:bodyPr wrap="square" rtlCol="0">
            <a:spAutoFit/>
          </a:bodyPr>
          <a:lstStyle/>
          <a:p>
            <a:pPr marL="742950" lvl="1" indent="-285750">
              <a:buFont typeface="Arial" panose="020B0604020202020204" pitchFamily="34" charset="0"/>
              <a:buChar char="•"/>
            </a:pPr>
            <a:r>
              <a:rPr lang="en-GB" sz="2200" b="1" dirty="0">
                <a:solidFill>
                  <a:schemeClr val="bg1"/>
                </a:solidFill>
                <a:latin typeface="Century Gothic" panose="020B0502020202020204" pitchFamily="34" charset="0"/>
              </a:rPr>
              <a:t>Quantitative (numerical record)</a:t>
            </a:r>
          </a:p>
          <a:p>
            <a:pPr marL="742950" lvl="1" indent="-285750">
              <a:buFont typeface="Arial" panose="020B0604020202020204" pitchFamily="34" charset="0"/>
              <a:buChar char="•"/>
            </a:pPr>
            <a:endParaRPr lang="en-GB" sz="2200" b="1" dirty="0">
              <a:solidFill>
                <a:schemeClr val="bg1"/>
              </a:solidFill>
              <a:latin typeface="Century Gothic" panose="020B0502020202020204" pitchFamily="34" charset="0"/>
            </a:endParaRPr>
          </a:p>
          <a:p>
            <a:pPr marL="742950" lvl="1" indent="-285750">
              <a:buFont typeface="Arial" panose="020B0604020202020204" pitchFamily="34" charset="0"/>
              <a:buChar char="•"/>
            </a:pPr>
            <a:r>
              <a:rPr lang="en-GB" sz="2200" b="1" dirty="0">
                <a:solidFill>
                  <a:schemeClr val="bg1"/>
                </a:solidFill>
                <a:latin typeface="Century Gothic" panose="020B0502020202020204" pitchFamily="34" charset="0"/>
              </a:rPr>
              <a:t>Qualitative</a:t>
            </a:r>
          </a:p>
          <a:p>
            <a:pPr marL="742950" lvl="1" indent="-285750">
              <a:buFont typeface="Arial" panose="020B0604020202020204" pitchFamily="34" charset="0"/>
              <a:buChar char="•"/>
            </a:pPr>
            <a:endParaRPr lang="en-GB" sz="2200" b="1" dirty="0">
              <a:solidFill>
                <a:schemeClr val="bg1"/>
              </a:solidFill>
              <a:latin typeface="Century Gothic" panose="020B0502020202020204" pitchFamily="34" charset="0"/>
            </a:endParaRPr>
          </a:p>
          <a:p>
            <a:pPr marL="742950" lvl="1" indent="-285750">
              <a:buFont typeface="Arial" panose="020B0604020202020204" pitchFamily="34" charset="0"/>
              <a:buChar char="•"/>
            </a:pPr>
            <a:endParaRPr lang="en-GB" sz="2200" b="1" dirty="0">
              <a:solidFill>
                <a:schemeClr val="bg1"/>
              </a:solidFill>
              <a:latin typeface="Century Gothic" panose="020B0502020202020204" pitchFamily="34" charset="0"/>
            </a:endParaRPr>
          </a:p>
          <a:p>
            <a:pPr lvl="1">
              <a:buAutoNum type="arabicPeriod"/>
            </a:pPr>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230535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8401" y="4683581"/>
            <a:ext cx="8017671" cy="804928"/>
          </a:xfrm>
        </p:spPr>
        <p:txBody>
          <a:bodyPr>
            <a:normAutofit fontScale="92500" lnSpcReduction="10000"/>
          </a:bodyPr>
          <a:lstStyle/>
          <a:p>
            <a:pPr marL="0" lvl="1" indent="0">
              <a:buNone/>
            </a:pPr>
            <a:r>
              <a:rPr lang="en-US" altLang="en-US" b="1" dirty="0">
                <a:solidFill>
                  <a:schemeClr val="bg1"/>
                </a:solidFill>
                <a:latin typeface="Century Gothic" panose="020B0502020202020204" pitchFamily="34" charset="0"/>
              </a:rPr>
              <a:t>Clusters of numbers indicating brightness, patches of “</a:t>
            </a:r>
            <a:r>
              <a:rPr lang="en-US" altLang="en-US" b="1" dirty="0" err="1">
                <a:solidFill>
                  <a:schemeClr val="bg1"/>
                </a:solidFill>
                <a:latin typeface="Century Gothic" panose="020B0502020202020204" pitchFamily="34" charset="0"/>
              </a:rPr>
              <a:t>colour</a:t>
            </a:r>
            <a:r>
              <a:rPr lang="en-US" altLang="en-US" b="1" dirty="0">
                <a:solidFill>
                  <a:schemeClr val="bg1"/>
                </a:solidFill>
                <a:latin typeface="Century Gothic" panose="020B0502020202020204" pitchFamily="34" charset="0"/>
              </a:rPr>
              <a:t>”, or “a cow”?</a:t>
            </a:r>
            <a:endParaRPr lang="en-GB" altLang="en-US" b="1" dirty="0">
              <a:solidFill>
                <a:schemeClr val="bg1"/>
              </a:solidFill>
              <a:latin typeface="Century Gothic" panose="020B0502020202020204" pitchFamily="34" charset="0"/>
            </a:endParaRPr>
          </a:p>
          <a:p>
            <a:endParaRPr lang="en-US" b="1" dirty="0"/>
          </a:p>
        </p:txBody>
      </p:sp>
      <p:pic>
        <p:nvPicPr>
          <p:cNvPr id="4" name="Picture 3"/>
          <p:cNvPicPr>
            <a:picLocks noChangeAspect="1"/>
          </p:cNvPicPr>
          <p:nvPr/>
        </p:nvPicPr>
        <p:blipFill>
          <a:blip r:embed="rId2"/>
          <a:stretch>
            <a:fillRect/>
          </a:stretch>
        </p:blipFill>
        <p:spPr>
          <a:xfrm>
            <a:off x="251520" y="2005990"/>
            <a:ext cx="5004048" cy="2068340"/>
          </a:xfrm>
          <a:prstGeom prst="rect">
            <a:avLst/>
          </a:prstGeom>
        </p:spPr>
      </p:pic>
      <p:pic>
        <p:nvPicPr>
          <p:cNvPr id="5" name="Picture 4">
            <a:extLst>
              <a:ext uri="{FF2B5EF4-FFF2-40B4-BE49-F238E27FC236}">
                <a16:creationId xmlns:a16="http://schemas.microsoft.com/office/drawing/2014/main" id="{D99FF7FA-4E51-BC4C-84B8-EAFB742E5AB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52121" y="2005991"/>
            <a:ext cx="3246243" cy="2168389"/>
          </a:xfrm>
          <a:prstGeom prst="rect">
            <a:avLst/>
          </a:prstGeom>
        </p:spPr>
      </p:pic>
    </p:spTree>
    <p:extLst>
      <p:ext uri="{BB962C8B-B14F-4D97-AF65-F5344CB8AC3E}">
        <p14:creationId xmlns:p14="http://schemas.microsoft.com/office/powerpoint/2010/main" val="1162602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11069"/>
            <a:ext cx="7772400" cy="857250"/>
          </a:xfrm>
        </p:spPr>
        <p:txBody>
          <a:bodyPr/>
          <a:lstStyle/>
          <a:p>
            <a:pPr algn="ctr"/>
            <a:r>
              <a:rPr lang="en-US" b="1" dirty="0"/>
              <a:t>Law: Data Protection Act</a:t>
            </a:r>
          </a:p>
        </p:txBody>
      </p:sp>
      <p:sp>
        <p:nvSpPr>
          <p:cNvPr id="3" name="Content Placeholder 2"/>
          <p:cNvSpPr>
            <a:spLocks noGrp="1"/>
          </p:cNvSpPr>
          <p:nvPr>
            <p:ph idx="1"/>
          </p:nvPr>
        </p:nvSpPr>
        <p:spPr>
          <a:xfrm>
            <a:off x="467544" y="2132856"/>
            <a:ext cx="8206680" cy="2970330"/>
          </a:xfrm>
        </p:spPr>
        <p:txBody>
          <a:bodyPr>
            <a:normAutofit fontScale="55000" lnSpcReduction="20000"/>
          </a:bodyPr>
          <a:lstStyle/>
          <a:p>
            <a:r>
              <a:rPr lang="en-US" b="1" dirty="0"/>
              <a:t>Data means information which –</a:t>
            </a:r>
          </a:p>
          <a:p>
            <a:r>
              <a:rPr lang="en-US" b="1" dirty="0"/>
              <a:t>(a) is being processed by means of equipment operating automatically in response to instructions given for that purpose,</a:t>
            </a:r>
          </a:p>
          <a:p>
            <a:r>
              <a:rPr lang="en-US" b="1" dirty="0"/>
              <a:t>(b) is recorded with the intention that it should be processed by means of such equipment,</a:t>
            </a:r>
          </a:p>
          <a:p>
            <a:r>
              <a:rPr lang="en-US" b="1" dirty="0"/>
              <a:t>(c) is recorded as part of a relevant filing system or with the intention that it should form part of a relevant filing system,</a:t>
            </a:r>
          </a:p>
          <a:p>
            <a:r>
              <a:rPr lang="en-US" b="1" dirty="0"/>
              <a:t>(d) does not fall within paragraph (a), (b) or (c) but forms part of an accessible record as defined by section 68, or</a:t>
            </a:r>
          </a:p>
          <a:p>
            <a:r>
              <a:rPr lang="en-US" b="1" dirty="0"/>
              <a:t>(e) is recorded information held by a public authority and does not fall within any of paragraphs (a) to (d).</a:t>
            </a:r>
          </a:p>
          <a:p>
            <a:pPr marL="0" indent="0">
              <a:buNone/>
            </a:pPr>
            <a:endParaRPr lang="en-US" dirty="0"/>
          </a:p>
        </p:txBody>
      </p:sp>
      <p:sp>
        <p:nvSpPr>
          <p:cNvPr id="4" name="TextBox 3"/>
          <p:cNvSpPr txBox="1"/>
          <p:nvPr/>
        </p:nvSpPr>
        <p:spPr>
          <a:xfrm>
            <a:off x="749377" y="5382815"/>
            <a:ext cx="7643014" cy="923330"/>
          </a:xfrm>
          <a:prstGeom prst="rect">
            <a:avLst/>
          </a:prstGeom>
          <a:solidFill>
            <a:schemeClr val="bg1"/>
          </a:solidFill>
        </p:spPr>
        <p:txBody>
          <a:bodyPr wrap="square" rtlCol="0">
            <a:spAutoFit/>
          </a:bodyPr>
          <a:lstStyle/>
          <a:p>
            <a:r>
              <a:rPr lang="en-US" i="1" dirty="0">
                <a:latin typeface="Century Gothic" panose="020B0502020202020204" pitchFamily="34" charset="0"/>
                <a:ea typeface="Palatino" pitchFamily="2" charset="77"/>
              </a:rPr>
              <a:t>UK Information Commissioner’s Office: </a:t>
            </a:r>
            <a:r>
              <a:rPr lang="en-US" dirty="0">
                <a:latin typeface="Century Gothic" panose="020B0502020202020204" pitchFamily="34" charset="0"/>
                <a:ea typeface="Palatino" pitchFamily="2" charset="77"/>
              </a:rPr>
              <a:t> “Paragraphs (a) and (b) make it clear that information that is held on computer, or is intended to be held on computer, is data”</a:t>
            </a:r>
            <a:endParaRPr lang="en-GB" dirty="0">
              <a:latin typeface="Century Gothic" panose="020B0502020202020204" pitchFamily="34" charset="0"/>
              <a:ea typeface="Palatino" pitchFamily="2" charset="77"/>
            </a:endParaRPr>
          </a:p>
        </p:txBody>
      </p:sp>
    </p:spTree>
    <p:extLst>
      <p:ext uri="{BB962C8B-B14F-4D97-AF65-F5344CB8AC3E}">
        <p14:creationId xmlns:p14="http://schemas.microsoft.com/office/powerpoint/2010/main" val="182723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4722 -0.03024 L -0.04722 -0.43981 " pathEditMode="relative" rAng="0" ptsTypes="AA">
                                      <p:cBhvr>
                                        <p:cTn id="6" dur="1000" fill="hold"/>
                                        <p:tgtEl>
                                          <p:spTgt spid="4"/>
                                        </p:tgtEl>
                                        <p:attrNameLst>
                                          <p:attrName>ppt_x</p:attrName>
                                          <p:attrName>ppt_y</p:attrName>
                                        </p:attrNameLst>
                                      </p:cBhvr>
                                      <p:rCtr x="0" y="-20494"/>
                                    </p:animMotion>
                                  </p:childTnLst>
                                </p:cTn>
                              </p:par>
                              <p:par>
                                <p:cTn id="7" presetID="9" presetClass="emph" presetSubtype="0" grpId="0" nodeType="withEffect">
                                  <p:stCondLst>
                                    <p:cond delay="0"/>
                                  </p:stCondLst>
                                  <p:childTnLst>
                                    <p:set>
                                      <p:cBhvr rctx="PPT">
                                        <p:cTn id="8" dur="indefinite"/>
                                        <p:tgtEl>
                                          <p:spTgt spid="3">
                                            <p:txEl>
                                              <p:pRg st="0" end="0"/>
                                            </p:txEl>
                                          </p:spTgt>
                                        </p:tgtEl>
                                        <p:attrNameLst>
                                          <p:attrName>style.opacity</p:attrName>
                                        </p:attrNameLst>
                                      </p:cBhvr>
                                      <p:to>
                                        <p:strVal val="0.75"/>
                                      </p:to>
                                    </p:set>
                                    <p:animEffect filter="image" prLst="opacity: 0.75">
                                      <p:cBhvr rctx="IE">
                                        <p:cTn id="9" dur="indefinite"/>
                                        <p:tgtEl>
                                          <p:spTgt spid="3">
                                            <p:txEl>
                                              <p:pRg st="0" end="0"/>
                                            </p:txEl>
                                          </p:spTgt>
                                        </p:tgtEl>
                                      </p:cBhvr>
                                    </p:animEffect>
                                  </p:childTnLst>
                                </p:cTn>
                              </p:par>
                              <p:par>
                                <p:cTn id="10" presetID="9" presetClass="emph" presetSubtype="0" grpId="0" nodeType="withEffect">
                                  <p:stCondLst>
                                    <p:cond delay="0"/>
                                  </p:stCondLst>
                                  <p:childTnLst>
                                    <p:set>
                                      <p:cBhvr rctx="PPT">
                                        <p:cTn id="11" dur="indefinite"/>
                                        <p:tgtEl>
                                          <p:spTgt spid="3">
                                            <p:txEl>
                                              <p:pRg st="1" end="1"/>
                                            </p:txEl>
                                          </p:spTgt>
                                        </p:tgtEl>
                                        <p:attrNameLst>
                                          <p:attrName>style.opacity</p:attrName>
                                        </p:attrNameLst>
                                      </p:cBhvr>
                                      <p:to>
                                        <p:strVal val="0.75"/>
                                      </p:to>
                                    </p:set>
                                    <p:animEffect filter="image" prLst="opacity: 0.75">
                                      <p:cBhvr rctx="IE">
                                        <p:cTn id="12" dur="indefinite"/>
                                        <p:tgtEl>
                                          <p:spTgt spid="3">
                                            <p:txEl>
                                              <p:pRg st="1" end="1"/>
                                            </p:txEl>
                                          </p:spTgt>
                                        </p:tgtEl>
                                      </p:cBhvr>
                                    </p:animEffect>
                                  </p:childTnLst>
                                </p:cTn>
                              </p:par>
                              <p:par>
                                <p:cTn id="13" presetID="9" presetClass="emph" presetSubtype="0" grpId="0" nodeType="withEffect">
                                  <p:stCondLst>
                                    <p:cond delay="0"/>
                                  </p:stCondLst>
                                  <p:childTnLst>
                                    <p:set>
                                      <p:cBhvr rctx="PPT">
                                        <p:cTn id="14" dur="indefinite"/>
                                        <p:tgtEl>
                                          <p:spTgt spid="3">
                                            <p:txEl>
                                              <p:pRg st="2" end="2"/>
                                            </p:txEl>
                                          </p:spTgt>
                                        </p:tgtEl>
                                        <p:attrNameLst>
                                          <p:attrName>style.opacity</p:attrName>
                                        </p:attrNameLst>
                                      </p:cBhvr>
                                      <p:to>
                                        <p:strVal val="0.75"/>
                                      </p:to>
                                    </p:set>
                                    <p:animEffect filter="image" prLst="opacity: 0.75">
                                      <p:cBhvr rctx="IE">
                                        <p:cTn id="15" dur="indefinite"/>
                                        <p:tgtEl>
                                          <p:spTgt spid="3">
                                            <p:txEl>
                                              <p:pRg st="2" end="2"/>
                                            </p:txEl>
                                          </p:spTgt>
                                        </p:tgtEl>
                                      </p:cBhvr>
                                    </p:animEffect>
                                  </p:childTnLst>
                                </p:cTn>
                              </p:par>
                              <p:par>
                                <p:cTn id="16" presetID="9" presetClass="emph" presetSubtype="0" grpId="0" nodeType="withEffect">
                                  <p:stCondLst>
                                    <p:cond delay="0"/>
                                  </p:stCondLst>
                                  <p:childTnLst>
                                    <p:set>
                                      <p:cBhvr rctx="PPT">
                                        <p:cTn id="17" dur="indefinite"/>
                                        <p:tgtEl>
                                          <p:spTgt spid="3">
                                            <p:txEl>
                                              <p:pRg st="3" end="3"/>
                                            </p:txEl>
                                          </p:spTgt>
                                        </p:tgtEl>
                                        <p:attrNameLst>
                                          <p:attrName>style.opacity</p:attrName>
                                        </p:attrNameLst>
                                      </p:cBhvr>
                                      <p:to>
                                        <p:strVal val="0.75"/>
                                      </p:to>
                                    </p:set>
                                    <p:animEffect filter="image" prLst="opacity: 0.75">
                                      <p:cBhvr rctx="IE">
                                        <p:cTn id="18" dur="indefinite"/>
                                        <p:tgtEl>
                                          <p:spTgt spid="3">
                                            <p:txEl>
                                              <p:pRg st="3" end="3"/>
                                            </p:txEl>
                                          </p:spTgt>
                                        </p:tgtEl>
                                      </p:cBhvr>
                                    </p:animEffect>
                                  </p:childTnLst>
                                </p:cTn>
                              </p:par>
                              <p:par>
                                <p:cTn id="19" presetID="9" presetClass="emph" presetSubtype="0" grpId="0" nodeType="withEffect">
                                  <p:stCondLst>
                                    <p:cond delay="0"/>
                                  </p:stCondLst>
                                  <p:childTnLst>
                                    <p:set>
                                      <p:cBhvr rctx="PPT">
                                        <p:cTn id="20" dur="indefinite"/>
                                        <p:tgtEl>
                                          <p:spTgt spid="3">
                                            <p:txEl>
                                              <p:pRg st="4" end="4"/>
                                            </p:txEl>
                                          </p:spTgt>
                                        </p:tgtEl>
                                        <p:attrNameLst>
                                          <p:attrName>style.opacity</p:attrName>
                                        </p:attrNameLst>
                                      </p:cBhvr>
                                      <p:to>
                                        <p:strVal val="0.75"/>
                                      </p:to>
                                    </p:set>
                                    <p:animEffect filter="image" prLst="opacity: 0.75">
                                      <p:cBhvr rctx="IE">
                                        <p:cTn id="21" dur="indefinite"/>
                                        <p:tgtEl>
                                          <p:spTgt spid="3">
                                            <p:txEl>
                                              <p:pRg st="4" end="4"/>
                                            </p:txEl>
                                          </p:spTgt>
                                        </p:tgtEl>
                                      </p:cBhvr>
                                    </p:animEffect>
                                  </p:childTnLst>
                                </p:cTn>
                              </p:par>
                              <p:par>
                                <p:cTn id="22" presetID="9" presetClass="emph" presetSubtype="0" grpId="0" nodeType="withEffect">
                                  <p:stCondLst>
                                    <p:cond delay="0"/>
                                  </p:stCondLst>
                                  <p:childTnLst>
                                    <p:set>
                                      <p:cBhvr rctx="PPT">
                                        <p:cTn id="23" dur="indefinite"/>
                                        <p:tgtEl>
                                          <p:spTgt spid="3">
                                            <p:txEl>
                                              <p:pRg st="5" end="5"/>
                                            </p:txEl>
                                          </p:spTgt>
                                        </p:tgtEl>
                                        <p:attrNameLst>
                                          <p:attrName>style.opacity</p:attrName>
                                        </p:attrNameLst>
                                      </p:cBhvr>
                                      <p:to>
                                        <p:strVal val="0.75"/>
                                      </p:to>
                                    </p:set>
                                    <p:animEffect filter="image" prLst="opacity: 0.75">
                                      <p:cBhvr rctx="IE">
                                        <p:cTn id="24" dur="indefinite"/>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617" y="371104"/>
            <a:ext cx="7772400" cy="1362075"/>
          </a:xfrm>
        </p:spPr>
        <p:txBody>
          <a:bodyPr>
            <a:normAutofit/>
          </a:bodyPr>
          <a:lstStyle/>
          <a:p>
            <a:pPr algn="ctr" fontAlgn="base"/>
            <a:r>
              <a:rPr lang="en-GB" dirty="0"/>
              <a:t>Kinds of data</a:t>
            </a:r>
            <a:endParaRPr lang="en-GB" b="0" dirty="0"/>
          </a:p>
        </p:txBody>
      </p:sp>
      <p:sp>
        <p:nvSpPr>
          <p:cNvPr id="3" name="TextBox 2">
            <a:extLst>
              <a:ext uri="{FF2B5EF4-FFF2-40B4-BE49-F238E27FC236}">
                <a16:creationId xmlns:a16="http://schemas.microsoft.com/office/drawing/2014/main" id="{5D9F01A4-F04F-8C4F-9D7B-1413EB4546CC}"/>
              </a:ext>
            </a:extLst>
          </p:cNvPr>
          <p:cNvSpPr txBox="1"/>
          <p:nvPr/>
        </p:nvSpPr>
        <p:spPr>
          <a:xfrm>
            <a:off x="199635" y="1358302"/>
            <a:ext cx="8944365" cy="3816429"/>
          </a:xfrm>
          <a:prstGeom prst="rect">
            <a:avLst/>
          </a:prstGeom>
          <a:noFill/>
        </p:spPr>
        <p:txBody>
          <a:bodyPr wrap="square" rtlCol="0">
            <a:spAutoFit/>
          </a:bodyPr>
          <a:lstStyle/>
          <a:p>
            <a:pPr lvl="1"/>
            <a:r>
              <a:rPr lang="en-GB" sz="2200" b="1" dirty="0">
                <a:solidFill>
                  <a:schemeClr val="bg1"/>
                </a:solidFill>
                <a:latin typeface="Century Gothic" panose="020B0502020202020204" pitchFamily="34" charset="0"/>
              </a:rPr>
              <a:t>Types:</a:t>
            </a:r>
          </a:p>
          <a:p>
            <a:pPr marL="1200150" lvl="2" indent="-285750">
              <a:buFont typeface="Arial" panose="020B0604020202020204" pitchFamily="34" charset="0"/>
              <a:buChar char="•"/>
            </a:pPr>
            <a:r>
              <a:rPr lang="en-GB" sz="2200" b="1" dirty="0">
                <a:solidFill>
                  <a:schemeClr val="bg1"/>
                </a:solidFill>
                <a:latin typeface="Century Gothic" panose="020B0502020202020204" pitchFamily="34" charset="0"/>
              </a:rPr>
              <a:t>Structured</a:t>
            </a:r>
          </a:p>
          <a:p>
            <a:pPr marL="1200150" lvl="2" indent="-285750">
              <a:buFont typeface="Arial" panose="020B0604020202020204" pitchFamily="34" charset="0"/>
              <a:buChar char="•"/>
            </a:pPr>
            <a:r>
              <a:rPr lang="en-GB" sz="2200" b="1" dirty="0">
                <a:solidFill>
                  <a:schemeClr val="bg1"/>
                </a:solidFill>
                <a:latin typeface="Century Gothic" panose="020B0502020202020204" pitchFamily="34" charset="0"/>
              </a:rPr>
              <a:t>Semi-structured</a:t>
            </a:r>
          </a:p>
          <a:p>
            <a:pPr marL="1200150" lvl="2" indent="-285750">
              <a:buFont typeface="Arial" panose="020B0604020202020204" pitchFamily="34" charset="0"/>
              <a:buChar char="•"/>
            </a:pPr>
            <a:r>
              <a:rPr lang="en-GB" sz="2200" b="1" dirty="0">
                <a:solidFill>
                  <a:schemeClr val="bg1"/>
                </a:solidFill>
                <a:latin typeface="Century Gothic" panose="020B0502020202020204" pitchFamily="34" charset="0"/>
              </a:rPr>
              <a:t>Unstructured</a:t>
            </a:r>
          </a:p>
          <a:p>
            <a:pPr lvl="2"/>
            <a:r>
              <a:rPr lang="en-GB" sz="2200" b="1" dirty="0">
                <a:solidFill>
                  <a:schemeClr val="bg1"/>
                </a:solidFill>
                <a:latin typeface="Century Gothic" panose="020B0502020202020204" pitchFamily="34" charset="0"/>
              </a:rPr>
              <a:t> </a:t>
            </a:r>
          </a:p>
          <a:p>
            <a:pPr lvl="1"/>
            <a:endParaRPr lang="en-GB" sz="2200" b="1" dirty="0">
              <a:solidFill>
                <a:schemeClr val="bg1"/>
              </a:solidFill>
              <a:latin typeface="Century Gothic" panose="020B0502020202020204" pitchFamily="34" charset="0"/>
            </a:endParaRPr>
          </a:p>
          <a:p>
            <a:pPr lvl="1"/>
            <a:r>
              <a:rPr lang="en-GB" sz="2200" b="1" dirty="0">
                <a:solidFill>
                  <a:schemeClr val="bg1"/>
                </a:solidFill>
                <a:latin typeface="Century Gothic" panose="020B0502020202020204" pitchFamily="34" charset="0"/>
              </a:rPr>
              <a:t> </a:t>
            </a:r>
          </a:p>
          <a:p>
            <a:pPr marL="742950" lvl="1" indent="-285750">
              <a:buFont typeface="Arial" panose="020B0604020202020204" pitchFamily="34" charset="0"/>
              <a:buChar char="•"/>
            </a:pPr>
            <a:endParaRPr lang="en-GB" sz="2200" b="1" dirty="0">
              <a:solidFill>
                <a:schemeClr val="bg1"/>
              </a:solidFill>
              <a:latin typeface="Century Gothic" panose="020B0502020202020204" pitchFamily="34" charset="0"/>
            </a:endParaRPr>
          </a:p>
          <a:p>
            <a:pPr marL="742950" lvl="1" indent="-285750">
              <a:buFont typeface="Arial" panose="020B0604020202020204" pitchFamily="34" charset="0"/>
              <a:buChar char="•"/>
            </a:pPr>
            <a:endParaRPr lang="en-GB" sz="2200" b="1" dirty="0">
              <a:solidFill>
                <a:schemeClr val="bg1"/>
              </a:solidFill>
              <a:latin typeface="Century Gothic" panose="020B0502020202020204" pitchFamily="34" charset="0"/>
            </a:endParaRPr>
          </a:p>
          <a:p>
            <a:pPr lvl="1">
              <a:buAutoNum type="arabicPeriod"/>
            </a:pPr>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959188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617" y="371104"/>
            <a:ext cx="7772400" cy="1362075"/>
          </a:xfrm>
        </p:spPr>
        <p:txBody>
          <a:bodyPr>
            <a:normAutofit/>
          </a:bodyPr>
          <a:lstStyle/>
          <a:p>
            <a:pPr algn="ctr" fontAlgn="base"/>
            <a:r>
              <a:rPr lang="en-GB" dirty="0"/>
              <a:t>Kinds of data</a:t>
            </a:r>
            <a:endParaRPr lang="en-GB" b="0" dirty="0"/>
          </a:p>
        </p:txBody>
      </p:sp>
      <p:sp>
        <p:nvSpPr>
          <p:cNvPr id="3" name="TextBox 2">
            <a:extLst>
              <a:ext uri="{FF2B5EF4-FFF2-40B4-BE49-F238E27FC236}">
                <a16:creationId xmlns:a16="http://schemas.microsoft.com/office/drawing/2014/main" id="{5D9F01A4-F04F-8C4F-9D7B-1413EB4546CC}"/>
              </a:ext>
            </a:extLst>
          </p:cNvPr>
          <p:cNvSpPr txBox="1"/>
          <p:nvPr/>
        </p:nvSpPr>
        <p:spPr>
          <a:xfrm>
            <a:off x="199635" y="1358302"/>
            <a:ext cx="8944365" cy="4832092"/>
          </a:xfrm>
          <a:prstGeom prst="rect">
            <a:avLst/>
          </a:prstGeom>
          <a:noFill/>
        </p:spPr>
        <p:txBody>
          <a:bodyPr wrap="square" rtlCol="0">
            <a:spAutoFit/>
          </a:bodyPr>
          <a:lstStyle/>
          <a:p>
            <a:pPr lvl="1"/>
            <a:r>
              <a:rPr lang="en-GB" sz="2200" b="1" dirty="0">
                <a:solidFill>
                  <a:schemeClr val="bg1"/>
                </a:solidFill>
                <a:latin typeface="Century Gothic" panose="020B0502020202020204" pitchFamily="34" charset="0"/>
              </a:rPr>
              <a:t>Types:</a:t>
            </a:r>
          </a:p>
          <a:p>
            <a:pPr marL="1200150" lvl="2" indent="-285750">
              <a:buFont typeface="Arial" panose="020B0604020202020204" pitchFamily="34" charset="0"/>
              <a:buChar char="•"/>
            </a:pPr>
            <a:r>
              <a:rPr lang="en-GB" sz="2200" b="1" dirty="0">
                <a:solidFill>
                  <a:schemeClr val="bg1"/>
                </a:solidFill>
                <a:latin typeface="Century Gothic" panose="020B0502020202020204" pitchFamily="34" charset="0"/>
              </a:rPr>
              <a:t>Structured</a:t>
            </a:r>
          </a:p>
          <a:p>
            <a:pPr marL="1200150" lvl="2" indent="-285750">
              <a:buFont typeface="Arial" panose="020B0604020202020204" pitchFamily="34" charset="0"/>
              <a:buChar char="•"/>
            </a:pPr>
            <a:r>
              <a:rPr lang="en-GB" sz="2200" b="1" dirty="0">
                <a:solidFill>
                  <a:schemeClr val="bg1"/>
                </a:solidFill>
                <a:latin typeface="Century Gothic" panose="020B0502020202020204" pitchFamily="34" charset="0"/>
              </a:rPr>
              <a:t>Semi-structured</a:t>
            </a:r>
          </a:p>
          <a:p>
            <a:pPr marL="1200150" lvl="2" indent="-285750">
              <a:buFont typeface="Arial" panose="020B0604020202020204" pitchFamily="34" charset="0"/>
              <a:buChar char="•"/>
            </a:pPr>
            <a:r>
              <a:rPr lang="en-GB" sz="2200" b="1" dirty="0">
                <a:solidFill>
                  <a:schemeClr val="bg1"/>
                </a:solidFill>
                <a:latin typeface="Century Gothic" panose="020B0502020202020204" pitchFamily="34" charset="0"/>
              </a:rPr>
              <a:t>Unstructured</a:t>
            </a:r>
          </a:p>
          <a:p>
            <a:pPr marL="1200150" lvl="2" indent="-285750">
              <a:buFont typeface="Arial" panose="020B0604020202020204" pitchFamily="34" charset="0"/>
              <a:buChar char="•"/>
            </a:pPr>
            <a:endParaRPr lang="en-GB" sz="2200" b="1" dirty="0">
              <a:solidFill>
                <a:schemeClr val="bg1"/>
              </a:solidFill>
              <a:latin typeface="Century Gothic" panose="020B0502020202020204" pitchFamily="34" charset="0"/>
            </a:endParaRPr>
          </a:p>
          <a:p>
            <a:pPr marL="1200150" lvl="2" indent="-285750">
              <a:buFont typeface="Arial" panose="020B0604020202020204" pitchFamily="34" charset="0"/>
              <a:buChar char="•"/>
            </a:pPr>
            <a:r>
              <a:rPr lang="en-GB" sz="2200" b="1" dirty="0">
                <a:solidFill>
                  <a:schemeClr val="bg1"/>
                </a:solidFill>
                <a:latin typeface="Century Gothic" panose="020B0502020202020204" pitchFamily="34" charset="0"/>
              </a:rPr>
              <a:t>Primary</a:t>
            </a:r>
          </a:p>
          <a:p>
            <a:pPr marL="1200150" lvl="2" indent="-285750">
              <a:buFont typeface="Arial" panose="020B0604020202020204" pitchFamily="34" charset="0"/>
              <a:buChar char="•"/>
            </a:pPr>
            <a:r>
              <a:rPr lang="en-GB" sz="2200" b="1" dirty="0">
                <a:solidFill>
                  <a:schemeClr val="bg1"/>
                </a:solidFill>
                <a:latin typeface="Century Gothic" panose="020B0502020202020204" pitchFamily="34" charset="0"/>
              </a:rPr>
              <a:t>Secondary</a:t>
            </a:r>
          </a:p>
          <a:p>
            <a:pPr marL="1200150" lvl="2" indent="-285750">
              <a:buFont typeface="Arial" panose="020B0604020202020204" pitchFamily="34" charset="0"/>
              <a:buChar char="•"/>
            </a:pPr>
            <a:r>
              <a:rPr lang="en-GB" sz="2200" b="1" dirty="0">
                <a:solidFill>
                  <a:schemeClr val="bg1"/>
                </a:solidFill>
                <a:latin typeface="Century Gothic" panose="020B0502020202020204" pitchFamily="34" charset="0"/>
              </a:rPr>
              <a:t>Tertiary</a:t>
            </a:r>
          </a:p>
          <a:p>
            <a:pPr lvl="1"/>
            <a:endParaRPr lang="en-GB" sz="2200" b="1" dirty="0">
              <a:solidFill>
                <a:schemeClr val="bg1"/>
              </a:solidFill>
              <a:latin typeface="Century Gothic" panose="020B0502020202020204" pitchFamily="34" charset="0"/>
            </a:endParaRPr>
          </a:p>
          <a:p>
            <a:pPr lvl="1"/>
            <a:r>
              <a:rPr lang="en-GB" sz="2200" b="1" dirty="0">
                <a:solidFill>
                  <a:schemeClr val="bg1"/>
                </a:solidFill>
                <a:latin typeface="Century Gothic" panose="020B0502020202020204" pitchFamily="34" charset="0"/>
              </a:rPr>
              <a:t> </a:t>
            </a:r>
          </a:p>
          <a:p>
            <a:pPr marL="742950" lvl="1" indent="-285750">
              <a:buFont typeface="Arial" panose="020B0604020202020204" pitchFamily="34" charset="0"/>
              <a:buChar char="•"/>
            </a:pPr>
            <a:endParaRPr lang="en-GB" sz="2200" b="1" dirty="0">
              <a:solidFill>
                <a:schemeClr val="bg1"/>
              </a:solidFill>
              <a:latin typeface="Century Gothic" panose="020B0502020202020204" pitchFamily="34" charset="0"/>
            </a:endParaRPr>
          </a:p>
          <a:p>
            <a:pPr marL="742950" lvl="1" indent="-285750">
              <a:buFont typeface="Arial" panose="020B0604020202020204" pitchFamily="34" charset="0"/>
              <a:buChar char="•"/>
            </a:pPr>
            <a:endParaRPr lang="en-GB" sz="2200" b="1" dirty="0">
              <a:solidFill>
                <a:schemeClr val="bg1"/>
              </a:solidFill>
              <a:latin typeface="Century Gothic" panose="020B0502020202020204" pitchFamily="34" charset="0"/>
            </a:endParaRPr>
          </a:p>
          <a:p>
            <a:pPr lvl="1">
              <a:buAutoNum type="arabicPeriod"/>
            </a:pPr>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940266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617" y="371104"/>
            <a:ext cx="7772400" cy="1362075"/>
          </a:xfrm>
        </p:spPr>
        <p:txBody>
          <a:bodyPr>
            <a:normAutofit/>
          </a:bodyPr>
          <a:lstStyle/>
          <a:p>
            <a:pPr algn="ctr" fontAlgn="base"/>
            <a:r>
              <a:rPr lang="en-GB" dirty="0"/>
              <a:t>Kinds of data</a:t>
            </a:r>
            <a:endParaRPr lang="en-GB" b="0" dirty="0"/>
          </a:p>
        </p:txBody>
      </p:sp>
      <p:sp>
        <p:nvSpPr>
          <p:cNvPr id="3" name="TextBox 2">
            <a:extLst>
              <a:ext uri="{FF2B5EF4-FFF2-40B4-BE49-F238E27FC236}">
                <a16:creationId xmlns:a16="http://schemas.microsoft.com/office/drawing/2014/main" id="{5D9F01A4-F04F-8C4F-9D7B-1413EB4546CC}"/>
              </a:ext>
            </a:extLst>
          </p:cNvPr>
          <p:cNvSpPr txBox="1"/>
          <p:nvPr/>
        </p:nvSpPr>
        <p:spPr>
          <a:xfrm>
            <a:off x="199635" y="1358302"/>
            <a:ext cx="8944365" cy="6863417"/>
          </a:xfrm>
          <a:prstGeom prst="rect">
            <a:avLst/>
          </a:prstGeom>
          <a:noFill/>
        </p:spPr>
        <p:txBody>
          <a:bodyPr wrap="square" rtlCol="0">
            <a:spAutoFit/>
          </a:bodyPr>
          <a:lstStyle/>
          <a:p>
            <a:pPr lvl="1"/>
            <a:r>
              <a:rPr lang="en-GB" sz="2200" b="1" dirty="0">
                <a:solidFill>
                  <a:schemeClr val="bg1"/>
                </a:solidFill>
                <a:latin typeface="Century Gothic" panose="020B0502020202020204" pitchFamily="34" charset="0"/>
              </a:rPr>
              <a:t>Types:</a:t>
            </a:r>
          </a:p>
          <a:p>
            <a:pPr marL="1200150" lvl="2" indent="-285750">
              <a:buFont typeface="Arial" panose="020B0604020202020204" pitchFamily="34" charset="0"/>
              <a:buChar char="•"/>
            </a:pPr>
            <a:r>
              <a:rPr lang="en-GB" sz="2200" b="1" dirty="0">
                <a:solidFill>
                  <a:schemeClr val="bg1"/>
                </a:solidFill>
                <a:latin typeface="Century Gothic" panose="020B0502020202020204" pitchFamily="34" charset="0"/>
              </a:rPr>
              <a:t>Structured</a:t>
            </a:r>
          </a:p>
          <a:p>
            <a:pPr marL="1200150" lvl="2" indent="-285750">
              <a:buFont typeface="Arial" panose="020B0604020202020204" pitchFamily="34" charset="0"/>
              <a:buChar char="•"/>
            </a:pPr>
            <a:r>
              <a:rPr lang="en-GB" sz="2200" b="1" dirty="0">
                <a:solidFill>
                  <a:schemeClr val="bg1"/>
                </a:solidFill>
                <a:latin typeface="Century Gothic" panose="020B0502020202020204" pitchFamily="34" charset="0"/>
              </a:rPr>
              <a:t>Semi-structured</a:t>
            </a:r>
          </a:p>
          <a:p>
            <a:pPr marL="1200150" lvl="2" indent="-285750">
              <a:buFont typeface="Arial" panose="020B0604020202020204" pitchFamily="34" charset="0"/>
              <a:buChar char="•"/>
            </a:pPr>
            <a:r>
              <a:rPr lang="en-GB" sz="2200" b="1" dirty="0">
                <a:solidFill>
                  <a:schemeClr val="bg1"/>
                </a:solidFill>
                <a:latin typeface="Century Gothic" panose="020B0502020202020204" pitchFamily="34" charset="0"/>
              </a:rPr>
              <a:t>Unstructured</a:t>
            </a:r>
          </a:p>
          <a:p>
            <a:pPr marL="1200150" lvl="2" indent="-285750">
              <a:buFont typeface="Arial" panose="020B0604020202020204" pitchFamily="34" charset="0"/>
              <a:buChar char="•"/>
            </a:pPr>
            <a:endParaRPr lang="en-GB" sz="2200" b="1" dirty="0">
              <a:solidFill>
                <a:schemeClr val="bg1"/>
              </a:solidFill>
              <a:latin typeface="Century Gothic" panose="020B0502020202020204" pitchFamily="34" charset="0"/>
            </a:endParaRPr>
          </a:p>
          <a:p>
            <a:pPr marL="1200150" lvl="2" indent="-285750">
              <a:buFont typeface="Arial" panose="020B0604020202020204" pitchFamily="34" charset="0"/>
              <a:buChar char="•"/>
            </a:pPr>
            <a:r>
              <a:rPr lang="en-GB" sz="2200" b="1" dirty="0">
                <a:solidFill>
                  <a:schemeClr val="bg1"/>
                </a:solidFill>
                <a:latin typeface="Century Gothic" panose="020B0502020202020204" pitchFamily="34" charset="0"/>
              </a:rPr>
              <a:t>Primary</a:t>
            </a:r>
          </a:p>
          <a:p>
            <a:pPr marL="1200150" lvl="2" indent="-285750">
              <a:buFont typeface="Arial" panose="020B0604020202020204" pitchFamily="34" charset="0"/>
              <a:buChar char="•"/>
            </a:pPr>
            <a:r>
              <a:rPr lang="en-GB" sz="2200" b="1" dirty="0">
                <a:solidFill>
                  <a:schemeClr val="bg1"/>
                </a:solidFill>
                <a:latin typeface="Century Gothic" panose="020B0502020202020204" pitchFamily="34" charset="0"/>
              </a:rPr>
              <a:t>Secondary</a:t>
            </a:r>
          </a:p>
          <a:p>
            <a:pPr marL="1200150" lvl="2" indent="-285750">
              <a:buFont typeface="Arial" panose="020B0604020202020204" pitchFamily="34" charset="0"/>
              <a:buChar char="•"/>
            </a:pPr>
            <a:r>
              <a:rPr lang="en-GB" sz="2200" b="1" dirty="0">
                <a:solidFill>
                  <a:schemeClr val="bg1"/>
                </a:solidFill>
                <a:latin typeface="Century Gothic" panose="020B0502020202020204" pitchFamily="34" charset="0"/>
              </a:rPr>
              <a:t>Tertiary</a:t>
            </a:r>
          </a:p>
          <a:p>
            <a:pPr lvl="1"/>
            <a:endParaRPr lang="en-GB" sz="2200" b="1" dirty="0">
              <a:solidFill>
                <a:schemeClr val="bg1"/>
              </a:solidFill>
              <a:latin typeface="Century Gothic" panose="020B0502020202020204" pitchFamily="34" charset="0"/>
            </a:endParaRPr>
          </a:p>
          <a:p>
            <a:pPr lvl="1"/>
            <a:r>
              <a:rPr lang="en-GB" sz="2200" b="1" dirty="0">
                <a:solidFill>
                  <a:schemeClr val="bg1"/>
                </a:solidFill>
                <a:latin typeface="Century Gothic" panose="020B0502020202020204" pitchFamily="34" charset="0"/>
              </a:rPr>
              <a:t>Ways to generate:</a:t>
            </a:r>
          </a:p>
          <a:p>
            <a:pPr marL="1200150" lvl="2" indent="-285750">
              <a:buFont typeface="Arial" panose="020B0604020202020204" pitchFamily="34" charset="0"/>
              <a:buChar char="•"/>
            </a:pPr>
            <a:r>
              <a:rPr lang="en-GB" sz="2200" b="1" dirty="0">
                <a:solidFill>
                  <a:schemeClr val="bg1"/>
                </a:solidFill>
                <a:latin typeface="Century Gothic" panose="020B0502020202020204" pitchFamily="34" charset="0"/>
              </a:rPr>
              <a:t>Captured (humans or machines)</a:t>
            </a:r>
          </a:p>
          <a:p>
            <a:pPr marL="1200150" lvl="2" indent="-285750">
              <a:buFont typeface="Arial" panose="020B0604020202020204" pitchFamily="34" charset="0"/>
              <a:buChar char="•"/>
            </a:pPr>
            <a:r>
              <a:rPr lang="en-GB" sz="2200" b="1" dirty="0">
                <a:solidFill>
                  <a:schemeClr val="bg1"/>
                </a:solidFill>
                <a:latin typeface="Century Gothic" panose="020B0502020202020204" pitchFamily="34" charset="0"/>
              </a:rPr>
              <a:t>Exhaust (bi-products)</a:t>
            </a:r>
          </a:p>
          <a:p>
            <a:pPr marL="1200150" lvl="2" indent="-285750">
              <a:buFont typeface="Arial" panose="020B0604020202020204" pitchFamily="34" charset="0"/>
              <a:buChar char="•"/>
            </a:pPr>
            <a:r>
              <a:rPr lang="en-GB" sz="2200" b="1" dirty="0">
                <a:solidFill>
                  <a:schemeClr val="bg1"/>
                </a:solidFill>
                <a:latin typeface="Century Gothic" panose="020B0502020202020204" pitchFamily="34" charset="0"/>
              </a:rPr>
              <a:t>Transient (exhaust data of no value)</a:t>
            </a:r>
          </a:p>
          <a:p>
            <a:pPr marL="1200150" lvl="2" indent="-285750">
              <a:buFont typeface="Arial" panose="020B0604020202020204" pitchFamily="34" charset="0"/>
              <a:buChar char="•"/>
            </a:pPr>
            <a:r>
              <a:rPr lang="en-GB" sz="2200" b="1" dirty="0">
                <a:solidFill>
                  <a:schemeClr val="bg1"/>
                </a:solidFill>
                <a:latin typeface="Century Gothic" panose="020B0502020202020204" pitchFamily="34" charset="0"/>
              </a:rPr>
              <a:t>Derived (captured/exhaust data of value)</a:t>
            </a:r>
          </a:p>
          <a:p>
            <a:pPr marL="1200150" lvl="2" indent="-285750">
              <a:buFont typeface="Arial" panose="020B0604020202020204" pitchFamily="34" charset="0"/>
              <a:buChar char="•"/>
            </a:pPr>
            <a:endParaRPr lang="en-GB" sz="2200" b="1" dirty="0">
              <a:solidFill>
                <a:schemeClr val="bg1"/>
              </a:solidFill>
              <a:latin typeface="Century Gothic" panose="020B0502020202020204" pitchFamily="34" charset="0"/>
            </a:endParaRPr>
          </a:p>
          <a:p>
            <a:pPr lvl="2"/>
            <a:endParaRPr lang="en-GB" sz="2200" b="1" dirty="0">
              <a:solidFill>
                <a:schemeClr val="bg1"/>
              </a:solidFill>
              <a:latin typeface="Century Gothic" panose="020B0502020202020204" pitchFamily="34" charset="0"/>
            </a:endParaRPr>
          </a:p>
          <a:p>
            <a:pPr marL="742950" lvl="1" indent="-285750">
              <a:buFont typeface="Arial" panose="020B0604020202020204" pitchFamily="34" charset="0"/>
              <a:buChar char="•"/>
            </a:pPr>
            <a:endParaRPr lang="en-GB" sz="2200" b="1" dirty="0">
              <a:solidFill>
                <a:schemeClr val="bg1"/>
              </a:solidFill>
              <a:latin typeface="Century Gothic" panose="020B0502020202020204" pitchFamily="34" charset="0"/>
            </a:endParaRPr>
          </a:p>
          <a:p>
            <a:pPr marL="742950" lvl="1" indent="-285750">
              <a:buFont typeface="Arial" panose="020B0604020202020204" pitchFamily="34" charset="0"/>
              <a:buChar char="•"/>
            </a:pPr>
            <a:endParaRPr lang="en-GB" sz="2200" b="1" dirty="0">
              <a:solidFill>
                <a:schemeClr val="bg1"/>
              </a:solidFill>
              <a:latin typeface="Century Gothic" panose="020B0502020202020204" pitchFamily="34" charset="0"/>
            </a:endParaRPr>
          </a:p>
          <a:p>
            <a:pPr lvl="1">
              <a:buAutoNum type="arabicPeriod"/>
            </a:pPr>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866389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FF23B4-4435-8D45-87E6-C1D2F9D2B400}"/>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7CB88A1C-48B6-124C-B1A1-A8EA9B7A2037}"/>
              </a:ext>
            </a:extLst>
          </p:cNvPr>
          <p:cNvPicPr>
            <a:picLocks noChangeAspect="1"/>
          </p:cNvPicPr>
          <p:nvPr/>
        </p:nvPicPr>
        <p:blipFill>
          <a:blip r:embed="rId3"/>
          <a:stretch>
            <a:fillRect/>
          </a:stretch>
        </p:blipFill>
        <p:spPr>
          <a:xfrm>
            <a:off x="0" y="1074906"/>
            <a:ext cx="9144000" cy="4708187"/>
          </a:xfrm>
          <a:prstGeom prst="rect">
            <a:avLst/>
          </a:prstGeom>
        </p:spPr>
      </p:pic>
      <p:sp>
        <p:nvSpPr>
          <p:cNvPr id="7" name="TextBox 6">
            <a:extLst>
              <a:ext uri="{FF2B5EF4-FFF2-40B4-BE49-F238E27FC236}">
                <a16:creationId xmlns:a16="http://schemas.microsoft.com/office/drawing/2014/main" id="{66EF3B5B-DA90-FC4D-BC34-B66747D10291}"/>
              </a:ext>
            </a:extLst>
          </p:cNvPr>
          <p:cNvSpPr txBox="1"/>
          <p:nvPr/>
        </p:nvSpPr>
        <p:spPr>
          <a:xfrm>
            <a:off x="4641273" y="6220691"/>
            <a:ext cx="3817071" cy="369332"/>
          </a:xfrm>
          <a:prstGeom prst="rect">
            <a:avLst/>
          </a:prstGeom>
          <a:noFill/>
        </p:spPr>
        <p:txBody>
          <a:bodyPr wrap="none" rtlCol="0">
            <a:spAutoFit/>
          </a:bodyPr>
          <a:lstStyle/>
          <a:p>
            <a:r>
              <a:rPr lang="en-US" dirty="0">
                <a:solidFill>
                  <a:schemeClr val="bg1"/>
                </a:solidFill>
                <a:latin typeface="Century Gothic" panose="020B0502020202020204" pitchFamily="34" charset="0"/>
              </a:rPr>
              <a:t>NYC Noise Complaint Data Map</a:t>
            </a:r>
          </a:p>
        </p:txBody>
      </p:sp>
    </p:spTree>
    <p:extLst>
      <p:ext uri="{BB962C8B-B14F-4D97-AF65-F5344CB8AC3E}">
        <p14:creationId xmlns:p14="http://schemas.microsoft.com/office/powerpoint/2010/main" val="1098817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617" y="371104"/>
            <a:ext cx="7772400" cy="1362075"/>
          </a:xfrm>
        </p:spPr>
        <p:txBody>
          <a:bodyPr>
            <a:normAutofit/>
          </a:bodyPr>
          <a:lstStyle/>
          <a:p>
            <a:pPr algn="ctr" fontAlgn="base"/>
            <a:r>
              <a:rPr lang="en-GB" dirty="0"/>
              <a:t>Kinds of urban data</a:t>
            </a:r>
            <a:endParaRPr lang="en-GB" b="0" dirty="0"/>
          </a:p>
        </p:txBody>
      </p:sp>
      <p:sp>
        <p:nvSpPr>
          <p:cNvPr id="3" name="TextBox 2">
            <a:extLst>
              <a:ext uri="{FF2B5EF4-FFF2-40B4-BE49-F238E27FC236}">
                <a16:creationId xmlns:a16="http://schemas.microsoft.com/office/drawing/2014/main" id="{5D9F01A4-F04F-8C4F-9D7B-1413EB4546CC}"/>
              </a:ext>
            </a:extLst>
          </p:cNvPr>
          <p:cNvSpPr txBox="1"/>
          <p:nvPr/>
        </p:nvSpPr>
        <p:spPr>
          <a:xfrm>
            <a:off x="199635" y="1372157"/>
            <a:ext cx="8944365" cy="6863417"/>
          </a:xfrm>
          <a:prstGeom prst="rect">
            <a:avLst/>
          </a:prstGeom>
          <a:noFill/>
        </p:spPr>
        <p:txBody>
          <a:bodyPr wrap="square" rtlCol="0">
            <a:spAutoFit/>
          </a:bodyPr>
          <a:lstStyle/>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Opportunistic sensing</a:t>
            </a:r>
          </a:p>
          <a:p>
            <a:pPr marL="1257300" lvl="2" indent="-342900">
              <a:buFont typeface="Arial" panose="020B0604020202020204" pitchFamily="34" charset="0"/>
              <a:buChar char="•"/>
            </a:pPr>
            <a:r>
              <a:rPr lang="en-GB" sz="2200" b="1" dirty="0">
                <a:solidFill>
                  <a:schemeClr val="bg1"/>
                </a:solidFill>
                <a:latin typeface="Century Gothic" panose="020B0502020202020204" pitchFamily="34" charset="0"/>
              </a:rPr>
              <a:t>Credit card transactions</a:t>
            </a:r>
          </a:p>
          <a:p>
            <a:pPr marL="1257300" lvl="2" indent="-342900">
              <a:buFont typeface="Arial" panose="020B0604020202020204" pitchFamily="34" charset="0"/>
              <a:buChar char="•"/>
            </a:pPr>
            <a:r>
              <a:rPr lang="en-GB" sz="2200" b="1" dirty="0">
                <a:solidFill>
                  <a:schemeClr val="bg1"/>
                </a:solidFill>
                <a:latin typeface="Century Gothic" panose="020B0502020202020204" pitchFamily="34" charset="0"/>
              </a:rPr>
              <a:t>Telecommunications data</a:t>
            </a: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Smart dust</a:t>
            </a:r>
          </a:p>
          <a:p>
            <a:pPr marL="1257300" lvl="2" indent="-342900">
              <a:buFont typeface="Arial" panose="020B0604020202020204" pitchFamily="34" charset="0"/>
              <a:buChar char="•"/>
            </a:pPr>
            <a:r>
              <a:rPr lang="en-GB" sz="2200" b="1" dirty="0">
                <a:solidFill>
                  <a:schemeClr val="bg1"/>
                </a:solidFill>
                <a:latin typeface="Century Gothic" panose="020B0502020202020204" pitchFamily="34" charset="0"/>
              </a:rPr>
              <a:t>Google </a:t>
            </a:r>
            <a:r>
              <a:rPr lang="en-GB" sz="2200" b="1" dirty="0" err="1">
                <a:solidFill>
                  <a:schemeClr val="bg1"/>
                </a:solidFill>
                <a:latin typeface="Century Gothic" panose="020B0502020202020204" pitchFamily="34" charset="0"/>
              </a:rPr>
              <a:t>Streetview</a:t>
            </a:r>
            <a:endParaRPr lang="en-GB" sz="2200" b="1" dirty="0">
              <a:solidFill>
                <a:schemeClr val="bg1"/>
              </a:solidFill>
              <a:latin typeface="Century Gothic" panose="020B0502020202020204" pitchFamily="34" charset="0"/>
            </a:endParaRPr>
          </a:p>
          <a:p>
            <a:pPr marL="1257300" lvl="2" indent="-342900">
              <a:buFont typeface="Arial" panose="020B0604020202020204" pitchFamily="34" charset="0"/>
              <a:buChar char="•"/>
            </a:pPr>
            <a:r>
              <a:rPr lang="en-GB" sz="2200" b="1" dirty="0" err="1">
                <a:solidFill>
                  <a:schemeClr val="bg1"/>
                </a:solidFill>
                <a:latin typeface="Century Gothic" panose="020B0502020202020204" pitchFamily="34" charset="0"/>
              </a:rPr>
              <a:t>Nanosensors</a:t>
            </a:r>
            <a:r>
              <a:rPr lang="en-GB" sz="2200" b="1" dirty="0">
                <a:solidFill>
                  <a:schemeClr val="bg1"/>
                </a:solidFill>
                <a:latin typeface="Century Gothic" panose="020B0502020202020204" pitchFamily="34" charset="0"/>
              </a:rPr>
              <a:t> </a:t>
            </a:r>
          </a:p>
          <a:p>
            <a:pPr marL="1257300" lvl="2" indent="-342900">
              <a:buFont typeface="Arial" panose="020B0604020202020204" pitchFamily="34" charset="0"/>
              <a:buChar char="•"/>
            </a:pPr>
            <a:r>
              <a:rPr lang="en-GB" sz="2200" b="1" dirty="0">
                <a:solidFill>
                  <a:schemeClr val="bg1"/>
                </a:solidFill>
                <a:latin typeface="Century Gothic" panose="020B0502020202020204" pitchFamily="34" charset="0"/>
              </a:rPr>
              <a:t>Trash Track</a:t>
            </a: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Crowdsensing</a:t>
            </a:r>
          </a:p>
          <a:p>
            <a:pPr marL="1257300" lvl="2" indent="-342900">
              <a:buFont typeface="Arial" panose="020B0604020202020204" pitchFamily="34" charset="0"/>
              <a:buChar char="•"/>
            </a:pPr>
            <a:r>
              <a:rPr lang="en-GB" sz="2200" b="1" dirty="0">
                <a:solidFill>
                  <a:schemeClr val="bg1"/>
                </a:solidFill>
                <a:latin typeface="Century Gothic" panose="020B0502020202020204" pitchFamily="34" charset="0"/>
              </a:rPr>
              <a:t>Tweets</a:t>
            </a:r>
          </a:p>
          <a:p>
            <a:pPr marL="1257300" lvl="2" indent="-342900">
              <a:buFont typeface="Arial" panose="020B0604020202020204" pitchFamily="34" charset="0"/>
              <a:buChar char="•"/>
            </a:pPr>
            <a:r>
              <a:rPr lang="en-GB" sz="2200" b="1" dirty="0">
                <a:solidFill>
                  <a:schemeClr val="bg1"/>
                </a:solidFill>
                <a:latin typeface="Century Gothic" panose="020B0502020202020204" pitchFamily="34" charset="0"/>
              </a:rPr>
              <a:t>Yelp reviews</a:t>
            </a:r>
          </a:p>
          <a:p>
            <a:pPr marL="1257300" lvl="2" indent="-342900">
              <a:buFont typeface="Arial" panose="020B0604020202020204" pitchFamily="34" charset="0"/>
              <a:buChar char="•"/>
            </a:pPr>
            <a:r>
              <a:rPr lang="en-GB" sz="2200" b="1" dirty="0">
                <a:solidFill>
                  <a:schemeClr val="bg1"/>
                </a:solidFill>
                <a:latin typeface="Century Gothic" panose="020B0502020202020204" pitchFamily="34" charset="0"/>
              </a:rPr>
              <a:t>OpenStreetMap</a:t>
            </a: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1257300" lvl="2"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lvl="2"/>
            <a:endParaRPr lang="en-GB" sz="2200" b="1" dirty="0">
              <a:solidFill>
                <a:schemeClr val="bg1"/>
              </a:solidFill>
              <a:latin typeface="Century Gothic" panose="020B0502020202020204" pitchFamily="34" charset="0"/>
            </a:endParaRPr>
          </a:p>
          <a:p>
            <a:pPr marL="742950" lvl="1" indent="-285750">
              <a:buFont typeface="Arial" panose="020B0604020202020204" pitchFamily="34" charset="0"/>
              <a:buChar char="•"/>
            </a:pPr>
            <a:endParaRPr lang="en-GB" sz="2200" b="1" dirty="0">
              <a:solidFill>
                <a:schemeClr val="bg1"/>
              </a:solidFill>
              <a:latin typeface="Century Gothic" panose="020B0502020202020204" pitchFamily="34" charset="0"/>
            </a:endParaRPr>
          </a:p>
          <a:p>
            <a:pPr marL="742950" lvl="1" indent="-285750">
              <a:buFont typeface="Arial" panose="020B0604020202020204" pitchFamily="34" charset="0"/>
              <a:buChar char="•"/>
            </a:pPr>
            <a:endParaRPr lang="en-GB" sz="2200" b="1" dirty="0">
              <a:solidFill>
                <a:schemeClr val="bg1"/>
              </a:solidFill>
              <a:latin typeface="Century Gothic" panose="020B0502020202020204" pitchFamily="34" charset="0"/>
            </a:endParaRPr>
          </a:p>
          <a:p>
            <a:pPr lvl="1">
              <a:buAutoNum type="arabicPeriod"/>
            </a:pPr>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343184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FF23B4-4435-8D45-87E6-C1D2F9D2B400}"/>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654F4744-1C90-ED45-BE9C-7D55CC864DC9}"/>
              </a:ext>
            </a:extLst>
          </p:cNvPr>
          <p:cNvPicPr>
            <a:picLocks noChangeAspect="1"/>
          </p:cNvPicPr>
          <p:nvPr/>
        </p:nvPicPr>
        <p:blipFill>
          <a:blip r:embed="rId3"/>
          <a:stretch>
            <a:fillRect/>
          </a:stretch>
        </p:blipFill>
        <p:spPr>
          <a:xfrm>
            <a:off x="1576996" y="0"/>
            <a:ext cx="5990008" cy="6858000"/>
          </a:xfrm>
          <a:prstGeom prst="rect">
            <a:avLst/>
          </a:prstGeom>
        </p:spPr>
      </p:pic>
    </p:spTree>
    <p:extLst>
      <p:ext uri="{BB962C8B-B14F-4D97-AF65-F5344CB8AC3E}">
        <p14:creationId xmlns:p14="http://schemas.microsoft.com/office/powerpoint/2010/main" val="3605233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617" y="412668"/>
            <a:ext cx="7772400" cy="1362075"/>
          </a:xfrm>
        </p:spPr>
        <p:txBody>
          <a:bodyPr>
            <a:normAutofit/>
          </a:bodyPr>
          <a:lstStyle/>
          <a:p>
            <a:pPr algn="ctr" fontAlgn="base"/>
            <a:r>
              <a:rPr lang="en-GB" dirty="0"/>
              <a:t>metadata</a:t>
            </a:r>
            <a:endParaRPr lang="en-GB" b="0" dirty="0"/>
          </a:p>
        </p:txBody>
      </p:sp>
      <p:sp>
        <p:nvSpPr>
          <p:cNvPr id="3" name="TextBox 2">
            <a:extLst>
              <a:ext uri="{FF2B5EF4-FFF2-40B4-BE49-F238E27FC236}">
                <a16:creationId xmlns:a16="http://schemas.microsoft.com/office/drawing/2014/main" id="{5D9F01A4-F04F-8C4F-9D7B-1413EB4546CC}"/>
              </a:ext>
            </a:extLst>
          </p:cNvPr>
          <p:cNvSpPr txBox="1"/>
          <p:nvPr/>
        </p:nvSpPr>
        <p:spPr>
          <a:xfrm>
            <a:off x="0" y="2364462"/>
            <a:ext cx="8944365" cy="4493538"/>
          </a:xfrm>
          <a:prstGeom prst="rect">
            <a:avLst/>
          </a:prstGeom>
          <a:noFill/>
        </p:spPr>
        <p:txBody>
          <a:bodyPr wrap="square" rtlCol="0">
            <a:spAutoFit/>
          </a:bodyPr>
          <a:lstStyle/>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Descriptive (para-data) – for identification and discovery </a:t>
            </a: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Structural – about the organisation of the data  </a:t>
            </a: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Administrative – details of its creation and technical specs </a:t>
            </a: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1200150" lvl="2" indent="-285750">
              <a:buFont typeface="Arial" panose="020B0604020202020204" pitchFamily="34" charset="0"/>
              <a:buChar char="•"/>
            </a:pPr>
            <a:endParaRPr lang="en-GB" sz="2200" b="1" dirty="0">
              <a:solidFill>
                <a:schemeClr val="bg1"/>
              </a:solidFill>
              <a:latin typeface="Century Gothic" panose="020B0502020202020204" pitchFamily="34" charset="0"/>
            </a:endParaRPr>
          </a:p>
          <a:p>
            <a:pPr lvl="2"/>
            <a:endParaRPr lang="en-GB" sz="2200" b="1" dirty="0">
              <a:solidFill>
                <a:schemeClr val="bg1"/>
              </a:solidFill>
              <a:latin typeface="Century Gothic" panose="020B0502020202020204" pitchFamily="34" charset="0"/>
            </a:endParaRPr>
          </a:p>
          <a:p>
            <a:pPr marL="742950" lvl="1" indent="-285750">
              <a:buFont typeface="Arial" panose="020B0604020202020204" pitchFamily="34" charset="0"/>
              <a:buChar char="•"/>
            </a:pPr>
            <a:endParaRPr lang="en-GB" sz="2200" b="1" dirty="0">
              <a:solidFill>
                <a:schemeClr val="bg1"/>
              </a:solidFill>
              <a:latin typeface="Century Gothic" panose="020B0502020202020204" pitchFamily="34" charset="0"/>
            </a:endParaRPr>
          </a:p>
          <a:p>
            <a:pPr marL="742950" lvl="1" indent="-285750">
              <a:buFont typeface="Arial" panose="020B0604020202020204" pitchFamily="34" charset="0"/>
              <a:buChar char="•"/>
            </a:pPr>
            <a:endParaRPr lang="en-GB" sz="2200" b="1" dirty="0">
              <a:solidFill>
                <a:schemeClr val="bg1"/>
              </a:solidFill>
              <a:latin typeface="Century Gothic" panose="020B0502020202020204" pitchFamily="34" charset="0"/>
            </a:endParaRPr>
          </a:p>
          <a:p>
            <a:pPr lvl="1">
              <a:buAutoNum type="arabicPeriod"/>
            </a:pPr>
            <a:endParaRPr lang="en-GB" sz="2200" b="1" dirty="0">
              <a:solidFill>
                <a:schemeClr val="bg1"/>
              </a:solidFill>
              <a:latin typeface="Century Gothic" panose="020B0502020202020204" pitchFamily="34" charset="0"/>
            </a:endParaRPr>
          </a:p>
          <a:p>
            <a:r>
              <a:rPr lang="en-US" sz="2200" b="1" dirty="0">
                <a:solidFill>
                  <a:schemeClr val="bg1"/>
                </a:solidFill>
                <a:latin typeface="Century Gothic" panose="020B0502020202020204" pitchFamily="34" charset="0"/>
              </a:rPr>
              <a:t> </a:t>
            </a:r>
          </a:p>
        </p:txBody>
      </p:sp>
    </p:spTree>
    <p:extLst>
      <p:ext uri="{BB962C8B-B14F-4D97-AF65-F5344CB8AC3E}">
        <p14:creationId xmlns:p14="http://schemas.microsoft.com/office/powerpoint/2010/main" val="2918774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8" y="962718"/>
            <a:ext cx="7772400" cy="1362075"/>
          </a:xfrm>
        </p:spPr>
        <p:txBody>
          <a:bodyPr>
            <a:normAutofit/>
          </a:bodyPr>
          <a:lstStyle/>
          <a:p>
            <a:pPr algn="ctr" fontAlgn="base"/>
            <a:r>
              <a:rPr lang="en-GB" dirty="0"/>
              <a:t>Just writing</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81548" y="2533720"/>
            <a:ext cx="8331200" cy="2800767"/>
          </a:xfrm>
          <a:prstGeom prst="rect">
            <a:avLst/>
          </a:prstGeom>
          <a:noFill/>
        </p:spPr>
        <p:txBody>
          <a:bodyPr wrap="square" rtlCol="0">
            <a:spAutoFit/>
          </a:bodyPr>
          <a:lstStyle/>
          <a:p>
            <a:pPr lvl="1"/>
            <a:r>
              <a:rPr lang="en-GB" sz="2200" b="1" dirty="0">
                <a:solidFill>
                  <a:schemeClr val="bg1"/>
                </a:solidFill>
                <a:latin typeface="Century Gothic" panose="020B0502020202020204" pitchFamily="34" charset="0"/>
              </a:rPr>
              <a:t>(5 min.)</a:t>
            </a:r>
          </a:p>
          <a:p>
            <a:pPr lvl="1"/>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The role that I often occupy in a group is...</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The role I’ve been playing in DDC so far is…</a:t>
            </a: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763317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11069"/>
            <a:ext cx="7772400" cy="857250"/>
          </a:xfrm>
        </p:spPr>
        <p:txBody>
          <a:bodyPr/>
          <a:lstStyle/>
          <a:p>
            <a:pPr algn="ctr"/>
            <a:r>
              <a:rPr lang="en-US" b="1" dirty="0"/>
              <a:t>RESEARCH DATA</a:t>
            </a:r>
          </a:p>
        </p:txBody>
      </p:sp>
      <p:sp>
        <p:nvSpPr>
          <p:cNvPr id="3" name="Content Placeholder 2"/>
          <p:cNvSpPr>
            <a:spLocks noGrp="1"/>
          </p:cNvSpPr>
          <p:nvPr>
            <p:ph idx="1"/>
          </p:nvPr>
        </p:nvSpPr>
        <p:spPr>
          <a:xfrm>
            <a:off x="522962" y="2437656"/>
            <a:ext cx="8206680" cy="2970330"/>
          </a:xfrm>
        </p:spPr>
        <p:txBody>
          <a:bodyPr>
            <a:normAutofit/>
          </a:bodyPr>
          <a:lstStyle/>
          <a:p>
            <a:r>
              <a:rPr lang="en-GB" sz="2200" b="1" dirty="0"/>
              <a:t>“collected, observed, or created, for the purposes of analysis to produce and validate original research results.” -MANTRA</a:t>
            </a:r>
          </a:p>
          <a:p>
            <a:pPr marL="0" indent="0">
              <a:buNone/>
            </a:pPr>
            <a:endParaRPr lang="en-GB" sz="2200" b="1" dirty="0"/>
          </a:p>
          <a:p>
            <a:r>
              <a:rPr lang="en-GB" sz="2200" b="1" dirty="0"/>
              <a:t>It is situational</a:t>
            </a:r>
            <a:endParaRPr lang="en-US" sz="2200" b="1" dirty="0"/>
          </a:p>
        </p:txBody>
      </p:sp>
    </p:spTree>
    <p:extLst>
      <p:ext uri="{BB962C8B-B14F-4D97-AF65-F5344CB8AC3E}">
        <p14:creationId xmlns:p14="http://schemas.microsoft.com/office/powerpoint/2010/main" val="194118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3">
                                            <p:txEl>
                                              <p:pRg st="0" end="0"/>
                                            </p:txEl>
                                          </p:spTgt>
                                        </p:tgtEl>
                                        <p:attrNameLst>
                                          <p:attrName>style.opacity</p:attrName>
                                        </p:attrNameLst>
                                      </p:cBhvr>
                                      <p:to>
                                        <p:strVal val="0.75"/>
                                      </p:to>
                                    </p:set>
                                    <p:animEffect filter="image" prLst="opacity: 0.75">
                                      <p:cBhvr rctx="IE">
                                        <p:cTn id="7" dur="indefinite"/>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rctx="PPT">
                                        <p:cTn id="11" dur="indefinite"/>
                                        <p:tgtEl>
                                          <p:spTgt spid="3">
                                            <p:txEl>
                                              <p:pRg st="2" end="2"/>
                                            </p:txEl>
                                          </p:spTgt>
                                        </p:tgtEl>
                                        <p:attrNameLst>
                                          <p:attrName>style.opacity</p:attrName>
                                        </p:attrNameLst>
                                      </p:cBhvr>
                                      <p:to>
                                        <p:strVal val="0.75"/>
                                      </p:to>
                                    </p:set>
                                    <p:animEffect filter="image" prLst="opacity: 0.75">
                                      <p:cBhvr rctx="IE">
                                        <p:cTn id="12"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11069"/>
            <a:ext cx="7772400" cy="857250"/>
          </a:xfrm>
        </p:spPr>
        <p:txBody>
          <a:bodyPr/>
          <a:lstStyle/>
          <a:p>
            <a:pPr algn="ctr"/>
            <a:r>
              <a:rPr lang="en-US" b="1" dirty="0"/>
              <a:t>RESEARCH DATA</a:t>
            </a:r>
          </a:p>
        </p:txBody>
      </p:sp>
      <p:pic>
        <p:nvPicPr>
          <p:cNvPr id="7" name="Content Placeholder 6">
            <a:extLst>
              <a:ext uri="{FF2B5EF4-FFF2-40B4-BE49-F238E27FC236}">
                <a16:creationId xmlns:a16="http://schemas.microsoft.com/office/drawing/2014/main" id="{51EEBA17-145A-2F43-997C-9ECC75565D85}"/>
              </a:ext>
            </a:extLst>
          </p:cNvPr>
          <p:cNvPicPr>
            <a:picLocks noGrp="1" noChangeAspect="1"/>
          </p:cNvPicPr>
          <p:nvPr>
            <p:ph idx="1"/>
          </p:nvPr>
        </p:nvPicPr>
        <p:blipFill>
          <a:blip r:embed="rId3"/>
          <a:stretch>
            <a:fillRect/>
          </a:stretch>
        </p:blipFill>
        <p:spPr>
          <a:xfrm>
            <a:off x="1078815" y="1368319"/>
            <a:ext cx="6929112" cy="4896714"/>
          </a:xfrm>
        </p:spPr>
      </p:pic>
      <p:sp>
        <p:nvSpPr>
          <p:cNvPr id="3" name="TextBox 2">
            <a:extLst>
              <a:ext uri="{FF2B5EF4-FFF2-40B4-BE49-F238E27FC236}">
                <a16:creationId xmlns:a16="http://schemas.microsoft.com/office/drawing/2014/main" id="{88D1E6BF-D701-6A46-849B-396EC87F5FBF}"/>
              </a:ext>
            </a:extLst>
          </p:cNvPr>
          <p:cNvSpPr txBox="1"/>
          <p:nvPr/>
        </p:nvSpPr>
        <p:spPr>
          <a:xfrm>
            <a:off x="1246908" y="6363977"/>
            <a:ext cx="1225015" cy="369332"/>
          </a:xfrm>
          <a:prstGeom prst="rect">
            <a:avLst/>
          </a:prstGeom>
          <a:noFill/>
        </p:spPr>
        <p:txBody>
          <a:bodyPr wrap="none" rtlCol="0">
            <a:spAutoFit/>
          </a:bodyPr>
          <a:lstStyle/>
          <a:p>
            <a:r>
              <a:rPr lang="en-US" dirty="0">
                <a:solidFill>
                  <a:schemeClr val="bg1"/>
                </a:solidFill>
                <a:latin typeface="Century Gothic" panose="020B0502020202020204" pitchFamily="34" charset="0"/>
              </a:rPr>
              <a:t>-MANTRA</a:t>
            </a:r>
          </a:p>
        </p:txBody>
      </p:sp>
    </p:spTree>
    <p:extLst>
      <p:ext uri="{BB962C8B-B14F-4D97-AF65-F5344CB8AC3E}">
        <p14:creationId xmlns:p14="http://schemas.microsoft.com/office/powerpoint/2010/main" val="1514868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472" y="730518"/>
            <a:ext cx="7772400" cy="1362075"/>
          </a:xfrm>
        </p:spPr>
        <p:txBody>
          <a:bodyPr>
            <a:normAutofit/>
          </a:bodyPr>
          <a:lstStyle/>
          <a:p>
            <a:pPr algn="ctr" fontAlgn="base"/>
            <a:r>
              <a:rPr lang="en-GB" dirty="0"/>
              <a:t>Technical considerations</a:t>
            </a:r>
            <a:endParaRPr lang="en-GB" b="0" dirty="0"/>
          </a:p>
        </p:txBody>
      </p:sp>
      <p:sp>
        <p:nvSpPr>
          <p:cNvPr id="3" name="TextBox 2">
            <a:extLst>
              <a:ext uri="{FF2B5EF4-FFF2-40B4-BE49-F238E27FC236}">
                <a16:creationId xmlns:a16="http://schemas.microsoft.com/office/drawing/2014/main" id="{5D9F01A4-F04F-8C4F-9D7B-1413EB4546CC}"/>
              </a:ext>
            </a:extLst>
          </p:cNvPr>
          <p:cNvSpPr txBox="1"/>
          <p:nvPr/>
        </p:nvSpPr>
        <p:spPr>
          <a:xfrm>
            <a:off x="0" y="2092593"/>
            <a:ext cx="8944365" cy="5170646"/>
          </a:xfrm>
          <a:prstGeom prst="rect">
            <a:avLst/>
          </a:prstGeom>
          <a:noFill/>
        </p:spPr>
        <p:txBody>
          <a:bodyPr wrap="square" rtlCol="0">
            <a:spAutoFit/>
          </a:bodyPr>
          <a:lstStyle/>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Representativeness: how well the data capture what they seek to represent. Sampling.</a:t>
            </a: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Reliability: repeatability </a:t>
            </a: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Bias: consistent pattern of error due, e.g. to the instrument of data collection or ideologies of the researcher</a:t>
            </a: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1200150" lvl="2" indent="-285750">
              <a:buFont typeface="Arial" panose="020B0604020202020204" pitchFamily="34" charset="0"/>
              <a:buChar char="•"/>
            </a:pPr>
            <a:endParaRPr lang="en-GB" sz="2200" b="1" dirty="0">
              <a:solidFill>
                <a:schemeClr val="bg1"/>
              </a:solidFill>
              <a:latin typeface="Century Gothic" panose="020B0502020202020204" pitchFamily="34" charset="0"/>
            </a:endParaRPr>
          </a:p>
          <a:p>
            <a:pPr lvl="2"/>
            <a:endParaRPr lang="en-GB" sz="2200" b="1" dirty="0">
              <a:solidFill>
                <a:schemeClr val="bg1"/>
              </a:solidFill>
              <a:latin typeface="Century Gothic" panose="020B0502020202020204" pitchFamily="34" charset="0"/>
            </a:endParaRPr>
          </a:p>
          <a:p>
            <a:pPr marL="742950" lvl="1" indent="-285750">
              <a:buFont typeface="Arial" panose="020B0604020202020204" pitchFamily="34" charset="0"/>
              <a:buChar char="•"/>
            </a:pPr>
            <a:endParaRPr lang="en-GB" sz="2200" b="1" dirty="0">
              <a:solidFill>
                <a:schemeClr val="bg1"/>
              </a:solidFill>
              <a:latin typeface="Century Gothic" panose="020B0502020202020204" pitchFamily="34" charset="0"/>
            </a:endParaRPr>
          </a:p>
          <a:p>
            <a:pPr marL="742950" lvl="1" indent="-285750">
              <a:buFont typeface="Arial" panose="020B0604020202020204" pitchFamily="34" charset="0"/>
              <a:buChar char="•"/>
            </a:pPr>
            <a:endParaRPr lang="en-GB" sz="2200" b="1" dirty="0">
              <a:solidFill>
                <a:schemeClr val="bg1"/>
              </a:solidFill>
              <a:latin typeface="Century Gothic" panose="020B0502020202020204" pitchFamily="34" charset="0"/>
            </a:endParaRPr>
          </a:p>
          <a:p>
            <a:pPr lvl="1">
              <a:buAutoNum type="arabicPeriod"/>
            </a:pPr>
            <a:endParaRPr lang="en-GB" sz="2200" b="1" dirty="0">
              <a:solidFill>
                <a:schemeClr val="bg1"/>
              </a:solidFill>
              <a:latin typeface="Century Gothic" panose="020B0502020202020204" pitchFamily="34" charset="0"/>
            </a:endParaRPr>
          </a:p>
          <a:p>
            <a:r>
              <a:rPr lang="en-US" sz="2200" b="1" dirty="0">
                <a:solidFill>
                  <a:schemeClr val="bg1"/>
                </a:solidFill>
                <a:latin typeface="Century Gothic" panose="020B0502020202020204" pitchFamily="34" charset="0"/>
              </a:rPr>
              <a:t> </a:t>
            </a:r>
          </a:p>
        </p:txBody>
      </p:sp>
    </p:spTree>
    <p:extLst>
      <p:ext uri="{BB962C8B-B14F-4D97-AF65-F5344CB8AC3E}">
        <p14:creationId xmlns:p14="http://schemas.microsoft.com/office/powerpoint/2010/main" val="4230767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142" y="592776"/>
            <a:ext cx="7772400" cy="1362075"/>
          </a:xfrm>
        </p:spPr>
        <p:txBody>
          <a:bodyPr>
            <a:normAutofit/>
          </a:bodyPr>
          <a:lstStyle/>
          <a:p>
            <a:pPr algn="ctr" fontAlgn="base"/>
            <a:r>
              <a:rPr lang="en-GB" dirty="0"/>
              <a:t>Data &amp; </a:t>
            </a:r>
            <a:r>
              <a:rPr lang="en-GB" dirty="0" err="1"/>
              <a:t>ddc</a:t>
            </a:r>
            <a:endParaRPr lang="en-GB" b="0" dirty="0"/>
          </a:p>
        </p:txBody>
      </p:sp>
      <p:sp>
        <p:nvSpPr>
          <p:cNvPr id="3" name="TextBox 2">
            <a:extLst>
              <a:ext uri="{FF2B5EF4-FFF2-40B4-BE49-F238E27FC236}">
                <a16:creationId xmlns:a16="http://schemas.microsoft.com/office/drawing/2014/main" id="{5D9F01A4-F04F-8C4F-9D7B-1413EB4546CC}"/>
              </a:ext>
            </a:extLst>
          </p:cNvPr>
          <p:cNvSpPr txBox="1"/>
          <p:nvPr/>
        </p:nvSpPr>
        <p:spPr>
          <a:xfrm>
            <a:off x="62159" y="1594838"/>
            <a:ext cx="8944365" cy="6924973"/>
          </a:xfrm>
          <a:prstGeom prst="rect">
            <a:avLst/>
          </a:prstGeom>
          <a:noFill/>
        </p:spPr>
        <p:txBody>
          <a:bodyPr wrap="square" rtlCol="0">
            <a:spAutoFit/>
          </a:bodyPr>
          <a:lstStyle/>
          <a:p>
            <a:pPr marL="914400" lvl="1" indent="-457200">
              <a:buFont typeface="+mj-lt"/>
              <a:buAutoNum type="arabicPeriod"/>
            </a:pPr>
            <a:endParaRPr lang="en-GB" sz="24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400" b="1" dirty="0">
                <a:solidFill>
                  <a:schemeClr val="bg1"/>
                </a:solidFill>
                <a:latin typeface="Century Gothic" panose="020B0502020202020204" pitchFamily="34" charset="0"/>
              </a:rPr>
              <a:t>Be aware of your data collection process: of the categories you make, of the sample you select</a:t>
            </a:r>
          </a:p>
          <a:p>
            <a:pPr marL="800100" lvl="1" indent="-342900">
              <a:buFont typeface="Arial" panose="020B0604020202020204" pitchFamily="34" charset="0"/>
              <a:buChar char="•"/>
            </a:pPr>
            <a:endParaRPr lang="en-GB" sz="24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400" b="1" dirty="0">
                <a:solidFill>
                  <a:schemeClr val="bg1"/>
                </a:solidFill>
                <a:latin typeface="Century Gothic" panose="020B0502020202020204" pitchFamily="34" charset="0"/>
              </a:rPr>
              <a:t>Be aware of how you represent the data</a:t>
            </a:r>
          </a:p>
          <a:p>
            <a:pPr marL="800100" lvl="1" indent="-342900">
              <a:buFont typeface="Arial" panose="020B0604020202020204" pitchFamily="34" charset="0"/>
              <a:buChar char="•"/>
            </a:pPr>
            <a:endParaRPr lang="en-GB" sz="24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400" b="1" dirty="0">
                <a:solidFill>
                  <a:schemeClr val="bg1"/>
                </a:solidFill>
                <a:latin typeface="Century Gothic" panose="020B0502020202020204" pitchFamily="34" charset="0"/>
              </a:rPr>
              <a:t>Be critical of existing data you find and use. Look into the data collection methodology (categories, what was collected), when it was collected, who commissioned and funded it</a:t>
            </a:r>
          </a:p>
          <a:p>
            <a:pPr marL="800100" lvl="1" indent="-342900">
              <a:buFont typeface="Arial" panose="020B0604020202020204" pitchFamily="34" charset="0"/>
              <a:buChar char="•"/>
            </a:pPr>
            <a:endParaRPr lang="en-GB" sz="24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400" b="1" dirty="0">
                <a:solidFill>
                  <a:schemeClr val="bg1"/>
                </a:solidFill>
                <a:latin typeface="Century Gothic" panose="020B0502020202020204" pitchFamily="34" charset="0"/>
              </a:rPr>
              <a:t>Be careful of how you handle and store data</a:t>
            </a:r>
          </a:p>
          <a:p>
            <a:pPr marL="800100" lvl="1" indent="-342900">
              <a:buFont typeface="Arial" panose="020B0604020202020204" pitchFamily="34" charset="0"/>
              <a:buChar char="•"/>
            </a:pPr>
            <a:endParaRPr lang="en-GB" sz="2400" b="1" dirty="0">
              <a:solidFill>
                <a:schemeClr val="bg1"/>
              </a:solidFill>
              <a:latin typeface="Century Gothic" panose="020B0502020202020204" pitchFamily="34" charset="0"/>
            </a:endParaRPr>
          </a:p>
          <a:p>
            <a:pPr marL="742950" lvl="1" indent="-285750">
              <a:buFont typeface="Arial" panose="020B0604020202020204" pitchFamily="34" charset="0"/>
              <a:buChar char="•"/>
            </a:pPr>
            <a:endParaRPr lang="en-GB" sz="2400" b="1" dirty="0">
              <a:solidFill>
                <a:schemeClr val="bg1"/>
              </a:solidFill>
              <a:latin typeface="Century Gothic" panose="020B0502020202020204" pitchFamily="34" charset="0"/>
            </a:endParaRPr>
          </a:p>
          <a:p>
            <a:pPr marL="742950" lvl="1" indent="-285750">
              <a:buFont typeface="Arial" panose="020B0604020202020204" pitchFamily="34" charset="0"/>
              <a:buChar char="•"/>
            </a:pPr>
            <a:endParaRPr lang="en-GB" sz="2400" b="1" dirty="0">
              <a:solidFill>
                <a:schemeClr val="bg1"/>
              </a:solidFill>
              <a:latin typeface="Century Gothic" panose="020B0502020202020204" pitchFamily="34" charset="0"/>
            </a:endParaRPr>
          </a:p>
          <a:p>
            <a:pPr marL="742950" lvl="1" indent="-285750">
              <a:buFont typeface="Arial" panose="020B0604020202020204" pitchFamily="34" charset="0"/>
              <a:buChar char="•"/>
            </a:pPr>
            <a:endParaRPr lang="en-GB" b="1" dirty="0">
              <a:solidFill>
                <a:schemeClr val="bg1"/>
              </a:solidFill>
              <a:latin typeface="Century Gothic" panose="020B0502020202020204" pitchFamily="34" charset="0"/>
            </a:endParaRPr>
          </a:p>
          <a:p>
            <a:pPr lvl="1"/>
            <a:endParaRPr lang="en-GB" b="1" dirty="0">
              <a:solidFill>
                <a:schemeClr val="bg1"/>
              </a:solidFill>
              <a:latin typeface="Century Gothic" panose="020B0502020202020204" pitchFamily="34" charset="0"/>
            </a:endParaRPr>
          </a:p>
          <a:p>
            <a:pPr lvl="1">
              <a:buAutoNum type="arabicPeriod"/>
            </a:pPr>
            <a:endParaRPr lang="en-GB" sz="2400" b="1" dirty="0">
              <a:solidFill>
                <a:schemeClr val="bg1"/>
              </a:solidFill>
              <a:latin typeface="Century Gothic" panose="020B0502020202020204" pitchFamily="34" charset="0"/>
            </a:endParaRPr>
          </a:p>
          <a:p>
            <a:endParaRPr lang="en-US" sz="24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961075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8" y="962718"/>
            <a:ext cx="7772400" cy="1362075"/>
          </a:xfrm>
        </p:spPr>
        <p:txBody>
          <a:bodyPr>
            <a:normAutofit/>
          </a:bodyPr>
          <a:lstStyle/>
          <a:p>
            <a:pPr algn="ctr" fontAlgn="base"/>
            <a:r>
              <a:rPr lang="en-GB" dirty="0"/>
              <a:t>data management</a:t>
            </a:r>
            <a:endParaRPr lang="en-GB" b="0" dirty="0"/>
          </a:p>
        </p:txBody>
      </p:sp>
      <p:sp>
        <p:nvSpPr>
          <p:cNvPr id="3" name="TextBox 2">
            <a:extLst>
              <a:ext uri="{FF2B5EF4-FFF2-40B4-BE49-F238E27FC236}">
                <a16:creationId xmlns:a16="http://schemas.microsoft.com/office/drawing/2014/main" id="{7FB60B9F-E1ED-0540-B226-43145F3861DB}"/>
              </a:ext>
            </a:extLst>
          </p:cNvPr>
          <p:cNvSpPr txBox="1"/>
          <p:nvPr/>
        </p:nvSpPr>
        <p:spPr>
          <a:xfrm>
            <a:off x="263075" y="2671156"/>
            <a:ext cx="8368145" cy="1384995"/>
          </a:xfrm>
          <a:prstGeom prst="rect">
            <a:avLst/>
          </a:prstGeom>
          <a:noFill/>
        </p:spPr>
        <p:txBody>
          <a:bodyPr wrap="square" rtlCol="0">
            <a:spAutoFit/>
          </a:bodyPr>
          <a:lstStyle/>
          <a:p>
            <a:pPr marL="914400" lvl="1" indent="-457200">
              <a:buFont typeface="Arial" panose="020B0604020202020204" pitchFamily="34" charset="0"/>
              <a:buChar char="•"/>
            </a:pPr>
            <a:r>
              <a:rPr lang="en-GB" sz="2200" b="1" dirty="0" err="1">
                <a:solidFill>
                  <a:schemeClr val="bg1"/>
                </a:solidFill>
                <a:latin typeface="Century Gothic" panose="020B0502020202020204" pitchFamily="34" charset="0"/>
              </a:rPr>
              <a:t>DataStore</a:t>
            </a:r>
            <a:r>
              <a:rPr lang="en-GB" sz="2200" b="1" dirty="0">
                <a:solidFill>
                  <a:schemeClr val="bg1"/>
                </a:solidFill>
                <a:latin typeface="Century Gothic" panose="020B0502020202020204" pitchFamily="34" charset="0"/>
              </a:rPr>
              <a:t> Instructions</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 https://</a:t>
            </a:r>
            <a:r>
              <a:rPr lang="en-GB" sz="2200" b="1" dirty="0" err="1">
                <a:solidFill>
                  <a:schemeClr val="bg1"/>
                </a:solidFill>
                <a:latin typeface="Century Gothic" panose="020B0502020202020204" pitchFamily="34" charset="0"/>
              </a:rPr>
              <a:t>edinburghlivinglab.github.io</a:t>
            </a:r>
            <a:r>
              <a:rPr lang="en-GB" sz="2200" b="1" dirty="0">
                <a:solidFill>
                  <a:schemeClr val="bg1"/>
                </a:solidFill>
                <a:latin typeface="Century Gothic" panose="020B0502020202020204" pitchFamily="34" charset="0"/>
              </a:rPr>
              <a:t>/</a:t>
            </a:r>
            <a:r>
              <a:rPr lang="en-GB" sz="2200" b="1" dirty="0" err="1">
                <a:solidFill>
                  <a:schemeClr val="bg1"/>
                </a:solidFill>
                <a:latin typeface="Century Gothic" panose="020B0502020202020204" pitchFamily="34" charset="0"/>
              </a:rPr>
              <a:t>ddc</a:t>
            </a:r>
            <a:r>
              <a:rPr lang="en-GB" sz="2200" b="1" dirty="0">
                <a:solidFill>
                  <a:schemeClr val="bg1"/>
                </a:solidFill>
                <a:latin typeface="Century Gothic" panose="020B0502020202020204" pitchFamily="34" charset="0"/>
              </a:rPr>
              <a:t>/</a:t>
            </a:r>
            <a:r>
              <a:rPr lang="en-GB" sz="2200" b="1" dirty="0" err="1">
                <a:solidFill>
                  <a:schemeClr val="bg1"/>
                </a:solidFill>
                <a:latin typeface="Century Gothic" panose="020B0502020202020204" pitchFamily="34" charset="0"/>
              </a:rPr>
              <a:t>data_store</a:t>
            </a:r>
            <a:r>
              <a:rPr lang="en-GB" sz="2200" b="1" dirty="0">
                <a:solidFill>
                  <a:schemeClr val="bg1"/>
                </a:solidFill>
                <a:latin typeface="Century Gothic" panose="020B0502020202020204" pitchFamily="34" charset="0"/>
              </a:rPr>
              <a:t>/</a:t>
            </a:r>
          </a:p>
          <a:p>
            <a:endParaRPr lang="en-US" dirty="0"/>
          </a:p>
        </p:txBody>
      </p:sp>
    </p:spTree>
    <p:extLst>
      <p:ext uri="{BB962C8B-B14F-4D97-AF65-F5344CB8AC3E}">
        <p14:creationId xmlns:p14="http://schemas.microsoft.com/office/powerpoint/2010/main" val="3930189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6" y="297700"/>
            <a:ext cx="7772400" cy="1362075"/>
          </a:xfrm>
        </p:spPr>
        <p:txBody>
          <a:bodyPr>
            <a:normAutofit/>
          </a:bodyPr>
          <a:lstStyle/>
          <a:p>
            <a:pPr algn="ctr" fontAlgn="base"/>
            <a:r>
              <a:rPr lang="en-GB" dirty="0"/>
              <a:t>Advance planning</a:t>
            </a:r>
            <a:endParaRPr lang="en-GB" b="0" dirty="0"/>
          </a:p>
        </p:txBody>
      </p:sp>
      <p:sp>
        <p:nvSpPr>
          <p:cNvPr id="3" name="TextBox 2">
            <a:extLst>
              <a:ext uri="{FF2B5EF4-FFF2-40B4-BE49-F238E27FC236}">
                <a16:creationId xmlns:a16="http://schemas.microsoft.com/office/drawing/2014/main" id="{EDDFD9F1-1C7E-A24D-B641-C6B740300090}"/>
              </a:ext>
            </a:extLst>
          </p:cNvPr>
          <p:cNvSpPr txBox="1"/>
          <p:nvPr/>
        </p:nvSpPr>
        <p:spPr>
          <a:xfrm>
            <a:off x="263073" y="1091741"/>
            <a:ext cx="8880927" cy="6247864"/>
          </a:xfrm>
          <a:prstGeom prst="rect">
            <a:avLst/>
          </a:prstGeom>
          <a:noFill/>
        </p:spPr>
        <p:txBody>
          <a:bodyPr wrap="square" rtlCol="0">
            <a:spAutoFit/>
          </a:bodyPr>
          <a:lstStyle/>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Clarify your goals</a:t>
            </a:r>
          </a:p>
          <a:p>
            <a:pPr marL="914400" lvl="1" indent="-457200">
              <a:buFont typeface="+mj-lt"/>
              <a:buAutoNum type="arabicPeriod"/>
            </a:pPr>
            <a:endParaRPr lang="en-GB" sz="20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Prepare 4 questions to elicit qualitative data, e.g.</a:t>
            </a:r>
          </a:p>
          <a:p>
            <a:pPr marL="1371600" lvl="2" indent="-457200">
              <a:buFont typeface="Arial" panose="020B0604020202020204" pitchFamily="34" charset="0"/>
              <a:buChar char="•"/>
            </a:pPr>
            <a:r>
              <a:rPr lang="en-GB" sz="2000" b="1" dirty="0">
                <a:solidFill>
                  <a:schemeClr val="bg1"/>
                </a:solidFill>
                <a:latin typeface="Century Gothic" panose="020B0502020202020204" pitchFamily="34" charset="0"/>
              </a:rPr>
              <a:t>Explanations, interpretations, experiences</a:t>
            </a:r>
          </a:p>
          <a:p>
            <a:pPr marL="1371600" lvl="2" indent="-457200">
              <a:buFont typeface="Arial" panose="020B0604020202020204" pitchFamily="34" charset="0"/>
              <a:buChar char="•"/>
            </a:pPr>
            <a:r>
              <a:rPr lang="en-GB" sz="2000" b="1" dirty="0">
                <a:solidFill>
                  <a:schemeClr val="bg1"/>
                </a:solidFill>
                <a:latin typeface="Century Gothic" panose="020B0502020202020204" pitchFamily="34" charset="0"/>
              </a:rPr>
              <a:t>Exploratory questions to elicit thoughts about your design ideas</a:t>
            </a:r>
          </a:p>
          <a:p>
            <a:pPr marL="1371600" lvl="2" indent="-457200">
              <a:buFont typeface="Arial" panose="020B0604020202020204" pitchFamily="34" charset="0"/>
              <a:buChar char="•"/>
            </a:pPr>
            <a:r>
              <a:rPr lang="en-GB" sz="2000" b="1" dirty="0">
                <a:solidFill>
                  <a:schemeClr val="bg1"/>
                </a:solidFill>
                <a:latin typeface="Century Gothic" panose="020B0502020202020204" pitchFamily="34" charset="0"/>
              </a:rPr>
              <a:t>Prompt people to explain what would change their behaviour </a:t>
            </a:r>
          </a:p>
          <a:p>
            <a:pPr marL="914400" lvl="1" indent="-457200">
              <a:buFont typeface="+mj-lt"/>
              <a:buAutoNum type="arabicPeriod"/>
            </a:pPr>
            <a:endParaRPr lang="en-GB" sz="20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Identify time slot, space</a:t>
            </a:r>
          </a:p>
          <a:p>
            <a:pPr marL="914400" lvl="1" indent="-457200">
              <a:buFont typeface="+mj-lt"/>
              <a:buAutoNum type="arabicPeriod"/>
            </a:pPr>
            <a:endParaRPr lang="en-GB" sz="20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Recruit 5 participants</a:t>
            </a:r>
          </a:p>
          <a:p>
            <a:pPr marL="914400" lvl="1" indent="-457200">
              <a:buFont typeface="Arial" panose="020B0604020202020204" pitchFamily="34" charset="0"/>
              <a:buChar char="•"/>
            </a:pPr>
            <a:endParaRPr lang="en-GB" sz="20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Assign team roles</a:t>
            </a:r>
          </a:p>
          <a:p>
            <a:pPr marL="914400" lvl="1" indent="-457200">
              <a:buFont typeface="Arial" panose="020B0604020202020204" pitchFamily="34" charset="0"/>
              <a:buChar char="•"/>
            </a:pPr>
            <a:endParaRPr lang="en-GB" sz="20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Find/book equipment</a:t>
            </a:r>
          </a:p>
          <a:p>
            <a:pPr marL="914400" lvl="1" indent="-457200">
              <a:buFont typeface="Arial" panose="020B0604020202020204" pitchFamily="34" charset="0"/>
              <a:buChar char="•"/>
            </a:pPr>
            <a:endParaRPr lang="en-GB" sz="20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Start your research ethics form</a:t>
            </a:r>
          </a:p>
          <a:p>
            <a:pPr marL="914400" lvl="1" indent="-457200">
              <a:buFont typeface="+mj-lt"/>
              <a:buAutoNum type="arabicPeriod"/>
            </a:pPr>
            <a:endParaRPr lang="en-GB" sz="2000" b="1" dirty="0">
              <a:solidFill>
                <a:schemeClr val="bg1"/>
              </a:solidFill>
              <a:latin typeface="Century Gothic" panose="020B0502020202020204" pitchFamily="34" charset="0"/>
            </a:endParaRPr>
          </a:p>
          <a:p>
            <a:endParaRPr lang="en-US" sz="2000" dirty="0"/>
          </a:p>
        </p:txBody>
      </p:sp>
    </p:spTree>
    <p:extLst>
      <p:ext uri="{BB962C8B-B14F-4D97-AF65-F5344CB8AC3E}">
        <p14:creationId xmlns:p14="http://schemas.microsoft.com/office/powerpoint/2010/main" val="1323831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6" y="297700"/>
            <a:ext cx="7772400" cy="1362075"/>
          </a:xfrm>
        </p:spPr>
        <p:txBody>
          <a:bodyPr>
            <a:normAutofit/>
          </a:bodyPr>
          <a:lstStyle/>
          <a:p>
            <a:pPr algn="ctr" fontAlgn="base"/>
            <a:r>
              <a:rPr lang="en-GB" dirty="0"/>
              <a:t>For next class (27 </a:t>
            </a:r>
            <a:r>
              <a:rPr lang="en-GB" dirty="0" err="1"/>
              <a:t>feb</a:t>
            </a:r>
            <a:r>
              <a:rPr lang="en-GB" dirty="0"/>
              <a:t>) </a:t>
            </a:r>
            <a:endParaRPr lang="en-GB" b="0" dirty="0"/>
          </a:p>
        </p:txBody>
      </p:sp>
      <p:sp>
        <p:nvSpPr>
          <p:cNvPr id="3" name="TextBox 2">
            <a:extLst>
              <a:ext uri="{FF2B5EF4-FFF2-40B4-BE49-F238E27FC236}">
                <a16:creationId xmlns:a16="http://schemas.microsoft.com/office/drawing/2014/main" id="{EDDFD9F1-1C7E-A24D-B641-C6B740300090}"/>
              </a:ext>
            </a:extLst>
          </p:cNvPr>
          <p:cNvSpPr txBox="1"/>
          <p:nvPr/>
        </p:nvSpPr>
        <p:spPr>
          <a:xfrm>
            <a:off x="263073" y="1978431"/>
            <a:ext cx="8880927" cy="4431983"/>
          </a:xfrm>
          <a:prstGeom prst="rect">
            <a:avLst/>
          </a:prstGeom>
          <a:noFill/>
        </p:spPr>
        <p:txBody>
          <a:bodyPr wrap="square" rtlCol="0">
            <a:spAutoFit/>
          </a:bodyPr>
          <a:lstStyle/>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Bring your audio/video files</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Bring your notes</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Bring a copy of your research data ethics form</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Bring your signed consent forms</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Have your data organised in </a:t>
            </a:r>
            <a:r>
              <a:rPr lang="en-GB" sz="2200" b="1" dirty="0" err="1">
                <a:solidFill>
                  <a:schemeClr val="bg1"/>
                </a:solidFill>
                <a:latin typeface="Century Gothic" panose="020B0502020202020204" pitchFamily="34" charset="0"/>
              </a:rPr>
              <a:t>DataStore</a:t>
            </a: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mj-lt"/>
              <a:buAutoNum type="arabicPeriod"/>
            </a:pPr>
            <a:endParaRPr lang="en-GB" sz="2000" b="1" dirty="0">
              <a:solidFill>
                <a:schemeClr val="bg1"/>
              </a:solidFill>
              <a:latin typeface="Century Gothic" panose="020B0502020202020204" pitchFamily="34" charset="0"/>
            </a:endParaRPr>
          </a:p>
          <a:p>
            <a:endParaRPr lang="en-US" sz="2000" dirty="0"/>
          </a:p>
        </p:txBody>
      </p:sp>
    </p:spTree>
    <p:extLst>
      <p:ext uri="{BB962C8B-B14F-4D97-AF65-F5344CB8AC3E}">
        <p14:creationId xmlns:p14="http://schemas.microsoft.com/office/powerpoint/2010/main" val="350906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8" y="962718"/>
            <a:ext cx="7772400" cy="1362075"/>
          </a:xfrm>
        </p:spPr>
        <p:txBody>
          <a:bodyPr>
            <a:normAutofit/>
          </a:bodyPr>
          <a:lstStyle/>
          <a:p>
            <a:pPr algn="ctr" fontAlgn="base"/>
            <a:r>
              <a:rPr lang="en-GB" dirty="0"/>
              <a:t>Today’s schedule</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420094" y="2215065"/>
            <a:ext cx="8331200" cy="3139321"/>
          </a:xfrm>
          <a:prstGeom prst="rect">
            <a:avLst/>
          </a:prstGeom>
          <a:noFill/>
        </p:spPr>
        <p:txBody>
          <a:bodyPr wrap="square" rtlCol="0">
            <a:spAutoFit/>
          </a:bodyPr>
          <a:lstStyle/>
          <a:p>
            <a:pPr lvl="1"/>
            <a:r>
              <a:rPr lang="en-GB" sz="2200" b="1" dirty="0">
                <a:solidFill>
                  <a:schemeClr val="bg1"/>
                </a:solidFill>
                <a:latin typeface="Century Gothic" panose="020B0502020202020204" pitchFamily="34" charset="0"/>
              </a:rPr>
              <a:t> </a:t>
            </a:r>
          </a:p>
          <a:p>
            <a:pPr lvl="1"/>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More about data &amp; data management (9:15-9:45)</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Group planning break-out (9:45-10:20)</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Group discussion (10:20-10:50)</a:t>
            </a: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928048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99" y="2486416"/>
            <a:ext cx="7772400" cy="1362075"/>
          </a:xfrm>
        </p:spPr>
        <p:txBody>
          <a:bodyPr>
            <a:normAutofit/>
          </a:bodyPr>
          <a:lstStyle/>
          <a:p>
            <a:pPr algn="ctr" fontAlgn="base"/>
            <a:r>
              <a:rPr lang="en-GB" dirty="0"/>
              <a:t>What is data?</a:t>
            </a:r>
            <a:endParaRPr lang="en-GB" b="0" dirty="0"/>
          </a:p>
        </p:txBody>
      </p:sp>
    </p:spTree>
    <p:extLst>
      <p:ext uri="{BB962C8B-B14F-4D97-AF65-F5344CB8AC3E}">
        <p14:creationId xmlns:p14="http://schemas.microsoft.com/office/powerpoint/2010/main" val="3960278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142" y="454231"/>
            <a:ext cx="7772400" cy="1362075"/>
          </a:xfrm>
        </p:spPr>
        <p:txBody>
          <a:bodyPr>
            <a:normAutofit/>
          </a:bodyPr>
          <a:lstStyle/>
          <a:p>
            <a:pPr algn="ctr" fontAlgn="base"/>
            <a:r>
              <a:rPr lang="en-GB" dirty="0"/>
              <a:t>What is data?</a:t>
            </a:r>
            <a:endParaRPr lang="en-GB" b="0" dirty="0"/>
          </a:p>
        </p:txBody>
      </p:sp>
      <p:sp>
        <p:nvSpPr>
          <p:cNvPr id="3" name="TextBox 2">
            <a:extLst>
              <a:ext uri="{FF2B5EF4-FFF2-40B4-BE49-F238E27FC236}">
                <a16:creationId xmlns:a16="http://schemas.microsoft.com/office/drawing/2014/main" id="{5D9F01A4-F04F-8C4F-9D7B-1413EB4546CC}"/>
              </a:ext>
            </a:extLst>
          </p:cNvPr>
          <p:cNvSpPr txBox="1"/>
          <p:nvPr/>
        </p:nvSpPr>
        <p:spPr>
          <a:xfrm>
            <a:off x="62159" y="1135268"/>
            <a:ext cx="8944365" cy="6186309"/>
          </a:xfrm>
          <a:prstGeom prst="rect">
            <a:avLst/>
          </a:prstGeom>
          <a:noFill/>
        </p:spPr>
        <p:txBody>
          <a:bodyPr wrap="square" rtlCol="0">
            <a:spAutoFit/>
          </a:bodyPr>
          <a:lstStyle/>
          <a:p>
            <a:pPr marL="914400" lvl="1" indent="-457200">
              <a:buFont typeface="+mj-lt"/>
              <a:buAutoNum type="arabicPeriod"/>
            </a:pPr>
            <a:endParaRPr lang="en-GB" sz="2400" b="1" dirty="0">
              <a:solidFill>
                <a:schemeClr val="bg1"/>
              </a:solidFill>
              <a:latin typeface="Century Gothic" panose="020B0502020202020204" pitchFamily="34" charset="0"/>
            </a:endParaRPr>
          </a:p>
          <a:p>
            <a:pPr lvl="1"/>
            <a:r>
              <a:rPr lang="en-GB" sz="2400" b="1" dirty="0" err="1">
                <a:solidFill>
                  <a:schemeClr val="bg1"/>
                </a:solidFill>
                <a:latin typeface="Century Gothic" panose="020B0502020202020204" pitchFamily="34" charset="0"/>
              </a:rPr>
              <a:t>Floridi</a:t>
            </a:r>
            <a:r>
              <a:rPr lang="en-GB" sz="2400" b="1" dirty="0">
                <a:solidFill>
                  <a:schemeClr val="bg1"/>
                </a:solidFill>
                <a:latin typeface="Century Gothic" panose="020B0502020202020204" pitchFamily="34" charset="0"/>
              </a:rPr>
              <a:t> (2014):</a:t>
            </a:r>
          </a:p>
          <a:p>
            <a:pPr lvl="1"/>
            <a:endParaRPr lang="en-GB" sz="24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400" b="1" dirty="0">
                <a:solidFill>
                  <a:schemeClr val="bg1"/>
                </a:solidFill>
                <a:latin typeface="Century Gothic" panose="020B0502020202020204" pitchFamily="34" charset="0"/>
              </a:rPr>
              <a:t>Epistemic: evidence or a collection of facts </a:t>
            </a:r>
          </a:p>
          <a:p>
            <a:pPr marL="800100" lvl="1" indent="-342900">
              <a:buFont typeface="Arial" panose="020B0604020202020204" pitchFamily="34" charset="0"/>
              <a:buChar char="•"/>
            </a:pPr>
            <a:endParaRPr lang="en-GB" sz="24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400" b="1" dirty="0">
                <a:solidFill>
                  <a:schemeClr val="bg1"/>
                </a:solidFill>
                <a:latin typeface="Century Gothic" panose="020B0502020202020204" pitchFamily="34" charset="0"/>
              </a:rPr>
              <a:t>Informational: can be processed as information</a:t>
            </a:r>
          </a:p>
          <a:p>
            <a:pPr marL="800100" lvl="1" indent="-342900">
              <a:buFont typeface="Arial" panose="020B0604020202020204" pitchFamily="34" charset="0"/>
              <a:buChar char="•"/>
            </a:pPr>
            <a:endParaRPr lang="en-GB" sz="24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400" b="1" dirty="0">
                <a:solidFill>
                  <a:schemeClr val="bg1"/>
                </a:solidFill>
                <a:latin typeface="Century Gothic" panose="020B0502020202020204" pitchFamily="34" charset="0"/>
              </a:rPr>
              <a:t>Computational: collection of electronic binary elements</a:t>
            </a:r>
          </a:p>
          <a:p>
            <a:pPr marL="800100" lvl="1" indent="-342900">
              <a:buFont typeface="Arial" panose="020B0604020202020204" pitchFamily="34" charset="0"/>
              <a:buChar char="•"/>
            </a:pPr>
            <a:endParaRPr lang="en-GB" sz="24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400" b="1" dirty="0" err="1">
                <a:solidFill>
                  <a:schemeClr val="bg1"/>
                </a:solidFill>
                <a:latin typeface="Century Gothic" panose="020B0502020202020204" pitchFamily="34" charset="0"/>
              </a:rPr>
              <a:t>Diaphoric</a:t>
            </a:r>
            <a:r>
              <a:rPr lang="en-GB" sz="2400" b="1" dirty="0">
                <a:solidFill>
                  <a:schemeClr val="bg1"/>
                </a:solidFill>
                <a:latin typeface="Century Gothic" panose="020B0502020202020204" pitchFamily="34" charset="0"/>
              </a:rPr>
              <a:t>: capture and denote </a:t>
            </a:r>
            <a:r>
              <a:rPr lang="en-GB" sz="2400" b="1" dirty="0" err="1">
                <a:solidFill>
                  <a:schemeClr val="bg1"/>
                </a:solidFill>
                <a:latin typeface="Century Gothic" panose="020B0502020202020204" pitchFamily="34" charset="0"/>
              </a:rPr>
              <a:t>variabiity</a:t>
            </a:r>
            <a:endParaRPr lang="en-GB" sz="2400" b="1" dirty="0">
              <a:solidFill>
                <a:schemeClr val="bg1"/>
              </a:solidFill>
              <a:latin typeface="Century Gothic" panose="020B0502020202020204" pitchFamily="34" charset="0"/>
            </a:endParaRPr>
          </a:p>
          <a:p>
            <a:pPr marL="742950" lvl="1" indent="-285750">
              <a:buFont typeface="Arial" panose="020B0604020202020204" pitchFamily="34" charset="0"/>
              <a:buChar char="•"/>
            </a:pPr>
            <a:endParaRPr lang="en-GB" sz="2400" b="1" dirty="0">
              <a:solidFill>
                <a:schemeClr val="bg1"/>
              </a:solidFill>
              <a:latin typeface="Century Gothic" panose="020B0502020202020204" pitchFamily="34" charset="0"/>
            </a:endParaRPr>
          </a:p>
          <a:p>
            <a:pPr marL="742950" lvl="1" indent="-285750">
              <a:buFont typeface="Arial" panose="020B0604020202020204" pitchFamily="34" charset="0"/>
              <a:buChar char="•"/>
            </a:pPr>
            <a:endParaRPr lang="en-GB" sz="2400" b="1" dirty="0">
              <a:solidFill>
                <a:schemeClr val="bg1"/>
              </a:solidFill>
              <a:latin typeface="Century Gothic" panose="020B0502020202020204" pitchFamily="34" charset="0"/>
            </a:endParaRPr>
          </a:p>
          <a:p>
            <a:pPr marL="742950" lvl="1" indent="-285750">
              <a:buFont typeface="Arial" panose="020B0604020202020204" pitchFamily="34" charset="0"/>
              <a:buChar char="•"/>
            </a:pPr>
            <a:endParaRPr lang="en-GB" b="1" dirty="0">
              <a:solidFill>
                <a:schemeClr val="bg1"/>
              </a:solidFill>
              <a:latin typeface="Century Gothic" panose="020B0502020202020204" pitchFamily="34" charset="0"/>
            </a:endParaRPr>
          </a:p>
          <a:p>
            <a:pPr lvl="1"/>
            <a:endParaRPr lang="en-GB" b="1" dirty="0">
              <a:solidFill>
                <a:schemeClr val="bg1"/>
              </a:solidFill>
              <a:latin typeface="Century Gothic" panose="020B0502020202020204" pitchFamily="34" charset="0"/>
            </a:endParaRPr>
          </a:p>
          <a:p>
            <a:pPr lvl="1">
              <a:buAutoNum type="arabicPeriod"/>
            </a:pPr>
            <a:endParaRPr lang="en-GB" sz="2400" b="1" dirty="0">
              <a:solidFill>
                <a:schemeClr val="bg1"/>
              </a:solidFill>
              <a:latin typeface="Century Gothic" panose="020B0502020202020204" pitchFamily="34" charset="0"/>
            </a:endParaRPr>
          </a:p>
          <a:p>
            <a:endParaRPr lang="en-US" sz="24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820981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142" y="454231"/>
            <a:ext cx="7772400" cy="1362075"/>
          </a:xfrm>
        </p:spPr>
        <p:txBody>
          <a:bodyPr>
            <a:normAutofit/>
          </a:bodyPr>
          <a:lstStyle/>
          <a:p>
            <a:pPr algn="ctr" fontAlgn="base"/>
            <a:r>
              <a:rPr lang="en-GB" dirty="0"/>
              <a:t>What is data?</a:t>
            </a:r>
            <a:endParaRPr lang="en-GB" b="0" dirty="0"/>
          </a:p>
        </p:txBody>
      </p:sp>
      <p:sp>
        <p:nvSpPr>
          <p:cNvPr id="3" name="TextBox 2">
            <a:extLst>
              <a:ext uri="{FF2B5EF4-FFF2-40B4-BE49-F238E27FC236}">
                <a16:creationId xmlns:a16="http://schemas.microsoft.com/office/drawing/2014/main" id="{5D9F01A4-F04F-8C4F-9D7B-1413EB4546CC}"/>
              </a:ext>
            </a:extLst>
          </p:cNvPr>
          <p:cNvSpPr txBox="1"/>
          <p:nvPr/>
        </p:nvSpPr>
        <p:spPr>
          <a:xfrm>
            <a:off x="62159" y="1135268"/>
            <a:ext cx="8944365" cy="7663636"/>
          </a:xfrm>
          <a:prstGeom prst="rect">
            <a:avLst/>
          </a:prstGeom>
          <a:noFill/>
        </p:spPr>
        <p:txBody>
          <a:bodyPr wrap="square" rtlCol="0">
            <a:spAutoFit/>
          </a:bodyPr>
          <a:lstStyle/>
          <a:p>
            <a:pPr marL="914400" lvl="1" indent="-457200">
              <a:buFont typeface="+mj-lt"/>
              <a:buAutoNum type="arabicPeriod"/>
            </a:pPr>
            <a:endParaRPr lang="en-GB" sz="2400" b="1" dirty="0">
              <a:solidFill>
                <a:schemeClr val="bg1"/>
              </a:solidFill>
              <a:latin typeface="Century Gothic" panose="020B0502020202020204" pitchFamily="34" charset="0"/>
            </a:endParaRPr>
          </a:p>
          <a:p>
            <a:pPr lvl="1"/>
            <a:r>
              <a:rPr lang="en-GB" sz="2400" b="1" dirty="0" err="1">
                <a:solidFill>
                  <a:schemeClr val="bg1"/>
                </a:solidFill>
                <a:latin typeface="Century Gothic" panose="020B0502020202020204" pitchFamily="34" charset="0"/>
              </a:rPr>
              <a:t>Floridi</a:t>
            </a:r>
            <a:r>
              <a:rPr lang="en-GB" sz="2400" b="1" dirty="0">
                <a:solidFill>
                  <a:schemeClr val="bg1"/>
                </a:solidFill>
                <a:latin typeface="Century Gothic" panose="020B0502020202020204" pitchFamily="34" charset="0"/>
              </a:rPr>
              <a:t> (2014):</a:t>
            </a:r>
          </a:p>
          <a:p>
            <a:pPr lvl="1"/>
            <a:endParaRPr lang="en-GB" sz="24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400" b="1" dirty="0">
                <a:solidFill>
                  <a:schemeClr val="bg1"/>
                </a:solidFill>
                <a:latin typeface="Century Gothic" panose="020B0502020202020204" pitchFamily="34" charset="0"/>
              </a:rPr>
              <a:t>Epistemic: evidence or a collection of facts </a:t>
            </a:r>
          </a:p>
          <a:p>
            <a:pPr marL="800100" lvl="1" indent="-342900">
              <a:buFont typeface="Arial" panose="020B0604020202020204" pitchFamily="34" charset="0"/>
              <a:buChar char="•"/>
            </a:pPr>
            <a:endParaRPr lang="en-GB" sz="24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400" b="1" dirty="0">
                <a:solidFill>
                  <a:schemeClr val="bg1"/>
                </a:solidFill>
                <a:latin typeface="Century Gothic" panose="020B0502020202020204" pitchFamily="34" charset="0"/>
              </a:rPr>
              <a:t>Informational: comprises information</a:t>
            </a:r>
          </a:p>
          <a:p>
            <a:pPr marL="800100" lvl="1" indent="-342900">
              <a:buFont typeface="Arial" panose="020B0604020202020204" pitchFamily="34" charset="0"/>
              <a:buChar char="•"/>
            </a:pPr>
            <a:endParaRPr lang="en-GB" sz="24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400" b="1" dirty="0">
                <a:solidFill>
                  <a:schemeClr val="bg1"/>
                </a:solidFill>
                <a:latin typeface="Century Gothic" panose="020B0502020202020204" pitchFamily="34" charset="0"/>
              </a:rPr>
              <a:t>Computational: collection of electronic binary elements</a:t>
            </a:r>
          </a:p>
          <a:p>
            <a:pPr marL="800100" lvl="1" indent="-342900">
              <a:buFont typeface="Arial" panose="020B0604020202020204" pitchFamily="34" charset="0"/>
              <a:buChar char="•"/>
            </a:pPr>
            <a:endParaRPr lang="en-GB" sz="24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400" b="1" dirty="0" err="1">
                <a:solidFill>
                  <a:schemeClr val="bg1"/>
                </a:solidFill>
                <a:latin typeface="Century Gothic" panose="020B0502020202020204" pitchFamily="34" charset="0"/>
              </a:rPr>
              <a:t>Diaphoric</a:t>
            </a:r>
            <a:r>
              <a:rPr lang="en-GB" sz="2400" b="1" dirty="0">
                <a:solidFill>
                  <a:schemeClr val="bg1"/>
                </a:solidFill>
                <a:latin typeface="Century Gothic" panose="020B0502020202020204" pitchFamily="34" charset="0"/>
              </a:rPr>
              <a:t>: lack of uniformity</a:t>
            </a:r>
          </a:p>
          <a:p>
            <a:pPr marL="800100" lvl="1" indent="-342900">
              <a:buFont typeface="Arial" panose="020B0604020202020204" pitchFamily="34" charset="0"/>
              <a:buChar char="•"/>
            </a:pPr>
            <a:endParaRPr lang="en-GB" sz="24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400" b="1" dirty="0">
                <a:solidFill>
                  <a:schemeClr val="bg1"/>
                </a:solidFill>
                <a:latin typeface="Century Gothic" panose="020B0502020202020204" pitchFamily="34" charset="0"/>
              </a:rPr>
              <a:t>Economic</a:t>
            </a:r>
          </a:p>
          <a:p>
            <a:pPr marL="800100" lvl="1" indent="-342900">
              <a:buFont typeface="Arial" panose="020B0604020202020204" pitchFamily="34" charset="0"/>
              <a:buChar char="•"/>
            </a:pPr>
            <a:endParaRPr lang="en-GB" sz="24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400" b="1" dirty="0">
                <a:solidFill>
                  <a:schemeClr val="bg1"/>
                </a:solidFill>
                <a:latin typeface="Century Gothic" panose="020B0502020202020204" pitchFamily="34" charset="0"/>
              </a:rPr>
              <a:t>Civic</a:t>
            </a:r>
          </a:p>
          <a:p>
            <a:pPr marL="742950" lvl="1" indent="-285750">
              <a:buFont typeface="Arial" panose="020B0604020202020204" pitchFamily="34" charset="0"/>
              <a:buChar char="•"/>
            </a:pPr>
            <a:endParaRPr lang="en-GB" sz="2400" b="1" dirty="0">
              <a:solidFill>
                <a:schemeClr val="bg1"/>
              </a:solidFill>
              <a:latin typeface="Century Gothic" panose="020B0502020202020204" pitchFamily="34" charset="0"/>
            </a:endParaRPr>
          </a:p>
          <a:p>
            <a:pPr marL="742950" lvl="1" indent="-285750">
              <a:buFont typeface="Arial" panose="020B0604020202020204" pitchFamily="34" charset="0"/>
              <a:buChar char="•"/>
            </a:pPr>
            <a:endParaRPr lang="en-GB" sz="2400" b="1" dirty="0">
              <a:solidFill>
                <a:schemeClr val="bg1"/>
              </a:solidFill>
              <a:latin typeface="Century Gothic" panose="020B0502020202020204" pitchFamily="34" charset="0"/>
            </a:endParaRPr>
          </a:p>
          <a:p>
            <a:pPr marL="742950" lvl="1" indent="-285750">
              <a:buFont typeface="Arial" panose="020B0604020202020204" pitchFamily="34" charset="0"/>
              <a:buChar char="•"/>
            </a:pPr>
            <a:endParaRPr lang="en-GB" b="1" dirty="0">
              <a:solidFill>
                <a:schemeClr val="bg1"/>
              </a:solidFill>
              <a:latin typeface="Century Gothic" panose="020B0502020202020204" pitchFamily="34" charset="0"/>
            </a:endParaRPr>
          </a:p>
          <a:p>
            <a:pPr lvl="1"/>
            <a:endParaRPr lang="en-GB" b="1" dirty="0">
              <a:solidFill>
                <a:schemeClr val="bg1"/>
              </a:solidFill>
              <a:latin typeface="Century Gothic" panose="020B0502020202020204" pitchFamily="34" charset="0"/>
            </a:endParaRPr>
          </a:p>
          <a:p>
            <a:pPr lvl="1">
              <a:buAutoNum type="arabicPeriod"/>
            </a:pPr>
            <a:endParaRPr lang="en-GB" sz="2400" b="1" dirty="0">
              <a:solidFill>
                <a:schemeClr val="bg1"/>
              </a:solidFill>
              <a:latin typeface="Century Gothic" panose="020B0502020202020204" pitchFamily="34" charset="0"/>
            </a:endParaRPr>
          </a:p>
          <a:p>
            <a:endParaRPr lang="en-US" sz="24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307495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143" y="828304"/>
            <a:ext cx="7772400" cy="1362075"/>
          </a:xfrm>
        </p:spPr>
        <p:txBody>
          <a:bodyPr>
            <a:normAutofit/>
          </a:bodyPr>
          <a:lstStyle/>
          <a:p>
            <a:pPr algn="ctr" fontAlgn="base"/>
            <a:r>
              <a:rPr lang="en-GB" dirty="0"/>
              <a:t>What is data?</a:t>
            </a:r>
            <a:endParaRPr lang="en-GB" b="0" dirty="0"/>
          </a:p>
        </p:txBody>
      </p:sp>
      <p:sp>
        <p:nvSpPr>
          <p:cNvPr id="3" name="TextBox 2">
            <a:extLst>
              <a:ext uri="{FF2B5EF4-FFF2-40B4-BE49-F238E27FC236}">
                <a16:creationId xmlns:a16="http://schemas.microsoft.com/office/drawing/2014/main" id="{5D9F01A4-F04F-8C4F-9D7B-1413EB4546CC}"/>
              </a:ext>
            </a:extLst>
          </p:cNvPr>
          <p:cNvSpPr txBox="1"/>
          <p:nvPr/>
        </p:nvSpPr>
        <p:spPr>
          <a:xfrm>
            <a:off x="62160" y="2149019"/>
            <a:ext cx="8944365" cy="5447645"/>
          </a:xfrm>
          <a:prstGeom prst="rect">
            <a:avLst/>
          </a:prstGeom>
          <a:noFill/>
        </p:spPr>
        <p:txBody>
          <a:bodyPr wrap="square" rtlCol="0">
            <a:spAutoFit/>
          </a:bodyPr>
          <a:lstStyle/>
          <a:p>
            <a:pPr marL="914400" lvl="1" indent="-457200">
              <a:buFont typeface="+mj-lt"/>
              <a:buAutoNum type="arabicPeriod"/>
            </a:pPr>
            <a:endParaRPr lang="en-GB" sz="2400" b="1" dirty="0">
              <a:solidFill>
                <a:schemeClr val="bg1"/>
              </a:solidFill>
              <a:latin typeface="Century Gothic" panose="020B0502020202020204" pitchFamily="34" charset="0"/>
            </a:endParaRPr>
          </a:p>
          <a:p>
            <a:pPr lvl="1"/>
            <a:r>
              <a:rPr lang="en-GB" sz="2400" b="1" dirty="0" err="1">
                <a:solidFill>
                  <a:schemeClr val="bg1"/>
                </a:solidFill>
                <a:latin typeface="Century Gothic" panose="020B0502020202020204" pitchFamily="34" charset="0"/>
              </a:rPr>
              <a:t>Kitchin</a:t>
            </a:r>
            <a:r>
              <a:rPr lang="en-GB" sz="2400" b="1" dirty="0">
                <a:solidFill>
                  <a:schemeClr val="bg1"/>
                </a:solidFill>
                <a:latin typeface="Century Gothic" panose="020B0502020202020204" pitchFamily="34" charset="0"/>
              </a:rPr>
              <a:t> (2014):</a:t>
            </a:r>
          </a:p>
          <a:p>
            <a:pPr lvl="1"/>
            <a:endParaRPr lang="en-GB" sz="2400" b="1" dirty="0">
              <a:solidFill>
                <a:schemeClr val="bg1"/>
              </a:solidFill>
              <a:latin typeface="Century Gothic" panose="020B0502020202020204" pitchFamily="34" charset="0"/>
            </a:endParaRPr>
          </a:p>
          <a:p>
            <a:pPr lvl="1"/>
            <a:r>
              <a:rPr lang="en-GB" sz="2400" b="1" dirty="0">
                <a:solidFill>
                  <a:schemeClr val="bg1"/>
                </a:solidFill>
                <a:latin typeface="Century Gothic" panose="020B0502020202020204" pitchFamily="34" charset="0"/>
              </a:rPr>
              <a:t>	data are discrete and intelligible, 	aggregative, have 	associated metadata, and can be linked to other 	datasets to provide insights not available from a 	single dataset.  </a:t>
            </a:r>
          </a:p>
          <a:p>
            <a:pPr lvl="1"/>
            <a:endParaRPr lang="en-GB" sz="2400" b="1" dirty="0">
              <a:solidFill>
                <a:schemeClr val="bg1"/>
              </a:solidFill>
              <a:latin typeface="Century Gothic" panose="020B0502020202020204" pitchFamily="34" charset="0"/>
            </a:endParaRPr>
          </a:p>
          <a:p>
            <a:pPr lvl="1"/>
            <a:r>
              <a:rPr lang="en-GB" sz="2400" b="1" dirty="0">
                <a:solidFill>
                  <a:schemeClr val="bg1"/>
                </a:solidFill>
                <a:latin typeface="Century Gothic" panose="020B0502020202020204" pitchFamily="34" charset="0"/>
              </a:rPr>
              <a:t>	Data are not given but “are taken”</a:t>
            </a:r>
          </a:p>
          <a:p>
            <a:pPr marL="742950" lvl="1" indent="-285750">
              <a:buFont typeface="Arial" panose="020B0604020202020204" pitchFamily="34" charset="0"/>
              <a:buChar char="•"/>
            </a:pPr>
            <a:endParaRPr lang="en-GB" sz="2400" b="1" dirty="0">
              <a:solidFill>
                <a:schemeClr val="bg1"/>
              </a:solidFill>
              <a:latin typeface="Century Gothic" panose="020B0502020202020204" pitchFamily="34" charset="0"/>
            </a:endParaRPr>
          </a:p>
          <a:p>
            <a:pPr marL="742950" lvl="1" indent="-285750">
              <a:buFont typeface="Arial" panose="020B0604020202020204" pitchFamily="34" charset="0"/>
              <a:buChar char="•"/>
            </a:pPr>
            <a:endParaRPr lang="en-GB" sz="2400" b="1" dirty="0">
              <a:solidFill>
                <a:schemeClr val="bg1"/>
              </a:solidFill>
              <a:latin typeface="Century Gothic" panose="020B0502020202020204" pitchFamily="34" charset="0"/>
            </a:endParaRPr>
          </a:p>
          <a:p>
            <a:pPr marL="742950" lvl="1" indent="-285750">
              <a:buFont typeface="Arial" panose="020B0604020202020204" pitchFamily="34" charset="0"/>
              <a:buChar char="•"/>
            </a:pPr>
            <a:endParaRPr lang="en-GB" b="1" dirty="0">
              <a:solidFill>
                <a:schemeClr val="bg1"/>
              </a:solidFill>
              <a:latin typeface="Century Gothic" panose="020B0502020202020204" pitchFamily="34" charset="0"/>
            </a:endParaRPr>
          </a:p>
          <a:p>
            <a:pPr lvl="1"/>
            <a:endParaRPr lang="en-GB" b="1" dirty="0">
              <a:solidFill>
                <a:schemeClr val="bg1"/>
              </a:solidFill>
              <a:latin typeface="Century Gothic" panose="020B0502020202020204" pitchFamily="34" charset="0"/>
            </a:endParaRPr>
          </a:p>
          <a:p>
            <a:pPr lvl="1">
              <a:buAutoNum type="arabicPeriod"/>
            </a:pPr>
            <a:endParaRPr lang="en-GB" sz="2400" b="1" dirty="0">
              <a:solidFill>
                <a:schemeClr val="bg1"/>
              </a:solidFill>
              <a:latin typeface="Century Gothic" panose="020B0502020202020204" pitchFamily="34" charset="0"/>
            </a:endParaRPr>
          </a:p>
          <a:p>
            <a:endParaRPr lang="en-US" sz="24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310143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143" y="828304"/>
            <a:ext cx="7772400" cy="1362075"/>
          </a:xfrm>
        </p:spPr>
        <p:txBody>
          <a:bodyPr>
            <a:normAutofit/>
          </a:bodyPr>
          <a:lstStyle/>
          <a:p>
            <a:pPr algn="ctr" fontAlgn="base"/>
            <a:r>
              <a:rPr lang="en-GB" dirty="0"/>
              <a:t>What is data?</a:t>
            </a:r>
            <a:endParaRPr lang="en-GB" b="0" dirty="0"/>
          </a:p>
        </p:txBody>
      </p:sp>
      <p:sp>
        <p:nvSpPr>
          <p:cNvPr id="3" name="TextBox 2">
            <a:extLst>
              <a:ext uri="{FF2B5EF4-FFF2-40B4-BE49-F238E27FC236}">
                <a16:creationId xmlns:a16="http://schemas.microsoft.com/office/drawing/2014/main" id="{5D9F01A4-F04F-8C4F-9D7B-1413EB4546CC}"/>
              </a:ext>
            </a:extLst>
          </p:cNvPr>
          <p:cNvSpPr txBox="1"/>
          <p:nvPr/>
        </p:nvSpPr>
        <p:spPr>
          <a:xfrm>
            <a:off x="62160" y="2094557"/>
            <a:ext cx="8944365" cy="5447645"/>
          </a:xfrm>
          <a:prstGeom prst="rect">
            <a:avLst/>
          </a:prstGeom>
          <a:noFill/>
        </p:spPr>
        <p:txBody>
          <a:bodyPr wrap="square" rtlCol="0">
            <a:spAutoFit/>
          </a:bodyPr>
          <a:lstStyle/>
          <a:p>
            <a:pPr marL="914400" lvl="1" indent="-457200">
              <a:buFont typeface="+mj-lt"/>
              <a:buAutoNum type="arabicPeriod"/>
            </a:pPr>
            <a:endParaRPr lang="en-GB" sz="2400" b="1" dirty="0">
              <a:solidFill>
                <a:schemeClr val="bg1"/>
              </a:solidFill>
              <a:latin typeface="Century Gothic" panose="020B0502020202020204" pitchFamily="34" charset="0"/>
            </a:endParaRPr>
          </a:p>
          <a:p>
            <a:pPr lvl="1"/>
            <a:r>
              <a:rPr lang="en-GB" sz="2400" b="1" dirty="0" err="1">
                <a:solidFill>
                  <a:schemeClr val="bg1"/>
                </a:solidFill>
                <a:latin typeface="Century Gothic" panose="020B0502020202020204" pitchFamily="34" charset="0"/>
              </a:rPr>
              <a:t>Gitelman</a:t>
            </a:r>
            <a:r>
              <a:rPr lang="en-GB" sz="2400" b="1" dirty="0">
                <a:solidFill>
                  <a:schemeClr val="bg1"/>
                </a:solidFill>
                <a:latin typeface="Century Gothic" panose="020B0502020202020204" pitchFamily="34" charset="0"/>
              </a:rPr>
              <a:t> and Jackson</a:t>
            </a:r>
            <a:r>
              <a:rPr lang="en-GB" sz="2400" b="1" i="1" dirty="0">
                <a:solidFill>
                  <a:schemeClr val="bg1"/>
                </a:solidFill>
                <a:latin typeface="Century Gothic" panose="020B0502020202020204" pitchFamily="34" charset="0"/>
              </a:rPr>
              <a:t> Raw Data Is An Oxymoron</a:t>
            </a:r>
            <a:r>
              <a:rPr lang="en-GB" sz="2400" b="1" dirty="0">
                <a:solidFill>
                  <a:schemeClr val="bg1"/>
                </a:solidFill>
                <a:latin typeface="Century Gothic" panose="020B0502020202020204" pitchFamily="34" charset="0"/>
              </a:rPr>
              <a:t> (2013):</a:t>
            </a:r>
          </a:p>
          <a:p>
            <a:pPr lvl="1"/>
            <a:endParaRPr lang="en-GB" sz="2400" b="1" dirty="0">
              <a:solidFill>
                <a:schemeClr val="bg1"/>
              </a:solidFill>
              <a:latin typeface="Century Gothic" panose="020B0502020202020204" pitchFamily="34" charset="0"/>
            </a:endParaRPr>
          </a:p>
          <a:p>
            <a:pPr marL="742950" lvl="1" indent="-285750">
              <a:buFont typeface="Arial" panose="020B0604020202020204" pitchFamily="34" charset="0"/>
              <a:buChar char="•"/>
            </a:pPr>
            <a:r>
              <a:rPr lang="en-GB" sz="2400" b="1" dirty="0">
                <a:solidFill>
                  <a:schemeClr val="bg1"/>
                </a:solidFill>
                <a:latin typeface="Century Gothic" panose="020B0502020202020204" pitchFamily="34" charset="0"/>
              </a:rPr>
              <a:t>Data are abstractions that require material expression</a:t>
            </a:r>
          </a:p>
          <a:p>
            <a:pPr marL="742950" lvl="1" indent="-285750">
              <a:buFont typeface="Arial" panose="020B0604020202020204" pitchFamily="34" charset="0"/>
              <a:buChar char="•"/>
            </a:pPr>
            <a:endParaRPr lang="en-GB" sz="2400" b="1" dirty="0">
              <a:solidFill>
                <a:schemeClr val="bg1"/>
              </a:solidFill>
              <a:latin typeface="Century Gothic" panose="020B0502020202020204" pitchFamily="34" charset="0"/>
            </a:endParaRPr>
          </a:p>
          <a:p>
            <a:pPr marL="742950" lvl="1" indent="-285750">
              <a:buFont typeface="Arial" panose="020B0604020202020204" pitchFamily="34" charset="0"/>
              <a:buChar char="•"/>
            </a:pPr>
            <a:r>
              <a:rPr lang="en-GB" sz="2400" b="1" dirty="0">
                <a:solidFill>
                  <a:schemeClr val="bg1"/>
                </a:solidFill>
                <a:latin typeface="Century Gothic" panose="020B0502020202020204" pitchFamily="34" charset="0"/>
              </a:rPr>
              <a:t>Data are aggregative, discreet: they exist in bits</a:t>
            </a:r>
          </a:p>
          <a:p>
            <a:pPr marL="742950" lvl="1" indent="-285750">
              <a:buFont typeface="Arial" panose="020B0604020202020204" pitchFamily="34" charset="0"/>
              <a:buChar char="•"/>
            </a:pPr>
            <a:endParaRPr lang="en-GB" sz="2400" b="1" dirty="0">
              <a:solidFill>
                <a:schemeClr val="bg1"/>
              </a:solidFill>
              <a:latin typeface="Century Gothic" panose="020B0502020202020204" pitchFamily="34" charset="0"/>
            </a:endParaRPr>
          </a:p>
          <a:p>
            <a:pPr marL="742950" lvl="1" indent="-285750">
              <a:buFont typeface="Arial" panose="020B0604020202020204" pitchFamily="34" charset="0"/>
              <a:buChar char="•"/>
            </a:pPr>
            <a:r>
              <a:rPr lang="en-GB" sz="2400" b="1" dirty="0">
                <a:solidFill>
                  <a:schemeClr val="bg1"/>
                </a:solidFill>
                <a:latin typeface="Century Gothic" panose="020B0502020202020204" pitchFamily="34" charset="0"/>
              </a:rPr>
              <a:t>Data can be mobilised graphically to explain things</a:t>
            </a:r>
          </a:p>
          <a:p>
            <a:pPr marL="742950" lvl="1" indent="-285750">
              <a:buFont typeface="Arial" panose="020B0604020202020204" pitchFamily="34" charset="0"/>
              <a:buChar char="•"/>
            </a:pPr>
            <a:endParaRPr lang="en-GB" sz="2400" b="1" dirty="0">
              <a:solidFill>
                <a:schemeClr val="bg1"/>
              </a:solidFill>
              <a:latin typeface="Century Gothic" panose="020B0502020202020204" pitchFamily="34" charset="0"/>
            </a:endParaRPr>
          </a:p>
          <a:p>
            <a:pPr marL="742950" lvl="1" indent="-285750">
              <a:buFont typeface="Arial" panose="020B0604020202020204" pitchFamily="34" charset="0"/>
              <a:buChar char="•"/>
            </a:pPr>
            <a:endParaRPr lang="en-GB" sz="2400" b="1" dirty="0">
              <a:solidFill>
                <a:schemeClr val="bg1"/>
              </a:solidFill>
              <a:latin typeface="Century Gothic" panose="020B0502020202020204" pitchFamily="34" charset="0"/>
            </a:endParaRPr>
          </a:p>
          <a:p>
            <a:pPr marL="742950" lvl="1" indent="-285750">
              <a:buFont typeface="Arial" panose="020B0604020202020204" pitchFamily="34" charset="0"/>
              <a:buChar char="•"/>
            </a:pPr>
            <a:endParaRPr lang="en-GB" b="1" dirty="0">
              <a:solidFill>
                <a:schemeClr val="bg1"/>
              </a:solidFill>
              <a:latin typeface="Century Gothic" panose="020B0502020202020204" pitchFamily="34" charset="0"/>
            </a:endParaRPr>
          </a:p>
          <a:p>
            <a:pPr lvl="1"/>
            <a:endParaRPr lang="en-GB" b="1" dirty="0">
              <a:solidFill>
                <a:schemeClr val="bg1"/>
              </a:solidFill>
              <a:latin typeface="Century Gothic" panose="020B0502020202020204" pitchFamily="34" charset="0"/>
            </a:endParaRPr>
          </a:p>
          <a:p>
            <a:pPr lvl="1">
              <a:buAutoNum type="arabicPeriod"/>
            </a:pPr>
            <a:endParaRPr lang="en-GB" sz="2400" b="1" dirty="0">
              <a:solidFill>
                <a:schemeClr val="bg1"/>
              </a:solidFill>
              <a:latin typeface="Century Gothic" panose="020B0502020202020204" pitchFamily="34" charset="0"/>
            </a:endParaRPr>
          </a:p>
          <a:p>
            <a:endParaRPr lang="en-US" sz="24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827604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143" y="828304"/>
            <a:ext cx="7772400" cy="1362075"/>
          </a:xfrm>
        </p:spPr>
        <p:txBody>
          <a:bodyPr>
            <a:normAutofit/>
          </a:bodyPr>
          <a:lstStyle/>
          <a:p>
            <a:pPr algn="ctr" fontAlgn="base"/>
            <a:r>
              <a:rPr lang="en-GB" dirty="0"/>
              <a:t>What is data?</a:t>
            </a:r>
            <a:endParaRPr lang="en-GB" b="0" dirty="0"/>
          </a:p>
        </p:txBody>
      </p:sp>
      <p:sp>
        <p:nvSpPr>
          <p:cNvPr id="3" name="TextBox 2">
            <a:extLst>
              <a:ext uri="{FF2B5EF4-FFF2-40B4-BE49-F238E27FC236}">
                <a16:creationId xmlns:a16="http://schemas.microsoft.com/office/drawing/2014/main" id="{5D9F01A4-F04F-8C4F-9D7B-1413EB4546CC}"/>
              </a:ext>
            </a:extLst>
          </p:cNvPr>
          <p:cNvSpPr txBox="1"/>
          <p:nvPr/>
        </p:nvSpPr>
        <p:spPr>
          <a:xfrm>
            <a:off x="62160" y="2094557"/>
            <a:ext cx="8944365" cy="4431983"/>
          </a:xfrm>
          <a:prstGeom prst="rect">
            <a:avLst/>
          </a:prstGeom>
          <a:noFill/>
        </p:spPr>
        <p:txBody>
          <a:bodyPr wrap="square" rtlCol="0">
            <a:spAutoFit/>
          </a:bodyPr>
          <a:lstStyle/>
          <a:p>
            <a:pPr lvl="1"/>
            <a:r>
              <a:rPr lang="en-GB" sz="2400" b="1" dirty="0" err="1">
                <a:solidFill>
                  <a:schemeClr val="bg1"/>
                </a:solidFill>
                <a:latin typeface="Century Gothic" panose="020B0502020202020204" pitchFamily="34" charset="0"/>
              </a:rPr>
              <a:t>Offenhuber</a:t>
            </a:r>
            <a:r>
              <a:rPr lang="en-GB" sz="2400" b="1" dirty="0">
                <a:solidFill>
                  <a:schemeClr val="bg1"/>
                </a:solidFill>
                <a:latin typeface="Century Gothic" panose="020B0502020202020204" pitchFamily="34" charset="0"/>
              </a:rPr>
              <a:t> (2018):</a:t>
            </a:r>
          </a:p>
          <a:p>
            <a:pPr marL="914400" lvl="1" indent="-457200">
              <a:buFont typeface="+mj-lt"/>
              <a:buAutoNum type="arabicPeriod"/>
            </a:pPr>
            <a:endParaRPr lang="en-GB" sz="2400" b="1" dirty="0">
              <a:solidFill>
                <a:schemeClr val="bg1"/>
              </a:solidFill>
              <a:latin typeface="Century Gothic" panose="020B0502020202020204" pitchFamily="34" charset="0"/>
            </a:endParaRPr>
          </a:p>
          <a:p>
            <a:pPr marL="914400" lvl="1" indent="-457200">
              <a:buFont typeface="+mj-lt"/>
              <a:buAutoNum type="arabicPeriod"/>
            </a:pPr>
            <a:r>
              <a:rPr lang="en-GB" sz="2400" b="1" dirty="0">
                <a:solidFill>
                  <a:schemeClr val="bg1"/>
                </a:solidFill>
                <a:latin typeface="Century Gothic" panose="020B0502020202020204" pitchFamily="34" charset="0"/>
              </a:rPr>
              <a:t>Requires a method of observation and collection</a:t>
            </a:r>
          </a:p>
          <a:p>
            <a:pPr marL="914400" lvl="1" indent="-457200">
              <a:buFont typeface="+mj-lt"/>
              <a:buAutoNum type="arabicPeriod"/>
            </a:pPr>
            <a:endParaRPr lang="en-GB" sz="2400" b="1" dirty="0">
              <a:solidFill>
                <a:schemeClr val="bg1"/>
              </a:solidFill>
              <a:latin typeface="Century Gothic" panose="020B0502020202020204" pitchFamily="34" charset="0"/>
            </a:endParaRPr>
          </a:p>
          <a:p>
            <a:pPr marL="914400" lvl="1" indent="-457200">
              <a:buFont typeface="+mj-lt"/>
              <a:buAutoNum type="arabicPeriod"/>
            </a:pPr>
            <a:r>
              <a:rPr lang="en-GB" sz="2400" b="1" dirty="0">
                <a:solidFill>
                  <a:schemeClr val="bg1"/>
                </a:solidFill>
                <a:latin typeface="Century Gothic" panose="020B0502020202020204" pitchFamily="34" charset="0"/>
              </a:rPr>
              <a:t>A symbolic system to represent it (taxonomy)</a:t>
            </a:r>
          </a:p>
          <a:p>
            <a:pPr marL="914400" lvl="1" indent="-457200">
              <a:buFont typeface="+mj-lt"/>
              <a:buAutoNum type="arabicPeriod"/>
            </a:pPr>
            <a:endParaRPr lang="en-GB" sz="2400" b="1" dirty="0">
              <a:solidFill>
                <a:schemeClr val="bg1"/>
              </a:solidFill>
              <a:latin typeface="Century Gothic" panose="020B0502020202020204" pitchFamily="34" charset="0"/>
            </a:endParaRPr>
          </a:p>
          <a:p>
            <a:pPr marL="914400" lvl="1" indent="-457200">
              <a:buFont typeface="+mj-lt"/>
              <a:buAutoNum type="arabicPeriod"/>
            </a:pPr>
            <a:r>
              <a:rPr lang="en-GB" sz="2400" b="1" dirty="0">
                <a:solidFill>
                  <a:schemeClr val="bg1"/>
                </a:solidFill>
                <a:latin typeface="Century Gothic" panose="020B0502020202020204" pitchFamily="34" charset="0"/>
              </a:rPr>
              <a:t>A method to encode the observation into symbols </a:t>
            </a:r>
          </a:p>
          <a:p>
            <a:pPr marL="914400" lvl="1" indent="-457200">
              <a:buFont typeface="+mj-lt"/>
              <a:buAutoNum type="arabicPeriod"/>
            </a:pPr>
            <a:endParaRPr lang="en-GB" sz="2400" b="1" dirty="0">
              <a:solidFill>
                <a:schemeClr val="bg1"/>
              </a:solidFill>
              <a:latin typeface="Century Gothic" panose="020B0502020202020204" pitchFamily="34" charset="0"/>
            </a:endParaRPr>
          </a:p>
          <a:p>
            <a:pPr marL="914400" lvl="1" indent="-457200">
              <a:buFont typeface="+mj-lt"/>
              <a:buAutoNum type="arabicPeriod"/>
            </a:pPr>
            <a:r>
              <a:rPr lang="en-GB" sz="2400" b="1" dirty="0">
                <a:solidFill>
                  <a:schemeClr val="bg1"/>
                </a:solidFill>
                <a:latin typeface="Century Gothic" panose="020B0502020202020204" pitchFamily="34" charset="0"/>
              </a:rPr>
              <a:t>Storage in physical form</a:t>
            </a:r>
            <a:endParaRPr lang="en-GB" b="1" dirty="0">
              <a:solidFill>
                <a:schemeClr val="bg1"/>
              </a:solidFill>
              <a:latin typeface="Century Gothic" panose="020B0502020202020204" pitchFamily="34" charset="0"/>
            </a:endParaRPr>
          </a:p>
          <a:p>
            <a:pPr lvl="1"/>
            <a:endParaRPr lang="en-GB" b="1" dirty="0">
              <a:solidFill>
                <a:schemeClr val="bg1"/>
              </a:solidFill>
              <a:latin typeface="Century Gothic" panose="020B0502020202020204" pitchFamily="34" charset="0"/>
            </a:endParaRPr>
          </a:p>
          <a:p>
            <a:pPr lvl="1">
              <a:buAutoNum type="arabicPeriod"/>
            </a:pPr>
            <a:endParaRPr lang="en-GB" sz="2400" b="1" dirty="0">
              <a:solidFill>
                <a:schemeClr val="bg1"/>
              </a:solidFill>
              <a:latin typeface="Century Gothic" panose="020B0502020202020204" pitchFamily="34" charset="0"/>
            </a:endParaRPr>
          </a:p>
          <a:p>
            <a:endParaRPr lang="en-US" sz="24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557021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12062</TotalTime>
  <Words>1632</Words>
  <Application>Microsoft Macintosh PowerPoint</Application>
  <PresentationFormat>On-screen Show (4:3)</PresentationFormat>
  <Paragraphs>323</Paragraphs>
  <Slides>26</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Century Gothic</vt:lpstr>
      <vt:lpstr>Palatino</vt:lpstr>
      <vt:lpstr>Office Theme</vt:lpstr>
      <vt:lpstr>DATA, DESIGN &amp; THE CITY</vt:lpstr>
      <vt:lpstr>Just writing</vt:lpstr>
      <vt:lpstr>Today’s schedule</vt:lpstr>
      <vt:lpstr>What is data?</vt:lpstr>
      <vt:lpstr>What is data?</vt:lpstr>
      <vt:lpstr>What is data?</vt:lpstr>
      <vt:lpstr>What is data?</vt:lpstr>
      <vt:lpstr>What is data?</vt:lpstr>
      <vt:lpstr>What is data?</vt:lpstr>
      <vt:lpstr>Kinds of data</vt:lpstr>
      <vt:lpstr>PowerPoint Presentation</vt:lpstr>
      <vt:lpstr>Law: Data Protection Act</vt:lpstr>
      <vt:lpstr>Kinds of data</vt:lpstr>
      <vt:lpstr>Kinds of data</vt:lpstr>
      <vt:lpstr>Kinds of data</vt:lpstr>
      <vt:lpstr>PowerPoint Presentation</vt:lpstr>
      <vt:lpstr>Kinds of urban data</vt:lpstr>
      <vt:lpstr>PowerPoint Presentation</vt:lpstr>
      <vt:lpstr>metadata</vt:lpstr>
      <vt:lpstr>RESEARCH DATA</vt:lpstr>
      <vt:lpstr>RESEARCH DATA</vt:lpstr>
      <vt:lpstr>Technical considerations</vt:lpstr>
      <vt:lpstr>Data &amp; ddc</vt:lpstr>
      <vt:lpstr>data management</vt:lpstr>
      <vt:lpstr>Advance planning</vt:lpstr>
      <vt:lpstr>For next class (27 feb) </vt:lpstr>
    </vt:vector>
  </TitlesOfParts>
  <LinksUpToDate>false</LinksUpToDate>
  <SharedDoc>false</SharedDoc>
  <HyperlinksChanged>false</HyperlinksChanged>
  <AppVersion>16.0016</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Design and Society</dc:title>
  <dc:creator>Ewan Klein, Hassan Waheed, Alexis Heeren</dc:creator>
  <cp:keywords/>
  <cp:lastModifiedBy>CURRIE Morgan</cp:lastModifiedBy>
  <cp:revision>134</cp:revision>
  <dcterms:created xsi:type="dcterms:W3CDTF">2018-11-01T20:24:52Z</dcterms:created>
  <dcterms:modified xsi:type="dcterms:W3CDTF">2019-02-15T08:52:51Z</dcterms:modified>
</cp:coreProperties>
</file>