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embeddedFontLs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rialBlack-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1"/>
        </a:solidFill>
      </p:bgPr>
    </p:bg>
    <p:spTree>
      <p:nvGrpSpPr>
        <p:cNvPr id="39" name="Shape 39"/>
        <p:cNvGrpSpPr/>
        <p:nvPr/>
      </p:nvGrpSpPr>
      <p:grpSpPr>
        <a:xfrm>
          <a:off x="0" y="0"/>
          <a:ext cx="0" cy="0"/>
          <a:chOff x="0" y="0"/>
          <a:chExt cx="0" cy="0"/>
        </a:xfrm>
      </p:grpSpPr>
      <p:grpSp>
        <p:nvGrpSpPr>
          <p:cNvPr id="40" name="Google Shape;40;p2"/>
          <p:cNvGrpSpPr/>
          <p:nvPr/>
        </p:nvGrpSpPr>
        <p:grpSpPr>
          <a:xfrm>
            <a:off x="-1525639" y="-38994"/>
            <a:ext cx="10680751" cy="6909694"/>
            <a:chOff x="-1525639" y="-38994"/>
            <a:chExt cx="10680751" cy="6909694"/>
          </a:xfrm>
        </p:grpSpPr>
        <p:sp>
          <p:nvSpPr>
            <p:cNvPr id="41" name="Google Shape;41;p2"/>
            <p:cNvSpPr/>
            <p:nvPr/>
          </p:nvSpPr>
          <p:spPr>
            <a:xfrm>
              <a:off x="2590800" y="-7937"/>
              <a:ext cx="2757487" cy="6878637"/>
            </a:xfrm>
            <a:custGeom>
              <a:rect b="b" l="l" r="r" t="t"/>
              <a:pathLst>
                <a:path extrusionOk="0" h="120000" w="120000">
                  <a:moveTo>
                    <a:pt x="34127" y="119694"/>
                  </a:moveTo>
                  <a:lnTo>
                    <a:pt x="119999" y="120000"/>
                  </a:lnTo>
                  <a:lnTo>
                    <a:pt x="36200" y="0"/>
                  </a:lnTo>
                  <a:lnTo>
                    <a:pt x="0" y="194"/>
                  </a:lnTo>
                  <a:lnTo>
                    <a:pt x="34127" y="119694"/>
                  </a:lnTo>
                  <a:close/>
                </a:path>
              </a:pathLst>
            </a:custGeom>
            <a:gradFill>
              <a:gsLst>
                <a:gs pos="0">
                  <a:schemeClr val="lt2"/>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 name="Google Shape;42;p2"/>
            <p:cNvSpPr/>
            <p:nvPr/>
          </p:nvSpPr>
          <p:spPr>
            <a:xfrm>
              <a:off x="0" y="-11112"/>
              <a:ext cx="2757487" cy="6872287"/>
            </a:xfrm>
            <a:custGeom>
              <a:rect b="b" l="l" r="r" t="t"/>
              <a:pathLst>
                <a:path extrusionOk="0" h="120000" w="120000">
                  <a:moveTo>
                    <a:pt x="34127" y="119694"/>
                  </a:moveTo>
                  <a:lnTo>
                    <a:pt x="119999" y="120000"/>
                  </a:lnTo>
                  <a:lnTo>
                    <a:pt x="36200" y="0"/>
                  </a:lnTo>
                  <a:lnTo>
                    <a:pt x="0" y="194"/>
                  </a:lnTo>
                  <a:lnTo>
                    <a:pt x="34127" y="119694"/>
                  </a:lnTo>
                  <a:close/>
                </a:path>
              </a:pathLst>
            </a:custGeom>
            <a:gradFill>
              <a:gsLst>
                <a:gs pos="0">
                  <a:schemeClr val="lt2"/>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 name="Google Shape;43;p2"/>
            <p:cNvSpPr/>
            <p:nvPr/>
          </p:nvSpPr>
          <p:spPr>
            <a:xfrm>
              <a:off x="5943600" y="-6350"/>
              <a:ext cx="2760662" cy="6873875"/>
            </a:xfrm>
            <a:custGeom>
              <a:rect b="b" l="l" r="r" t="t"/>
              <a:pathLst>
                <a:path extrusionOk="0" h="120000" w="120000">
                  <a:moveTo>
                    <a:pt x="34088" y="119864"/>
                  </a:moveTo>
                  <a:lnTo>
                    <a:pt x="120000" y="120000"/>
                  </a:lnTo>
                  <a:lnTo>
                    <a:pt x="36158" y="0"/>
                  </a:lnTo>
                  <a:lnTo>
                    <a:pt x="0" y="190"/>
                  </a:lnTo>
                  <a:lnTo>
                    <a:pt x="34088" y="119864"/>
                  </a:lnTo>
                  <a:close/>
                </a:path>
              </a:pathLst>
            </a:custGeom>
            <a:gradFill>
              <a:gsLst>
                <a:gs pos="0">
                  <a:schemeClr val="lt2"/>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 name="Google Shape;44;p2"/>
            <p:cNvSpPr/>
            <p:nvPr/>
          </p:nvSpPr>
          <p:spPr>
            <a:xfrm>
              <a:off x="3048000" y="-14287"/>
              <a:ext cx="3302000" cy="6864350"/>
            </a:xfrm>
            <a:custGeom>
              <a:rect b="b" l="l" r="r" t="t"/>
              <a:pathLst>
                <a:path extrusionOk="0" h="120000" w="120000">
                  <a:moveTo>
                    <a:pt x="0" y="193"/>
                  </a:moveTo>
                  <a:lnTo>
                    <a:pt x="107884" y="120000"/>
                  </a:lnTo>
                  <a:lnTo>
                    <a:pt x="120000" y="120000"/>
                  </a:lnTo>
                  <a:lnTo>
                    <a:pt x="59596" y="0"/>
                  </a:lnTo>
                  <a:lnTo>
                    <a:pt x="0" y="193"/>
                  </a:lnTo>
                  <a:close/>
                </a:path>
              </a:pathLst>
            </a:custGeom>
            <a:gradFill>
              <a:gsLst>
                <a:gs pos="0">
                  <a:schemeClr val="lt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 name="Google Shape;45;p2"/>
            <p:cNvSpPr/>
            <p:nvPr/>
          </p:nvSpPr>
          <p:spPr>
            <a:xfrm>
              <a:off x="185737" y="153987"/>
              <a:ext cx="5562600" cy="24384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l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 name="Google Shape;46;p2"/>
            <p:cNvSpPr/>
            <p:nvPr/>
          </p:nvSpPr>
          <p:spPr>
            <a:xfrm flipH="1" rot="2760000">
              <a:off x="1285875" y="1216025"/>
              <a:ext cx="4038600" cy="16002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 name="Google Shape;47;p2"/>
            <p:cNvSpPr/>
            <p:nvPr/>
          </p:nvSpPr>
          <p:spPr>
            <a:xfrm>
              <a:off x="131762" y="77787"/>
              <a:ext cx="5562600" cy="24384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 name="Google Shape;48;p2"/>
            <p:cNvSpPr/>
            <p:nvPr/>
          </p:nvSpPr>
          <p:spPr>
            <a:xfrm rot="-2940000">
              <a:off x="-1562100" y="1652587"/>
              <a:ext cx="5562600" cy="24384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 name="Google Shape;49;p2"/>
            <p:cNvSpPr/>
            <p:nvPr/>
          </p:nvSpPr>
          <p:spPr>
            <a:xfrm rot="-2340000">
              <a:off x="2112962" y="1449387"/>
              <a:ext cx="5705475" cy="2754312"/>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 name="Google Shape;50;p2"/>
            <p:cNvSpPr/>
            <p:nvPr/>
          </p:nvSpPr>
          <p:spPr>
            <a:xfrm flipH="1" rot="2100000">
              <a:off x="2951162" y="1373187"/>
              <a:ext cx="5562600" cy="24384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 name="Google Shape;51;p2"/>
            <p:cNvSpPr/>
            <p:nvPr/>
          </p:nvSpPr>
          <p:spPr>
            <a:xfrm>
              <a:off x="6746875" y="-11112"/>
              <a:ext cx="1728787" cy="3627437"/>
            </a:xfrm>
            <a:custGeom>
              <a:rect b="b" l="l" r="r" t="t"/>
              <a:pathLst>
                <a:path extrusionOk="0" h="120000" w="120000">
                  <a:moveTo>
                    <a:pt x="0" y="118949"/>
                  </a:moveTo>
                  <a:cubicBezTo>
                    <a:pt x="48264" y="52306"/>
                    <a:pt x="95316" y="19798"/>
                    <a:pt x="113498" y="0"/>
                  </a:cubicBezTo>
                  <a:cubicBezTo>
                    <a:pt x="113498" y="0"/>
                    <a:pt x="116694" y="0"/>
                    <a:pt x="120000" y="0"/>
                  </a:cubicBezTo>
                  <a:cubicBezTo>
                    <a:pt x="62258" y="43798"/>
                    <a:pt x="19944" y="97312"/>
                    <a:pt x="4077" y="120000"/>
                  </a:cubicBezTo>
                  <a:cubicBezTo>
                    <a:pt x="4077" y="120000"/>
                    <a:pt x="0" y="118949"/>
                    <a:pt x="0" y="118949"/>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 name="Google Shape;52;p2"/>
            <p:cNvSpPr/>
            <p:nvPr/>
          </p:nvSpPr>
          <p:spPr>
            <a:xfrm>
              <a:off x="0" y="3875087"/>
              <a:ext cx="9144000" cy="685800"/>
            </a:xfrm>
            <a:prstGeom prst="rect">
              <a:avLst/>
            </a:prstGeom>
            <a:gradFill>
              <a:gsLst>
                <a:gs pos="0">
                  <a:schemeClr val="lt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 name="Google Shape;53;p2"/>
            <p:cNvSpPr/>
            <p:nvPr/>
          </p:nvSpPr>
          <p:spPr>
            <a:xfrm>
              <a:off x="2590800" y="3948112"/>
              <a:ext cx="2757487" cy="606425"/>
            </a:xfrm>
            <a:custGeom>
              <a:rect b="b" l="l" r="r" t="t"/>
              <a:pathLst>
                <a:path extrusionOk="0" h="120000" w="120000">
                  <a:moveTo>
                    <a:pt x="34127" y="119694"/>
                  </a:moveTo>
                  <a:lnTo>
                    <a:pt x="119999" y="120000"/>
                  </a:lnTo>
                  <a:lnTo>
                    <a:pt x="36200" y="0"/>
                  </a:lnTo>
                  <a:lnTo>
                    <a:pt x="0" y="194"/>
                  </a:lnTo>
                  <a:lnTo>
                    <a:pt x="34127" y="119694"/>
                  </a:lnTo>
                  <a:close/>
                </a:path>
              </a:pathLst>
            </a:custGeom>
            <a:gradFill>
              <a:gsLst>
                <a:gs pos="0">
                  <a:schemeClr val="lt2"/>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 name="Google Shape;54;p2"/>
            <p:cNvSpPr/>
            <p:nvPr/>
          </p:nvSpPr>
          <p:spPr>
            <a:xfrm>
              <a:off x="0" y="3948112"/>
              <a:ext cx="2757487" cy="604837"/>
            </a:xfrm>
            <a:custGeom>
              <a:rect b="b" l="l" r="r" t="t"/>
              <a:pathLst>
                <a:path extrusionOk="0" h="120000" w="120000">
                  <a:moveTo>
                    <a:pt x="34127" y="119694"/>
                  </a:moveTo>
                  <a:lnTo>
                    <a:pt x="119999" y="120000"/>
                  </a:lnTo>
                  <a:lnTo>
                    <a:pt x="36200" y="0"/>
                  </a:lnTo>
                  <a:lnTo>
                    <a:pt x="0" y="194"/>
                  </a:lnTo>
                  <a:lnTo>
                    <a:pt x="34127" y="119694"/>
                  </a:lnTo>
                  <a:close/>
                </a:path>
              </a:pathLst>
            </a:custGeom>
            <a:gradFill>
              <a:gsLst>
                <a:gs pos="0">
                  <a:schemeClr val="lt2"/>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 name="Google Shape;55;p2"/>
            <p:cNvSpPr/>
            <p:nvPr/>
          </p:nvSpPr>
          <p:spPr>
            <a:xfrm>
              <a:off x="5943600" y="3948112"/>
              <a:ext cx="2760662" cy="606425"/>
            </a:xfrm>
            <a:custGeom>
              <a:rect b="b" l="l" r="r" t="t"/>
              <a:pathLst>
                <a:path extrusionOk="0" h="120000" w="120000">
                  <a:moveTo>
                    <a:pt x="34088" y="119864"/>
                  </a:moveTo>
                  <a:lnTo>
                    <a:pt x="120000" y="120000"/>
                  </a:lnTo>
                  <a:lnTo>
                    <a:pt x="36158" y="0"/>
                  </a:lnTo>
                  <a:lnTo>
                    <a:pt x="0" y="190"/>
                  </a:lnTo>
                  <a:lnTo>
                    <a:pt x="34088" y="119864"/>
                  </a:lnTo>
                  <a:close/>
                </a:path>
              </a:pathLst>
            </a:custGeom>
            <a:gradFill>
              <a:gsLst>
                <a:gs pos="0">
                  <a:schemeClr val="lt2"/>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 name="Google Shape;56;p2"/>
            <p:cNvSpPr/>
            <p:nvPr/>
          </p:nvSpPr>
          <p:spPr>
            <a:xfrm>
              <a:off x="3048000" y="3948112"/>
              <a:ext cx="3302000" cy="604837"/>
            </a:xfrm>
            <a:custGeom>
              <a:rect b="b" l="l" r="r" t="t"/>
              <a:pathLst>
                <a:path extrusionOk="0" h="120000" w="120000">
                  <a:moveTo>
                    <a:pt x="0" y="193"/>
                  </a:moveTo>
                  <a:lnTo>
                    <a:pt x="107884" y="120000"/>
                  </a:lnTo>
                  <a:lnTo>
                    <a:pt x="120000" y="120000"/>
                  </a:lnTo>
                  <a:lnTo>
                    <a:pt x="59596" y="0"/>
                  </a:lnTo>
                  <a:lnTo>
                    <a:pt x="0" y="193"/>
                  </a:lnTo>
                  <a:close/>
                </a:path>
              </a:pathLst>
            </a:custGeom>
            <a:gradFill>
              <a:gsLst>
                <a:gs pos="0">
                  <a:schemeClr val="lt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 name="Google Shape;57;p2"/>
            <p:cNvSpPr/>
            <p:nvPr/>
          </p:nvSpPr>
          <p:spPr>
            <a:xfrm>
              <a:off x="11112" y="3898900"/>
              <a:ext cx="9144000" cy="685800"/>
            </a:xfrm>
            <a:prstGeom prst="rect">
              <a:avLst/>
            </a:prstGeom>
            <a:solidFill>
              <a:schemeClr val="lt2">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 name="Google Shape;58;p2"/>
            <p:cNvSpPr/>
            <p:nvPr/>
          </p:nvSpPr>
          <p:spPr>
            <a:xfrm>
              <a:off x="4100512" y="3887787"/>
              <a:ext cx="1644650" cy="666750"/>
            </a:xfrm>
            <a:custGeom>
              <a:rect b="b" l="l" r="r" t="t"/>
              <a:pathLst>
                <a:path extrusionOk="0" h="120000" w="120000">
                  <a:moveTo>
                    <a:pt x="118957" y="0"/>
                  </a:moveTo>
                  <a:cubicBezTo>
                    <a:pt x="58841" y="45428"/>
                    <a:pt x="19343" y="99142"/>
                    <a:pt x="0" y="119142"/>
                  </a:cubicBezTo>
                  <a:cubicBezTo>
                    <a:pt x="0" y="119142"/>
                    <a:pt x="1389" y="119428"/>
                    <a:pt x="2779" y="120000"/>
                  </a:cubicBezTo>
                  <a:cubicBezTo>
                    <a:pt x="27451" y="91714"/>
                    <a:pt x="82007" y="30000"/>
                    <a:pt x="120000" y="4571"/>
                  </a:cubicBezTo>
                  <a:cubicBezTo>
                    <a:pt x="120000" y="4571"/>
                    <a:pt x="118957" y="0"/>
                    <a:pt x="118957" y="0"/>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 name="Google Shape;59;p2"/>
            <p:cNvSpPr/>
            <p:nvPr/>
          </p:nvSpPr>
          <p:spPr>
            <a:xfrm flipH="1" rot="-2700000">
              <a:off x="2819400" y="3376612"/>
              <a:ext cx="762000" cy="168275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 name="Google Shape;60;p2"/>
            <p:cNvSpPr/>
            <p:nvPr/>
          </p:nvSpPr>
          <p:spPr>
            <a:xfrm flipH="1" rot="-2700000">
              <a:off x="1676400" y="3376612"/>
              <a:ext cx="762000" cy="168275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 name="Google Shape;61;p2"/>
            <p:cNvSpPr/>
            <p:nvPr/>
          </p:nvSpPr>
          <p:spPr>
            <a:xfrm flipH="1" rot="-2700000">
              <a:off x="482600" y="3352800"/>
              <a:ext cx="773112" cy="1641475"/>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2" name="Google Shape;62;p2"/>
            <p:cNvSpPr/>
            <p:nvPr/>
          </p:nvSpPr>
          <p:spPr>
            <a:xfrm rot="10800000">
              <a:off x="914400" y="3875087"/>
              <a:ext cx="5638800" cy="6858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3" name="Google Shape;63;p2"/>
            <p:cNvSpPr/>
            <p:nvPr/>
          </p:nvSpPr>
          <p:spPr>
            <a:xfrm rot="10800000">
              <a:off x="381000" y="3875087"/>
              <a:ext cx="2438400" cy="6858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 name="Google Shape;64;p2"/>
            <p:cNvSpPr/>
            <p:nvPr/>
          </p:nvSpPr>
          <p:spPr>
            <a:xfrm rot="10800000">
              <a:off x="4819650" y="3951287"/>
              <a:ext cx="2114550" cy="608012"/>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 name="Google Shape;65;p2"/>
            <p:cNvSpPr/>
            <p:nvPr/>
          </p:nvSpPr>
          <p:spPr>
            <a:xfrm rot="10800000">
              <a:off x="6324600" y="3875087"/>
              <a:ext cx="2438400" cy="6858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6" name="Google Shape;66;p2"/>
            <p:cNvSpPr/>
            <p:nvPr/>
          </p:nvSpPr>
          <p:spPr>
            <a:xfrm rot="10800000">
              <a:off x="5486400" y="3875087"/>
              <a:ext cx="3657600" cy="6858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7" name="Google Shape;67;p2"/>
            <p:cNvSpPr/>
            <p:nvPr/>
          </p:nvSpPr>
          <p:spPr>
            <a:xfrm>
              <a:off x="0" y="3908425"/>
              <a:ext cx="9144000" cy="22225"/>
            </a:xfrm>
            <a:prstGeom prst="rect">
              <a:avLst/>
            </a:prstGeom>
            <a:gradFill>
              <a:gsLst>
                <a:gs pos="0">
                  <a:schemeClr val="lt2"/>
                </a:gs>
                <a:gs pos="50000">
                  <a:schemeClr val="accen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8" name="Google Shape;68;p2"/>
            <p:cNvSpPr/>
            <p:nvPr/>
          </p:nvSpPr>
          <p:spPr>
            <a:xfrm>
              <a:off x="0" y="4572000"/>
              <a:ext cx="9144000" cy="914400"/>
            </a:xfrm>
            <a:prstGeom prst="rect">
              <a:avLst/>
            </a:prstGeom>
            <a:gradFill>
              <a:gsLst>
                <a:gs pos="0">
                  <a:schemeClr val="lt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9" name="Google Shape;69;p2"/>
            <p:cNvSpPr/>
            <p:nvPr/>
          </p:nvSpPr>
          <p:spPr>
            <a:xfrm>
              <a:off x="0" y="5410200"/>
              <a:ext cx="9144000" cy="144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70" name="Google Shape;70;p2"/>
            <p:cNvPicPr preferRelativeResize="0"/>
            <p:nvPr/>
          </p:nvPicPr>
          <p:blipFill rotWithShape="1">
            <a:blip r:embed="rId2">
              <a:alphaModFix/>
            </a:blip>
            <a:srcRect b="0" l="0" r="0" t="0"/>
            <a:stretch/>
          </p:blipFill>
          <p:spPr>
            <a:xfrm>
              <a:off x="1247775" y="2619375"/>
              <a:ext cx="323850" cy="323850"/>
            </a:xfrm>
            <a:prstGeom prst="rect">
              <a:avLst/>
            </a:prstGeom>
            <a:noFill/>
            <a:ln>
              <a:noFill/>
            </a:ln>
          </p:spPr>
        </p:pic>
      </p:grpSp>
      <p:sp>
        <p:nvSpPr>
          <p:cNvPr id="71" name="Google Shape;71;p2"/>
          <p:cNvSpPr txBox="1"/>
          <p:nvPr>
            <p:ph type="ctrTitle"/>
          </p:nvPr>
        </p:nvSpPr>
        <p:spPr>
          <a:xfrm>
            <a:off x="1676400" y="1905000"/>
            <a:ext cx="7239000" cy="19050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1pPr>
            <a:lvl2pPr indent="0" lvl="1"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2pPr>
            <a:lvl3pPr indent="0" lvl="2"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3pPr>
            <a:lvl4pPr indent="0" lvl="3"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4pPr>
            <a:lvl5pPr indent="0" lvl="4"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5pPr>
            <a:lvl6pPr indent="0" lvl="5"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6pPr>
            <a:lvl7pPr indent="0" lvl="6"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7pPr>
            <a:lvl8pPr indent="0" lvl="7"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8pPr>
            <a:lvl9pPr indent="0" lvl="8"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9pPr>
          </a:lstStyle>
          <a:p/>
        </p:txBody>
      </p:sp>
      <p:sp>
        <p:nvSpPr>
          <p:cNvPr id="72" name="Google Shape;72;p2"/>
          <p:cNvSpPr txBox="1"/>
          <p:nvPr>
            <p:ph idx="1" type="subTitle"/>
          </p:nvPr>
        </p:nvSpPr>
        <p:spPr>
          <a:xfrm>
            <a:off x="1676400" y="4572000"/>
            <a:ext cx="6400800" cy="1679575"/>
          </a:xfrm>
          <a:prstGeom prst="rect">
            <a:avLst/>
          </a:prstGeom>
          <a:noFill/>
          <a:ln>
            <a:noFill/>
          </a:ln>
        </p:spPr>
        <p:txBody>
          <a:bodyPr anchorCtr="0" anchor="ctr" bIns="91425" lIns="91425" spcFirstLastPara="1" rIns="91425" wrap="square" tIns="91425"/>
          <a:lstStyle>
            <a:lvl1pPr indent="-342900" lvl="0" marL="3429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2857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2286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228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228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228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4800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6629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3" name="Google Shape;73;p2"/>
          <p:cNvSpPr txBox="1"/>
          <p:nvPr>
            <p:ph idx="10" type="dt"/>
          </p:nvPr>
        </p:nvSpPr>
        <p:spPr>
          <a:xfrm>
            <a:off x="685800" y="6324600"/>
            <a:ext cx="19050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4" name="Google Shape;74;p2"/>
          <p:cNvSpPr txBox="1"/>
          <p:nvPr>
            <p:ph idx="11" type="ftr"/>
          </p:nvPr>
        </p:nvSpPr>
        <p:spPr>
          <a:xfrm>
            <a:off x="3124200" y="6324600"/>
            <a:ext cx="2895600" cy="4572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5" name="Google Shape;75;p2"/>
          <p:cNvSpPr txBox="1"/>
          <p:nvPr>
            <p:ph idx="12" type="sldNum"/>
          </p:nvPr>
        </p:nvSpPr>
        <p:spPr>
          <a:xfrm>
            <a:off x="65532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76" name="Shape 76"/>
        <p:cNvGrpSpPr/>
        <p:nvPr/>
      </p:nvGrpSpPr>
      <p:grpSpPr>
        <a:xfrm>
          <a:off x="0" y="0"/>
          <a:ext cx="0" cy="0"/>
          <a:chOff x="0" y="0"/>
          <a:chExt cx="0" cy="0"/>
        </a:xfrm>
      </p:grpSpPr>
      <p:sp>
        <p:nvSpPr>
          <p:cNvPr id="77" name="Google Shape;77;p3"/>
          <p:cNvSpPr txBox="1"/>
          <p:nvPr>
            <p:ph type="title"/>
          </p:nvPr>
        </p:nvSpPr>
        <p:spPr>
          <a:xfrm>
            <a:off x="685800" y="465137"/>
            <a:ext cx="7772400" cy="14319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1pPr>
            <a:lvl2pPr indent="0" lvl="1"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2pPr>
            <a:lvl3pPr indent="0" lvl="2"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3pPr>
            <a:lvl4pPr indent="0" lvl="3"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4pPr>
            <a:lvl5pPr indent="0" lvl="4"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5pPr>
            <a:lvl6pPr indent="0" lvl="5"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6pPr>
            <a:lvl7pPr indent="0" lvl="6"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7pPr>
            <a:lvl8pPr indent="0" lvl="7"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8pPr>
            <a:lvl9pPr indent="0" lvl="8"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9pPr>
          </a:lstStyle>
          <a:p/>
        </p:txBody>
      </p:sp>
      <p:sp>
        <p:nvSpPr>
          <p:cNvPr id="78" name="Google Shape;78;p3"/>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9" name="Google Shape;79;p3"/>
          <p:cNvSpPr txBox="1"/>
          <p:nvPr>
            <p:ph idx="10" type="dt"/>
          </p:nvPr>
        </p:nvSpPr>
        <p:spPr>
          <a:xfrm>
            <a:off x="712787" y="6313487"/>
            <a:ext cx="19050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0" name="Google Shape;80;p3"/>
          <p:cNvSpPr txBox="1"/>
          <p:nvPr>
            <p:ph idx="11" type="ftr"/>
          </p:nvPr>
        </p:nvSpPr>
        <p:spPr>
          <a:xfrm>
            <a:off x="3151187" y="6313487"/>
            <a:ext cx="2895600" cy="4572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1" name="Google Shape;81;p3"/>
          <p:cNvSpPr txBox="1"/>
          <p:nvPr>
            <p:ph idx="12" type="sldNum"/>
          </p:nvPr>
        </p:nvSpPr>
        <p:spPr>
          <a:xfrm>
            <a:off x="6580187" y="6313487"/>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on left, text on right" type="twoColTx">
  <p:cSld name="TITLE_AND_TWO_COLUMNS">
    <p:spTree>
      <p:nvGrpSpPr>
        <p:cNvPr id="82" name="Shape 82"/>
        <p:cNvGrpSpPr/>
        <p:nvPr/>
      </p:nvGrpSpPr>
      <p:grpSpPr>
        <a:xfrm>
          <a:off x="0" y="0"/>
          <a:ext cx="0" cy="0"/>
          <a:chOff x="0" y="0"/>
          <a:chExt cx="0" cy="0"/>
        </a:xfrm>
      </p:grpSpPr>
      <p:sp>
        <p:nvSpPr>
          <p:cNvPr id="83" name="Google Shape;83;p4"/>
          <p:cNvSpPr txBox="1"/>
          <p:nvPr>
            <p:ph idx="10" type="dt"/>
          </p:nvPr>
        </p:nvSpPr>
        <p:spPr>
          <a:xfrm>
            <a:off x="712787" y="6313487"/>
            <a:ext cx="19050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4" name="Google Shape;84;p4"/>
          <p:cNvSpPr txBox="1"/>
          <p:nvPr>
            <p:ph idx="11" type="ftr"/>
          </p:nvPr>
        </p:nvSpPr>
        <p:spPr>
          <a:xfrm>
            <a:off x="3151187" y="6313487"/>
            <a:ext cx="2895600" cy="4572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5" name="Google Shape;85;p4"/>
          <p:cNvSpPr txBox="1"/>
          <p:nvPr>
            <p:ph idx="12" type="sldNum"/>
          </p:nvPr>
        </p:nvSpPr>
        <p:spPr>
          <a:xfrm>
            <a:off x="6580187" y="6313487"/>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6" name="Shape 86"/>
        <p:cNvGrpSpPr/>
        <p:nvPr/>
      </p:nvGrpSpPr>
      <p:grpSpPr>
        <a:xfrm>
          <a:off x="0" y="0"/>
          <a:ext cx="0" cy="0"/>
          <a:chOff x="0" y="0"/>
          <a:chExt cx="0" cy="0"/>
        </a:xfrm>
      </p:grpSpPr>
      <p:sp>
        <p:nvSpPr>
          <p:cNvPr id="87" name="Google Shape;87;p5"/>
          <p:cNvSpPr txBox="1"/>
          <p:nvPr>
            <p:ph idx="10" type="dt"/>
          </p:nvPr>
        </p:nvSpPr>
        <p:spPr>
          <a:xfrm>
            <a:off x="712787" y="6313487"/>
            <a:ext cx="19050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8" name="Google Shape;88;p5"/>
          <p:cNvSpPr txBox="1"/>
          <p:nvPr>
            <p:ph idx="11" type="ftr"/>
          </p:nvPr>
        </p:nvSpPr>
        <p:spPr>
          <a:xfrm>
            <a:off x="3151187" y="6313487"/>
            <a:ext cx="2895600" cy="4572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9" name="Google Shape;89;p5"/>
          <p:cNvSpPr txBox="1"/>
          <p:nvPr>
            <p:ph idx="12" type="sldNum"/>
          </p:nvPr>
        </p:nvSpPr>
        <p:spPr>
          <a:xfrm>
            <a:off x="6580187" y="6313487"/>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1525639" y="-24707"/>
            <a:ext cx="10669639" cy="7453369"/>
            <a:chOff x="-1525639" y="-38994"/>
            <a:chExt cx="10669639" cy="7453369"/>
          </a:xfrm>
        </p:grpSpPr>
        <p:sp>
          <p:nvSpPr>
            <p:cNvPr id="7" name="Google Shape;7;p1"/>
            <p:cNvSpPr/>
            <p:nvPr/>
          </p:nvSpPr>
          <p:spPr>
            <a:xfrm>
              <a:off x="2590800" y="-7937"/>
              <a:ext cx="2757487" cy="6878637"/>
            </a:xfrm>
            <a:custGeom>
              <a:rect b="b" l="l" r="r" t="t"/>
              <a:pathLst>
                <a:path extrusionOk="0" h="120000" w="120000">
                  <a:moveTo>
                    <a:pt x="34127" y="119694"/>
                  </a:moveTo>
                  <a:lnTo>
                    <a:pt x="119999" y="120000"/>
                  </a:lnTo>
                  <a:lnTo>
                    <a:pt x="36200" y="0"/>
                  </a:lnTo>
                  <a:lnTo>
                    <a:pt x="0" y="194"/>
                  </a:lnTo>
                  <a:lnTo>
                    <a:pt x="34127" y="119694"/>
                  </a:lnTo>
                  <a:close/>
                </a:path>
              </a:pathLst>
            </a:custGeom>
            <a:gradFill>
              <a:gsLst>
                <a:gs pos="0">
                  <a:schemeClr val="lt2"/>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 name="Google Shape;8;p1"/>
            <p:cNvSpPr/>
            <p:nvPr/>
          </p:nvSpPr>
          <p:spPr>
            <a:xfrm>
              <a:off x="0" y="-11112"/>
              <a:ext cx="2757487" cy="6872287"/>
            </a:xfrm>
            <a:custGeom>
              <a:rect b="b" l="l" r="r" t="t"/>
              <a:pathLst>
                <a:path extrusionOk="0" h="120000" w="120000">
                  <a:moveTo>
                    <a:pt x="34127" y="119694"/>
                  </a:moveTo>
                  <a:lnTo>
                    <a:pt x="119999" y="120000"/>
                  </a:lnTo>
                  <a:lnTo>
                    <a:pt x="36200" y="0"/>
                  </a:lnTo>
                  <a:lnTo>
                    <a:pt x="0" y="194"/>
                  </a:lnTo>
                  <a:lnTo>
                    <a:pt x="34127" y="119694"/>
                  </a:lnTo>
                  <a:close/>
                </a:path>
              </a:pathLst>
            </a:custGeom>
            <a:gradFill>
              <a:gsLst>
                <a:gs pos="0">
                  <a:schemeClr val="lt2"/>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 name="Google Shape;9;p1"/>
            <p:cNvSpPr/>
            <p:nvPr/>
          </p:nvSpPr>
          <p:spPr>
            <a:xfrm>
              <a:off x="5943600" y="-6350"/>
              <a:ext cx="2760662" cy="6873875"/>
            </a:xfrm>
            <a:custGeom>
              <a:rect b="b" l="l" r="r" t="t"/>
              <a:pathLst>
                <a:path extrusionOk="0" h="120000" w="120000">
                  <a:moveTo>
                    <a:pt x="34088" y="119864"/>
                  </a:moveTo>
                  <a:lnTo>
                    <a:pt x="120000" y="120000"/>
                  </a:lnTo>
                  <a:lnTo>
                    <a:pt x="36158" y="0"/>
                  </a:lnTo>
                  <a:lnTo>
                    <a:pt x="0" y="190"/>
                  </a:lnTo>
                  <a:lnTo>
                    <a:pt x="34088" y="119864"/>
                  </a:lnTo>
                  <a:close/>
                </a:path>
              </a:pathLst>
            </a:custGeom>
            <a:gradFill>
              <a:gsLst>
                <a:gs pos="0">
                  <a:schemeClr val="lt2"/>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 name="Google Shape;10;p1"/>
            <p:cNvSpPr/>
            <p:nvPr/>
          </p:nvSpPr>
          <p:spPr>
            <a:xfrm>
              <a:off x="3048000" y="-14287"/>
              <a:ext cx="3302000" cy="6864350"/>
            </a:xfrm>
            <a:custGeom>
              <a:rect b="b" l="l" r="r" t="t"/>
              <a:pathLst>
                <a:path extrusionOk="0" h="120000" w="120000">
                  <a:moveTo>
                    <a:pt x="0" y="193"/>
                  </a:moveTo>
                  <a:lnTo>
                    <a:pt x="107884" y="120000"/>
                  </a:lnTo>
                  <a:lnTo>
                    <a:pt x="120000" y="120000"/>
                  </a:lnTo>
                  <a:lnTo>
                    <a:pt x="59596" y="0"/>
                  </a:lnTo>
                  <a:lnTo>
                    <a:pt x="0" y="193"/>
                  </a:lnTo>
                  <a:close/>
                </a:path>
              </a:pathLst>
            </a:custGeom>
            <a:gradFill>
              <a:gsLst>
                <a:gs pos="0">
                  <a:schemeClr val="lt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 name="Google Shape;11;p1"/>
            <p:cNvSpPr/>
            <p:nvPr/>
          </p:nvSpPr>
          <p:spPr>
            <a:xfrm>
              <a:off x="185737" y="153987"/>
              <a:ext cx="5562600" cy="24384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l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 name="Google Shape;12;p1"/>
            <p:cNvSpPr/>
            <p:nvPr/>
          </p:nvSpPr>
          <p:spPr>
            <a:xfrm flipH="1" rot="2760000">
              <a:off x="1285875" y="1216025"/>
              <a:ext cx="4038600" cy="16002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 name="Google Shape;13;p1"/>
            <p:cNvSpPr/>
            <p:nvPr/>
          </p:nvSpPr>
          <p:spPr>
            <a:xfrm>
              <a:off x="131762" y="77787"/>
              <a:ext cx="5562600" cy="24384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 name="Google Shape;14;p1"/>
            <p:cNvSpPr/>
            <p:nvPr/>
          </p:nvSpPr>
          <p:spPr>
            <a:xfrm rot="-2940000">
              <a:off x="-1562100" y="1652587"/>
              <a:ext cx="5562600" cy="24384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 name="Google Shape;15;p1"/>
            <p:cNvSpPr/>
            <p:nvPr/>
          </p:nvSpPr>
          <p:spPr>
            <a:xfrm rot="-2340000">
              <a:off x="2112962" y="1449387"/>
              <a:ext cx="5705475" cy="2754312"/>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 name="Google Shape;16;p1"/>
            <p:cNvSpPr/>
            <p:nvPr/>
          </p:nvSpPr>
          <p:spPr>
            <a:xfrm flipH="1" rot="2100000">
              <a:off x="2951162" y="1373187"/>
              <a:ext cx="5562600" cy="24384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 name="Google Shape;17;p1"/>
            <p:cNvSpPr/>
            <p:nvPr/>
          </p:nvSpPr>
          <p:spPr>
            <a:xfrm>
              <a:off x="6746875" y="-11112"/>
              <a:ext cx="1728787" cy="3627437"/>
            </a:xfrm>
            <a:custGeom>
              <a:rect b="b" l="l" r="r" t="t"/>
              <a:pathLst>
                <a:path extrusionOk="0" h="120000" w="120000">
                  <a:moveTo>
                    <a:pt x="0" y="118949"/>
                  </a:moveTo>
                  <a:cubicBezTo>
                    <a:pt x="48264" y="52306"/>
                    <a:pt x="95316" y="19798"/>
                    <a:pt x="113498" y="0"/>
                  </a:cubicBezTo>
                  <a:cubicBezTo>
                    <a:pt x="113498" y="0"/>
                    <a:pt x="116694" y="0"/>
                    <a:pt x="120000" y="0"/>
                  </a:cubicBezTo>
                  <a:cubicBezTo>
                    <a:pt x="62258" y="43798"/>
                    <a:pt x="19944" y="97312"/>
                    <a:pt x="4077" y="120000"/>
                  </a:cubicBezTo>
                  <a:cubicBezTo>
                    <a:pt x="4077" y="120000"/>
                    <a:pt x="0" y="118949"/>
                    <a:pt x="0" y="118949"/>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 name="Google Shape;18;p1"/>
            <p:cNvSpPr/>
            <p:nvPr/>
          </p:nvSpPr>
          <p:spPr>
            <a:xfrm>
              <a:off x="0" y="6207125"/>
              <a:ext cx="9144000" cy="685800"/>
            </a:xfrm>
            <a:prstGeom prst="rect">
              <a:avLst/>
            </a:prstGeom>
            <a:gradFill>
              <a:gsLst>
                <a:gs pos="0">
                  <a:schemeClr val="lt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 name="Google Shape;19;p1"/>
            <p:cNvSpPr/>
            <p:nvPr/>
          </p:nvSpPr>
          <p:spPr>
            <a:xfrm>
              <a:off x="2590800" y="6280150"/>
              <a:ext cx="2757487" cy="606425"/>
            </a:xfrm>
            <a:custGeom>
              <a:rect b="b" l="l" r="r" t="t"/>
              <a:pathLst>
                <a:path extrusionOk="0" h="120000" w="120000">
                  <a:moveTo>
                    <a:pt x="34127" y="119694"/>
                  </a:moveTo>
                  <a:lnTo>
                    <a:pt x="119999" y="120000"/>
                  </a:lnTo>
                  <a:lnTo>
                    <a:pt x="36200" y="0"/>
                  </a:lnTo>
                  <a:lnTo>
                    <a:pt x="0" y="194"/>
                  </a:lnTo>
                  <a:lnTo>
                    <a:pt x="34127" y="119694"/>
                  </a:lnTo>
                  <a:close/>
                </a:path>
              </a:pathLst>
            </a:custGeom>
            <a:gradFill>
              <a:gsLst>
                <a:gs pos="0">
                  <a:schemeClr val="lt2"/>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 name="Google Shape;20;p1"/>
            <p:cNvSpPr/>
            <p:nvPr/>
          </p:nvSpPr>
          <p:spPr>
            <a:xfrm>
              <a:off x="0" y="6280150"/>
              <a:ext cx="2757487" cy="604837"/>
            </a:xfrm>
            <a:custGeom>
              <a:rect b="b" l="l" r="r" t="t"/>
              <a:pathLst>
                <a:path extrusionOk="0" h="120000" w="120000">
                  <a:moveTo>
                    <a:pt x="34127" y="119694"/>
                  </a:moveTo>
                  <a:lnTo>
                    <a:pt x="119999" y="120000"/>
                  </a:lnTo>
                  <a:lnTo>
                    <a:pt x="36200" y="0"/>
                  </a:lnTo>
                  <a:lnTo>
                    <a:pt x="0" y="194"/>
                  </a:lnTo>
                  <a:lnTo>
                    <a:pt x="34127" y="119694"/>
                  </a:lnTo>
                  <a:close/>
                </a:path>
              </a:pathLst>
            </a:custGeom>
            <a:gradFill>
              <a:gsLst>
                <a:gs pos="0">
                  <a:schemeClr val="lt2"/>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 name="Google Shape;21;p1"/>
            <p:cNvSpPr/>
            <p:nvPr/>
          </p:nvSpPr>
          <p:spPr>
            <a:xfrm>
              <a:off x="5943600" y="6280150"/>
              <a:ext cx="2760662" cy="606425"/>
            </a:xfrm>
            <a:custGeom>
              <a:rect b="b" l="l" r="r" t="t"/>
              <a:pathLst>
                <a:path extrusionOk="0" h="120000" w="120000">
                  <a:moveTo>
                    <a:pt x="34088" y="119864"/>
                  </a:moveTo>
                  <a:lnTo>
                    <a:pt x="120000" y="120000"/>
                  </a:lnTo>
                  <a:lnTo>
                    <a:pt x="36158" y="0"/>
                  </a:lnTo>
                  <a:lnTo>
                    <a:pt x="0" y="190"/>
                  </a:lnTo>
                  <a:lnTo>
                    <a:pt x="34088" y="119864"/>
                  </a:lnTo>
                  <a:close/>
                </a:path>
              </a:pathLst>
            </a:custGeom>
            <a:gradFill>
              <a:gsLst>
                <a:gs pos="0">
                  <a:schemeClr val="lt2"/>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 name="Google Shape;22;p1"/>
            <p:cNvSpPr/>
            <p:nvPr/>
          </p:nvSpPr>
          <p:spPr>
            <a:xfrm>
              <a:off x="3048000" y="6280150"/>
              <a:ext cx="3302000" cy="604837"/>
            </a:xfrm>
            <a:custGeom>
              <a:rect b="b" l="l" r="r" t="t"/>
              <a:pathLst>
                <a:path extrusionOk="0" h="120000" w="120000">
                  <a:moveTo>
                    <a:pt x="0" y="193"/>
                  </a:moveTo>
                  <a:lnTo>
                    <a:pt x="107884" y="120000"/>
                  </a:lnTo>
                  <a:lnTo>
                    <a:pt x="120000" y="120000"/>
                  </a:lnTo>
                  <a:lnTo>
                    <a:pt x="59596" y="0"/>
                  </a:lnTo>
                  <a:lnTo>
                    <a:pt x="0" y="193"/>
                  </a:lnTo>
                  <a:close/>
                </a:path>
              </a:pathLst>
            </a:custGeom>
            <a:gradFill>
              <a:gsLst>
                <a:gs pos="0">
                  <a:schemeClr val="lt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 name="Google Shape;23;p1"/>
            <p:cNvSpPr/>
            <p:nvPr/>
          </p:nvSpPr>
          <p:spPr>
            <a:xfrm>
              <a:off x="0" y="6199187"/>
              <a:ext cx="9144000" cy="685800"/>
            </a:xfrm>
            <a:prstGeom prst="rect">
              <a:avLst/>
            </a:prstGeom>
            <a:solidFill>
              <a:schemeClr val="lt2">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 name="Google Shape;24;p1"/>
            <p:cNvSpPr/>
            <p:nvPr/>
          </p:nvSpPr>
          <p:spPr>
            <a:xfrm>
              <a:off x="4100512" y="6219825"/>
              <a:ext cx="1644650" cy="666750"/>
            </a:xfrm>
            <a:custGeom>
              <a:rect b="b" l="l" r="r" t="t"/>
              <a:pathLst>
                <a:path extrusionOk="0" h="120000" w="120000">
                  <a:moveTo>
                    <a:pt x="118957" y="0"/>
                  </a:moveTo>
                  <a:cubicBezTo>
                    <a:pt x="58841" y="45428"/>
                    <a:pt x="19343" y="99142"/>
                    <a:pt x="0" y="119142"/>
                  </a:cubicBezTo>
                  <a:cubicBezTo>
                    <a:pt x="0" y="119142"/>
                    <a:pt x="1389" y="119428"/>
                    <a:pt x="2779" y="120000"/>
                  </a:cubicBezTo>
                  <a:cubicBezTo>
                    <a:pt x="27451" y="91714"/>
                    <a:pt x="82007" y="30000"/>
                    <a:pt x="120000" y="4571"/>
                  </a:cubicBezTo>
                  <a:cubicBezTo>
                    <a:pt x="120000" y="4571"/>
                    <a:pt x="118957" y="0"/>
                    <a:pt x="118957" y="0"/>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 name="Google Shape;25;p1"/>
            <p:cNvSpPr/>
            <p:nvPr/>
          </p:nvSpPr>
          <p:spPr>
            <a:xfrm flipH="1" rot="-2700000">
              <a:off x="2819400" y="5708650"/>
              <a:ext cx="762000" cy="168275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 name="Google Shape;26;p1"/>
            <p:cNvSpPr/>
            <p:nvPr/>
          </p:nvSpPr>
          <p:spPr>
            <a:xfrm flipH="1" rot="-2700000">
              <a:off x="1676400" y="5708650"/>
              <a:ext cx="762000" cy="168275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 name="Google Shape;27;p1"/>
            <p:cNvSpPr/>
            <p:nvPr/>
          </p:nvSpPr>
          <p:spPr>
            <a:xfrm flipH="1" rot="-2700000">
              <a:off x="482600" y="5684837"/>
              <a:ext cx="773112" cy="1641475"/>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 name="Google Shape;28;p1"/>
            <p:cNvSpPr/>
            <p:nvPr/>
          </p:nvSpPr>
          <p:spPr>
            <a:xfrm rot="10800000">
              <a:off x="914400" y="6207125"/>
              <a:ext cx="5638800" cy="6858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 name="Google Shape;29;p1"/>
            <p:cNvSpPr/>
            <p:nvPr/>
          </p:nvSpPr>
          <p:spPr>
            <a:xfrm rot="10800000">
              <a:off x="381000" y="6207125"/>
              <a:ext cx="2438400" cy="6858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 name="Google Shape;30;p1"/>
            <p:cNvSpPr/>
            <p:nvPr/>
          </p:nvSpPr>
          <p:spPr>
            <a:xfrm rot="10800000">
              <a:off x="4819650" y="6283325"/>
              <a:ext cx="2114550" cy="608012"/>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 name="Google Shape;31;p1"/>
            <p:cNvSpPr/>
            <p:nvPr/>
          </p:nvSpPr>
          <p:spPr>
            <a:xfrm rot="10800000">
              <a:off x="6324600" y="6207125"/>
              <a:ext cx="2438400" cy="6858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 name="Google Shape;32;p1"/>
            <p:cNvSpPr/>
            <p:nvPr/>
          </p:nvSpPr>
          <p:spPr>
            <a:xfrm rot="10800000">
              <a:off x="5486400" y="6207125"/>
              <a:ext cx="3657600" cy="685800"/>
            </a:xfrm>
            <a:custGeom>
              <a:rect b="b" l="l" r="r" t="t"/>
              <a:pathLst>
                <a:path extrusionOk="0" h="120000" w="120000">
                  <a:moveTo>
                    <a:pt x="0" y="115642"/>
                  </a:moveTo>
                  <a:cubicBezTo>
                    <a:pt x="52026" y="51837"/>
                    <a:pt x="99315" y="18276"/>
                    <a:pt x="119470" y="0"/>
                  </a:cubicBezTo>
                  <a:lnTo>
                    <a:pt x="119999" y="2731"/>
                  </a:lnTo>
                  <a:cubicBezTo>
                    <a:pt x="100172" y="22764"/>
                    <a:pt x="46105" y="59707"/>
                    <a:pt x="503" y="120000"/>
                  </a:cubicBezTo>
                  <a:cubicBezTo>
                    <a:pt x="503" y="120000"/>
                    <a:pt x="0" y="115642"/>
                    <a:pt x="0" y="115642"/>
                  </a:cubicBezTo>
                  <a:close/>
                </a:path>
              </a:pathLst>
            </a:custGeom>
            <a:gradFill>
              <a:gsLst>
                <a:gs pos="0">
                  <a:schemeClr val="lt1"/>
                </a:gs>
                <a:gs pos="50000">
                  <a:schemeClr val="accent2"/>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 name="Google Shape;33;p1"/>
            <p:cNvSpPr/>
            <p:nvPr/>
          </p:nvSpPr>
          <p:spPr>
            <a:xfrm>
              <a:off x="0" y="6240462"/>
              <a:ext cx="9144000" cy="22225"/>
            </a:xfrm>
            <a:prstGeom prst="rect">
              <a:avLst/>
            </a:prstGeom>
            <a:gradFill>
              <a:gsLst>
                <a:gs pos="0">
                  <a:schemeClr val="lt2"/>
                </a:gs>
                <a:gs pos="50000">
                  <a:schemeClr val="accen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4" name="Google Shape;34;p1"/>
          <p:cNvSpPr txBox="1"/>
          <p:nvPr>
            <p:ph type="title"/>
          </p:nvPr>
        </p:nvSpPr>
        <p:spPr>
          <a:xfrm>
            <a:off x="685800" y="465137"/>
            <a:ext cx="7772400" cy="14319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1pPr>
            <a:lvl2pPr indent="0" lvl="1"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2pPr>
            <a:lvl3pPr indent="0" lvl="2"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3pPr>
            <a:lvl4pPr indent="0" lvl="3"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4pPr>
            <a:lvl5pPr indent="0" lvl="4"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5pPr>
            <a:lvl6pPr indent="0" lvl="5"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6pPr>
            <a:lvl7pPr indent="0" lvl="6"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7pPr>
            <a:lvl8pPr indent="0" lvl="7"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8pPr>
            <a:lvl9pPr indent="0" lvl="8" marL="0" marR="0" rtl="0" algn="ctr">
              <a:lnSpc>
                <a:spcPct val="100000"/>
              </a:lnSpc>
              <a:spcBef>
                <a:spcPts val="0"/>
              </a:spcBef>
              <a:spcAft>
                <a:spcPts val="0"/>
              </a:spcAft>
              <a:buSzPts val="1400"/>
              <a:buNone/>
              <a:defRPr b="0" i="0" sz="4400" u="none" cap="none" strike="noStrike">
                <a:solidFill>
                  <a:schemeClr val="dk2"/>
                </a:solidFill>
                <a:latin typeface="Arial Black"/>
                <a:ea typeface="Arial Black"/>
                <a:cs typeface="Arial Black"/>
                <a:sym typeface="Arial Black"/>
              </a:defRPr>
            </a:lvl9pPr>
          </a:lstStyle>
          <a:p/>
        </p:txBody>
      </p:sp>
      <p:sp>
        <p:nvSpPr>
          <p:cNvPr id="35" name="Google Shape;35;p1"/>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 name="Google Shape;36;p1"/>
          <p:cNvSpPr txBox="1"/>
          <p:nvPr>
            <p:ph idx="10" type="dt"/>
          </p:nvPr>
        </p:nvSpPr>
        <p:spPr>
          <a:xfrm>
            <a:off x="712787" y="6313487"/>
            <a:ext cx="19050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7" name="Google Shape;37;p1"/>
          <p:cNvSpPr txBox="1"/>
          <p:nvPr>
            <p:ph idx="11" type="ftr"/>
          </p:nvPr>
        </p:nvSpPr>
        <p:spPr>
          <a:xfrm>
            <a:off x="3151187" y="6313487"/>
            <a:ext cx="2895600" cy="4572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8" name="Google Shape;38;p1"/>
          <p:cNvSpPr txBox="1"/>
          <p:nvPr>
            <p:ph idx="12" type="sldNum"/>
          </p:nvPr>
        </p:nvSpPr>
        <p:spPr>
          <a:xfrm>
            <a:off x="6580187" y="6313487"/>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p6"/>
          <p:cNvSpPr txBox="1"/>
          <p:nvPr>
            <p:ph type="ctrTitle"/>
          </p:nvPr>
        </p:nvSpPr>
        <p:spPr>
          <a:xfrm>
            <a:off x="1600200" y="1828800"/>
            <a:ext cx="7239000" cy="1905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Black"/>
              <a:buNone/>
            </a:pPr>
            <a:r>
              <a:rPr b="0" i="0" lang="en-US" sz="4400" u="none" cap="none" strike="noStrike">
                <a:solidFill>
                  <a:schemeClr val="dk2"/>
                </a:solidFill>
                <a:latin typeface="Arial Black"/>
                <a:ea typeface="Arial Black"/>
                <a:cs typeface="Arial Black"/>
                <a:sym typeface="Arial Black"/>
              </a:rPr>
              <a:t>Let’s Review for…</a:t>
            </a:r>
            <a:endParaRPr/>
          </a:p>
        </p:txBody>
      </p:sp>
      <p:sp>
        <p:nvSpPr>
          <p:cNvPr id="95" name="Google Shape;95;p6"/>
          <p:cNvSpPr/>
          <p:nvPr/>
        </p:nvSpPr>
        <p:spPr>
          <a:xfrm>
            <a:off x="3048000" y="53340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2" name="Shape 162"/>
        <p:cNvGrpSpPr/>
        <p:nvPr/>
      </p:nvGrpSpPr>
      <p:grpSpPr>
        <a:xfrm>
          <a:off x="0" y="0"/>
          <a:ext cx="0" cy="0"/>
          <a:chOff x="0" y="0"/>
          <a:chExt cx="0" cy="0"/>
        </a:xfrm>
      </p:grpSpPr>
      <p:sp>
        <p:nvSpPr>
          <p:cNvPr id="163" name="Google Shape;163;p15"/>
          <p:cNvSpPr txBox="1"/>
          <p:nvPr>
            <p:ph type="ctrTitle"/>
          </p:nvPr>
        </p:nvSpPr>
        <p:spPr>
          <a:xfrm>
            <a:off x="1676400" y="1905000"/>
            <a:ext cx="7239000" cy="1905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4400" u="none" cap="none" strike="noStrike">
              <a:solidFill>
                <a:schemeClr val="dk2"/>
              </a:solidFill>
              <a:latin typeface="Arial Black"/>
              <a:ea typeface="Arial Black"/>
              <a:cs typeface="Arial Black"/>
              <a:sym typeface="Arial Black"/>
            </a:endParaRPr>
          </a:p>
        </p:txBody>
      </p:sp>
      <p:pic>
        <p:nvPicPr>
          <p:cNvPr id="164" name="Google Shape;164;p15"/>
          <p:cNvPicPr preferRelativeResize="0"/>
          <p:nvPr/>
        </p:nvPicPr>
        <p:blipFill rotWithShape="1">
          <a:blip r:embed="rId3">
            <a:alphaModFix/>
          </a:blip>
          <a:srcRect b="0" l="0" r="0" t="0"/>
          <a:stretch/>
        </p:blipFill>
        <p:spPr>
          <a:xfrm>
            <a:off x="1447800" y="914400"/>
            <a:ext cx="7086600" cy="4503737"/>
          </a:xfrm>
          <a:prstGeom prst="rect">
            <a:avLst/>
          </a:prstGeom>
          <a:noFill/>
          <a:ln>
            <a:noFill/>
          </a:ln>
        </p:spPr>
      </p:pic>
      <p:sp>
        <p:nvSpPr>
          <p:cNvPr id="165" name="Google Shape;165;p15"/>
          <p:cNvSpPr txBox="1"/>
          <p:nvPr>
            <p:ph idx="1" type="subTitle"/>
          </p:nvPr>
        </p:nvSpPr>
        <p:spPr>
          <a:xfrm>
            <a:off x="4267200" y="4267200"/>
            <a:ext cx="6400800" cy="16795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Times New Roman"/>
              <a:buNone/>
            </a:pPr>
            <a:r>
              <a:rPr b="0" i="0" lang="en-US" sz="2400" u="none" cap="none" strike="noStrike">
                <a:solidFill>
                  <a:srgbClr val="000000"/>
                </a:solidFill>
                <a:latin typeface="Times New Roman"/>
                <a:ea typeface="Times New Roman"/>
                <a:cs typeface="Times New Roman"/>
                <a:sym typeface="Times New Roman"/>
              </a:rPr>
              <a:t>TIME</a:t>
            </a:r>
            <a:endParaRPr/>
          </a:p>
        </p:txBody>
      </p:sp>
      <p:pic>
        <p:nvPicPr>
          <p:cNvPr id="166" name="Google Shape;166;p15"/>
          <p:cNvPicPr preferRelativeResize="0"/>
          <p:nvPr/>
        </p:nvPicPr>
        <p:blipFill rotWithShape="1">
          <a:blip r:embed="rId4">
            <a:alphaModFix/>
          </a:blip>
          <a:srcRect b="0" l="0" r="0" t="0"/>
          <a:stretch/>
        </p:blipFill>
        <p:spPr>
          <a:xfrm>
            <a:off x="6019800" y="2514600"/>
            <a:ext cx="2143125" cy="1797050"/>
          </a:xfrm>
          <a:prstGeom prst="rect">
            <a:avLst/>
          </a:prstGeom>
          <a:noFill/>
          <a:ln>
            <a:noFill/>
          </a:ln>
        </p:spPr>
      </p:pic>
      <p:sp>
        <p:nvSpPr>
          <p:cNvPr id="167" name="Google Shape;167;p15"/>
          <p:cNvSpPr/>
          <p:nvPr/>
        </p:nvSpPr>
        <p:spPr>
          <a:xfrm>
            <a:off x="3505200" y="55626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1" name="Shape 171"/>
        <p:cNvGrpSpPr/>
        <p:nvPr/>
      </p:nvGrpSpPr>
      <p:grpSpPr>
        <a:xfrm>
          <a:off x="0" y="0"/>
          <a:ext cx="0" cy="0"/>
          <a:chOff x="0" y="0"/>
          <a:chExt cx="0" cy="0"/>
        </a:xfrm>
      </p:grpSpPr>
      <p:sp>
        <p:nvSpPr>
          <p:cNvPr id="172" name="Google Shape;172;p16"/>
          <p:cNvSpPr txBox="1"/>
          <p:nvPr/>
        </p:nvSpPr>
        <p:spPr>
          <a:xfrm>
            <a:off x="457200" y="457200"/>
            <a:ext cx="8229600" cy="6116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sng">
                <a:solidFill>
                  <a:schemeClr val="dk1"/>
                </a:solidFill>
                <a:latin typeface="Times New Roman"/>
                <a:ea typeface="Times New Roman"/>
                <a:cs typeface="Times New Roman"/>
                <a:sym typeface="Times New Roman"/>
              </a:rPr>
              <a:t>Interpreting Histograms:</a:t>
            </a:r>
            <a:endParaRPr/>
          </a:p>
          <a:p>
            <a:pPr indent="0" lvl="0" marL="0" marR="0" rtl="0" algn="l">
              <a:lnSpc>
                <a:spcPct val="100000"/>
              </a:lnSpc>
              <a:spcBef>
                <a:spcPts val="120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Look for an overall pattern and also striking deviations from that pattern</a:t>
            </a:r>
            <a:endParaRPr/>
          </a:p>
          <a:p>
            <a:pPr indent="0" lvl="0" marL="0" marR="0" rtl="0" algn="l">
              <a:lnSpc>
                <a:spcPct val="100000"/>
              </a:lnSpc>
              <a:spcBef>
                <a:spcPts val="120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For histograms, the overall pattern is the overall shape of the distribution</a:t>
            </a:r>
            <a:endParaRPr/>
          </a:p>
          <a:p>
            <a:pPr indent="0" lvl="0" marL="0" marR="0" rtl="0" algn="l">
              <a:lnSpc>
                <a:spcPct val="100000"/>
              </a:lnSpc>
              <a:spcBef>
                <a:spcPts val="1200"/>
              </a:spcBef>
              <a:spcAft>
                <a:spcPts val="0"/>
              </a:spcAft>
              <a:buClr>
                <a:schemeClr val="dk1"/>
              </a:buClr>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chemeClr val="dk1"/>
              </a:buClr>
              <a:buFont typeface="Times New Roman"/>
              <a:buNone/>
            </a:pPr>
            <a:r>
              <a:rPr b="0" i="0" lang="en-US" sz="2400" u="sng">
                <a:solidFill>
                  <a:schemeClr val="dk1"/>
                </a:solidFill>
                <a:latin typeface="Times New Roman"/>
                <a:ea typeface="Times New Roman"/>
                <a:cs typeface="Times New Roman"/>
                <a:sym typeface="Times New Roman"/>
              </a:rPr>
              <a:t>OUTLIERS:</a:t>
            </a:r>
            <a:endParaRPr/>
          </a:p>
          <a:p>
            <a:pPr indent="0" lvl="0" marL="0" marR="0" rtl="0" algn="l">
              <a:lnSpc>
                <a:spcPct val="100000"/>
              </a:lnSpc>
              <a:spcBef>
                <a:spcPts val="120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An individual observation that falls outside the overall pattern of the graph</a:t>
            </a:r>
            <a:endParaRPr/>
          </a:p>
          <a:p>
            <a:pPr indent="0" lvl="0" marL="0" marR="0" rtl="0" algn="l">
              <a:lnSpc>
                <a:spcPct val="100000"/>
              </a:lnSpc>
              <a:spcBef>
                <a:spcPts val="120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Overall Pattern of distribution:  To describe it, give the CENTER, SPREAD, see if the distribution has a simple shape that can be described in a few words</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3" name="Google Shape;173;p16"/>
          <p:cNvSpPr/>
          <p:nvPr/>
        </p:nvSpPr>
        <p:spPr>
          <a:xfrm>
            <a:off x="4038600" y="56388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7" name="Shape 177"/>
        <p:cNvGrpSpPr/>
        <p:nvPr/>
      </p:nvGrpSpPr>
      <p:grpSpPr>
        <a:xfrm>
          <a:off x="0" y="0"/>
          <a:ext cx="0" cy="0"/>
          <a:chOff x="0" y="0"/>
          <a:chExt cx="0" cy="0"/>
        </a:xfrm>
      </p:grpSpPr>
      <p:pic>
        <p:nvPicPr>
          <p:cNvPr id="178" name="Google Shape;178;p17"/>
          <p:cNvPicPr preferRelativeResize="0"/>
          <p:nvPr/>
        </p:nvPicPr>
        <p:blipFill rotWithShape="1">
          <a:blip r:embed="rId3">
            <a:alphaModFix/>
          </a:blip>
          <a:srcRect b="0" l="0" r="0" t="0"/>
          <a:stretch/>
        </p:blipFill>
        <p:spPr>
          <a:xfrm>
            <a:off x="1905000" y="2590800"/>
            <a:ext cx="5867400" cy="3729037"/>
          </a:xfrm>
          <a:prstGeom prst="rect">
            <a:avLst/>
          </a:prstGeom>
          <a:noFill/>
          <a:ln>
            <a:noFill/>
          </a:ln>
        </p:spPr>
      </p:pic>
      <p:sp>
        <p:nvSpPr>
          <p:cNvPr id="179" name="Google Shape;179;p17"/>
          <p:cNvSpPr txBox="1"/>
          <p:nvPr/>
        </p:nvSpPr>
        <p:spPr>
          <a:xfrm>
            <a:off x="3352800" y="1447800"/>
            <a:ext cx="5410200"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4000" u="sng">
                <a:solidFill>
                  <a:schemeClr val="dk1"/>
                </a:solidFill>
                <a:latin typeface="Times New Roman"/>
                <a:ea typeface="Times New Roman"/>
                <a:cs typeface="Times New Roman"/>
                <a:sym typeface="Times New Roman"/>
              </a:rPr>
              <a:t>NORMAL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3" name="Shape 183"/>
        <p:cNvGrpSpPr/>
        <p:nvPr/>
      </p:nvGrpSpPr>
      <p:grpSpPr>
        <a:xfrm>
          <a:off x="0" y="0"/>
          <a:ext cx="0" cy="0"/>
          <a:chOff x="0" y="0"/>
          <a:chExt cx="0" cy="0"/>
        </a:xfrm>
      </p:grpSpPr>
      <p:pic>
        <p:nvPicPr>
          <p:cNvPr id="184" name="Google Shape;184;p18"/>
          <p:cNvPicPr preferRelativeResize="0"/>
          <p:nvPr/>
        </p:nvPicPr>
        <p:blipFill rotWithShape="1">
          <a:blip r:embed="rId3">
            <a:alphaModFix/>
          </a:blip>
          <a:srcRect b="0" l="0" r="0" t="0"/>
          <a:stretch/>
        </p:blipFill>
        <p:spPr>
          <a:xfrm>
            <a:off x="2133600" y="2286000"/>
            <a:ext cx="5105400" cy="3244850"/>
          </a:xfrm>
          <a:prstGeom prst="rect">
            <a:avLst/>
          </a:prstGeom>
          <a:noFill/>
          <a:ln>
            <a:noFill/>
          </a:ln>
        </p:spPr>
      </p:pic>
      <p:sp>
        <p:nvSpPr>
          <p:cNvPr id="185" name="Google Shape;185;p18"/>
          <p:cNvSpPr txBox="1"/>
          <p:nvPr/>
        </p:nvSpPr>
        <p:spPr>
          <a:xfrm>
            <a:off x="2590800" y="914400"/>
            <a:ext cx="5715000"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4000" u="none">
                <a:solidFill>
                  <a:schemeClr val="dk1"/>
                </a:solidFill>
                <a:latin typeface="Times New Roman"/>
                <a:ea typeface="Times New Roman"/>
                <a:cs typeface="Times New Roman"/>
                <a:sym typeface="Times New Roman"/>
              </a:rPr>
              <a:t>Skewed Right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9" name="Shape 189"/>
        <p:cNvGrpSpPr/>
        <p:nvPr/>
      </p:nvGrpSpPr>
      <p:grpSpPr>
        <a:xfrm>
          <a:off x="0" y="0"/>
          <a:ext cx="0" cy="0"/>
          <a:chOff x="0" y="0"/>
          <a:chExt cx="0" cy="0"/>
        </a:xfrm>
      </p:grpSpPr>
      <p:sp>
        <p:nvSpPr>
          <p:cNvPr id="190" name="Google Shape;190;p19"/>
          <p:cNvSpPr txBox="1"/>
          <p:nvPr>
            <p:ph type="ctrTitle"/>
          </p:nvPr>
        </p:nvSpPr>
        <p:spPr>
          <a:xfrm>
            <a:off x="1676400" y="1905000"/>
            <a:ext cx="7239000" cy="1905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5000" u="sng" cap="none" strike="noStrike">
                <a:solidFill>
                  <a:schemeClr val="dk1"/>
                </a:solidFill>
                <a:latin typeface="Times New Roman"/>
                <a:ea typeface="Times New Roman"/>
                <a:cs typeface="Times New Roman"/>
                <a:sym typeface="Times New Roman"/>
              </a:rPr>
              <a:t>Skewed Left</a:t>
            </a:r>
            <a:endParaRPr/>
          </a:p>
        </p:txBody>
      </p:sp>
      <p:sp>
        <p:nvSpPr>
          <p:cNvPr id="191" name="Google Shape;191;p19"/>
          <p:cNvSpPr txBox="1"/>
          <p:nvPr>
            <p:ph idx="1" type="subTitle"/>
          </p:nvPr>
        </p:nvSpPr>
        <p:spPr>
          <a:xfrm>
            <a:off x="1676400" y="4572000"/>
            <a:ext cx="6400800" cy="1679575"/>
          </a:xfrm>
          <a:prstGeom prst="rect">
            <a:avLst/>
          </a:prstGeom>
          <a:noFill/>
          <a:ln>
            <a:noFill/>
          </a:ln>
        </p:spPr>
        <p:txBody>
          <a:bodyPr anchorCtr="0" anchor="ctr"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id="192" name="Google Shape;192;p19"/>
          <p:cNvPicPr preferRelativeResize="0"/>
          <p:nvPr/>
        </p:nvPicPr>
        <p:blipFill rotWithShape="1">
          <a:blip r:embed="rId3">
            <a:alphaModFix/>
          </a:blip>
          <a:srcRect b="0" l="0" r="0" t="0"/>
          <a:stretch/>
        </p:blipFill>
        <p:spPr>
          <a:xfrm>
            <a:off x="1676400" y="2057400"/>
            <a:ext cx="6400800" cy="4067175"/>
          </a:xfrm>
          <a:prstGeom prst="rect">
            <a:avLst/>
          </a:prstGeom>
          <a:noFill/>
          <a:ln>
            <a:noFill/>
          </a:ln>
        </p:spPr>
      </p:pic>
      <p:sp>
        <p:nvSpPr>
          <p:cNvPr id="193" name="Google Shape;193;p19"/>
          <p:cNvSpPr txBox="1"/>
          <p:nvPr/>
        </p:nvSpPr>
        <p:spPr>
          <a:xfrm>
            <a:off x="2667000" y="990600"/>
            <a:ext cx="6477000" cy="854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5000" u="sng">
                <a:solidFill>
                  <a:schemeClr val="dk1"/>
                </a:solidFill>
                <a:latin typeface="Times New Roman"/>
                <a:ea typeface="Times New Roman"/>
                <a:cs typeface="Times New Roman"/>
                <a:sym typeface="Times New Roman"/>
              </a:rPr>
              <a:t>Skewed Left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7" name="Shape 197"/>
        <p:cNvGrpSpPr/>
        <p:nvPr/>
      </p:nvGrpSpPr>
      <p:grpSpPr>
        <a:xfrm>
          <a:off x="0" y="0"/>
          <a:ext cx="0" cy="0"/>
          <a:chOff x="0" y="0"/>
          <a:chExt cx="0" cy="0"/>
        </a:xfrm>
      </p:grpSpPr>
      <p:sp>
        <p:nvSpPr>
          <p:cNvPr id="198" name="Google Shape;198;p20"/>
          <p:cNvSpPr txBox="1"/>
          <p:nvPr/>
        </p:nvSpPr>
        <p:spPr>
          <a:xfrm>
            <a:off x="381000" y="609600"/>
            <a:ext cx="7391400" cy="2647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The Mean—x</a:t>
            </a:r>
            <a:endParaRPr/>
          </a:p>
          <a:p>
            <a:pPr indent="0" lvl="0" marL="0" marR="0" rtl="0" algn="l">
              <a:lnSpc>
                <a:spcPct val="100000"/>
              </a:lnSpc>
              <a:spcBef>
                <a:spcPts val="120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This is the arithmetic average, often called x or y (“x bar” or “y bar”). It is found by adding n number of observations and then dividing them by n. The formula is: 1/n Σ x</a:t>
            </a:r>
            <a:r>
              <a:rPr b="0" baseline="-25000" i="0" lang="en-US" sz="2400" u="none">
                <a:solidFill>
                  <a:schemeClr val="dk1"/>
                </a:solidFill>
                <a:latin typeface="Times New Roman"/>
                <a:ea typeface="Times New Roman"/>
                <a:cs typeface="Times New Roman"/>
                <a:sym typeface="Times New Roman"/>
              </a:rPr>
              <a:t>i </a:t>
            </a:r>
            <a:r>
              <a:rPr b="0" i="0" lang="en-US" sz="2400" u="none">
                <a:solidFill>
                  <a:schemeClr val="dk1"/>
                </a:solidFill>
                <a:latin typeface="Times New Roman"/>
                <a:ea typeface="Times New Roman"/>
                <a:cs typeface="Times New Roman"/>
                <a:sym typeface="Times New Roman"/>
              </a:rPr>
              <a:t>Sigma or ‘Σ’, is the sum described above</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9" name="Google Shape;199;p20"/>
          <p:cNvSpPr txBox="1"/>
          <p:nvPr/>
        </p:nvSpPr>
        <p:spPr>
          <a:xfrm>
            <a:off x="822325" y="498475"/>
            <a:ext cx="702627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0" name="Google Shape;200;p20"/>
          <p:cNvSpPr txBox="1"/>
          <p:nvPr/>
        </p:nvSpPr>
        <p:spPr>
          <a:xfrm>
            <a:off x="898525" y="650875"/>
            <a:ext cx="5651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1.2</a:t>
            </a:r>
            <a:endParaRPr/>
          </a:p>
        </p:txBody>
      </p:sp>
      <p:sp>
        <p:nvSpPr>
          <p:cNvPr id="201" name="Google Shape;201;p20"/>
          <p:cNvSpPr txBox="1"/>
          <p:nvPr/>
        </p:nvSpPr>
        <p:spPr>
          <a:xfrm>
            <a:off x="381000" y="3124200"/>
            <a:ext cx="8169275" cy="4108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This is the middle value of the observations when they are arranged from the smallest to largest. If there are 2 middle values, the median is the average of the 2 values, or (n+1)/2 observations from the bottom of the best. </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The median is used to give a “typical value” when strong outliers exist in data as these outliers influence the mean, but not the median. The mean is used to give the true arithmetic average value. </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 name="Google Shape;202;p20"/>
          <p:cNvSpPr/>
          <p:nvPr/>
        </p:nvSpPr>
        <p:spPr>
          <a:xfrm>
            <a:off x="6096000" y="3810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6" name="Shape 206"/>
        <p:cNvGrpSpPr/>
        <p:nvPr/>
      </p:nvGrpSpPr>
      <p:grpSpPr>
        <a:xfrm>
          <a:off x="0" y="0"/>
          <a:ext cx="0" cy="0"/>
          <a:chOff x="0" y="0"/>
          <a:chExt cx="0" cy="0"/>
        </a:xfrm>
      </p:grpSpPr>
      <p:sp>
        <p:nvSpPr>
          <p:cNvPr id="207" name="Google Shape;207;p21"/>
          <p:cNvSpPr txBox="1"/>
          <p:nvPr>
            <p:ph type="title"/>
          </p:nvPr>
        </p:nvSpPr>
        <p:spPr>
          <a:xfrm>
            <a:off x="685800" y="800100"/>
            <a:ext cx="7772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Black"/>
              <a:buNone/>
            </a:pPr>
            <a:r>
              <a:rPr b="0" i="0" lang="en-US" sz="4400" u="none" cap="none" strike="noStrike">
                <a:solidFill>
                  <a:schemeClr val="dk2"/>
                </a:solidFill>
                <a:latin typeface="Arial Black"/>
                <a:ea typeface="Arial Black"/>
                <a:cs typeface="Arial Black"/>
                <a:sym typeface="Arial Black"/>
              </a:rPr>
              <a:t>quartiles</a:t>
            </a:r>
            <a:endParaRPr/>
          </a:p>
        </p:txBody>
      </p:sp>
      <p:sp>
        <p:nvSpPr>
          <p:cNvPr id="208" name="Google Shape;208;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Range is the spread of data, or the highest minus the lowest value.</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Quartiles mark the middle of the data. The first quartile, or “Q” (Quartile 1) is the median of observations left of the overall median when all values are arranged from smallest to largest. Q</a:t>
            </a:r>
            <a:r>
              <a:rPr b="0" baseline="-25000" i="0" lang="en-US" sz="1800" u="none" cap="none" strike="noStrike">
                <a:solidFill>
                  <a:schemeClr val="dk1"/>
                </a:solidFill>
                <a:latin typeface="Arial"/>
                <a:ea typeface="Arial"/>
                <a:cs typeface="Arial"/>
                <a:sym typeface="Arial"/>
              </a:rPr>
              <a:t>3 </a:t>
            </a:r>
            <a:r>
              <a:rPr b="0" i="0" lang="en-US" sz="1800" u="none" cap="none" strike="noStrike">
                <a:solidFill>
                  <a:schemeClr val="dk1"/>
                </a:solidFill>
                <a:latin typeface="Arial"/>
                <a:ea typeface="Arial"/>
                <a:cs typeface="Arial"/>
                <a:sym typeface="Arial"/>
              </a:rPr>
              <a:t>is the median of values right of the median.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inner quartile range includes the values from Q</a:t>
            </a:r>
            <a:r>
              <a:rPr b="0" baseline="-25000"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to Q</a:t>
            </a:r>
            <a:r>
              <a:rPr b="0" baseline="-25000" i="0" lang="en-US" sz="1800" u="none" cap="none" strike="noStrike">
                <a:solidFill>
                  <a:schemeClr val="dk1"/>
                </a:solidFill>
                <a:latin typeface="Arial"/>
                <a:ea typeface="Arial"/>
                <a:cs typeface="Arial"/>
                <a:sym typeface="Arial"/>
              </a:rPr>
              <a:t>3 </a:t>
            </a:r>
            <a:r>
              <a:rPr b="0" i="0" lang="en-US" sz="1800" u="none" cap="none" strike="noStrike">
                <a:solidFill>
                  <a:schemeClr val="dk1"/>
                </a:solidFill>
                <a:latin typeface="Arial"/>
                <a:ea typeface="Arial"/>
                <a:cs typeface="Arial"/>
                <a:sym typeface="Arial"/>
              </a:rPr>
              <a: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5 number summary is simply: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Minimum, Q</a:t>
            </a:r>
            <a:r>
              <a:rPr b="0" baseline="-25000"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M, Q</a:t>
            </a:r>
            <a:r>
              <a:rPr b="0" baseline="-25000" i="0" lang="en-US" sz="1800" u="none" cap="none" strike="noStrike">
                <a:solidFill>
                  <a:schemeClr val="dk1"/>
                </a:solidFill>
                <a:latin typeface="Arial"/>
                <a:ea typeface="Arial"/>
                <a:cs typeface="Arial"/>
                <a:sym typeface="Arial"/>
              </a:rPr>
              <a:t>3, </a:t>
            </a:r>
            <a:r>
              <a:rPr b="0" i="0" lang="en-US" sz="1800" u="none" cap="none" strike="noStrike">
                <a:solidFill>
                  <a:schemeClr val="dk1"/>
                </a:solidFill>
                <a:latin typeface="Arial"/>
                <a:ea typeface="Arial"/>
                <a:cs typeface="Arial"/>
                <a:sym typeface="Arial"/>
              </a:rPr>
              <a:t>maximum </a:t>
            </a:r>
            <a:endParaRPr/>
          </a:p>
        </p:txBody>
      </p:sp>
      <p:sp>
        <p:nvSpPr>
          <p:cNvPr id="209" name="Google Shape;209;p21"/>
          <p:cNvSpPr/>
          <p:nvPr/>
        </p:nvSpPr>
        <p:spPr>
          <a:xfrm>
            <a:off x="5257800" y="54864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3" name="Shape 213"/>
        <p:cNvGrpSpPr/>
        <p:nvPr/>
      </p:nvGrpSpPr>
      <p:grpSpPr>
        <a:xfrm>
          <a:off x="0" y="0"/>
          <a:ext cx="0" cy="0"/>
          <a:chOff x="0" y="0"/>
          <a:chExt cx="0" cy="0"/>
        </a:xfrm>
      </p:grpSpPr>
      <p:sp>
        <p:nvSpPr>
          <p:cNvPr id="214" name="Google Shape;214;p22"/>
          <p:cNvSpPr txBox="1"/>
          <p:nvPr>
            <p:ph type="ctrTitle"/>
          </p:nvPr>
        </p:nvSpPr>
        <p:spPr>
          <a:xfrm>
            <a:off x="533400" y="685800"/>
            <a:ext cx="7239000" cy="1905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Black"/>
              <a:buNone/>
            </a:pPr>
            <a:r>
              <a:rPr b="0" i="0" lang="en-US" sz="1800" u="none" cap="none" strike="noStrike">
                <a:solidFill>
                  <a:schemeClr val="dk2"/>
                </a:solidFill>
                <a:latin typeface="Arial Black"/>
                <a:ea typeface="Arial Black"/>
                <a:cs typeface="Arial Black"/>
                <a:sym typeface="Arial Black"/>
              </a:rPr>
              <a:t>A boxplot is the graphical representation of the 5# summary. Draw a numberical scale and then title the data on the other axis. Mark the median first, then Q</a:t>
            </a:r>
            <a:r>
              <a:rPr b="0" baseline="-25000" i="0" lang="en-US" sz="1800" u="none" cap="none" strike="noStrike">
                <a:solidFill>
                  <a:schemeClr val="dk2"/>
                </a:solidFill>
                <a:latin typeface="Arial Black"/>
                <a:ea typeface="Arial Black"/>
                <a:cs typeface="Arial Black"/>
                <a:sym typeface="Arial Black"/>
              </a:rPr>
              <a:t>1 </a:t>
            </a:r>
            <a:r>
              <a:rPr b="0" i="0" lang="en-US" sz="1800" u="none" cap="none" strike="noStrike">
                <a:solidFill>
                  <a:schemeClr val="dk2"/>
                </a:solidFill>
                <a:latin typeface="Arial Black"/>
                <a:ea typeface="Arial Black"/>
                <a:cs typeface="Arial Black"/>
                <a:sym typeface="Arial Black"/>
              </a:rPr>
              <a:t>&amp; Q</a:t>
            </a:r>
            <a:r>
              <a:rPr b="0" baseline="-25000" i="0" lang="en-US" sz="1800" u="none" cap="none" strike="noStrike">
                <a:solidFill>
                  <a:schemeClr val="dk2"/>
                </a:solidFill>
                <a:latin typeface="Arial Black"/>
                <a:ea typeface="Arial Black"/>
                <a:cs typeface="Arial Black"/>
                <a:sym typeface="Arial Black"/>
              </a:rPr>
              <a:t>3.  </a:t>
            </a:r>
            <a:r>
              <a:rPr b="0" i="0" lang="en-US" sz="1800" u="none" cap="none" strike="noStrike">
                <a:solidFill>
                  <a:schemeClr val="dk2"/>
                </a:solidFill>
                <a:latin typeface="Arial Black"/>
                <a:ea typeface="Arial Black"/>
                <a:cs typeface="Arial Black"/>
                <a:sym typeface="Arial Black"/>
              </a:rPr>
              <a:t>These values make up the box, the max and minimum values are the tails/whiskers.</a:t>
            </a:r>
            <a:br>
              <a:rPr b="0" i="0" lang="en-US" sz="1800" u="none" cap="none" strike="noStrike">
                <a:solidFill>
                  <a:schemeClr val="dk2"/>
                </a:solidFill>
                <a:latin typeface="Arial Black"/>
                <a:ea typeface="Arial Black"/>
                <a:cs typeface="Arial Black"/>
                <a:sym typeface="Arial Black"/>
              </a:rPr>
            </a:br>
            <a:r>
              <a:rPr b="0" i="0" lang="en-US" sz="1800" u="none" cap="none" strike="noStrike">
                <a:solidFill>
                  <a:schemeClr val="dk2"/>
                </a:solidFill>
                <a:latin typeface="Arial Black"/>
                <a:ea typeface="Arial Black"/>
                <a:cs typeface="Arial Black"/>
                <a:sym typeface="Arial Black"/>
              </a:rPr>
              <a:t> </a:t>
            </a:r>
            <a:br>
              <a:rPr b="0" i="0" lang="en-US" sz="1800" u="none" cap="none" strike="noStrike">
                <a:solidFill>
                  <a:schemeClr val="dk2"/>
                </a:solidFill>
                <a:latin typeface="Arial Black"/>
                <a:ea typeface="Arial Black"/>
                <a:cs typeface="Arial Black"/>
                <a:sym typeface="Arial Black"/>
              </a:rPr>
            </a:br>
            <a:endParaRPr/>
          </a:p>
        </p:txBody>
      </p:sp>
      <p:sp>
        <p:nvSpPr>
          <p:cNvPr id="215" name="Google Shape;215;p22"/>
          <p:cNvSpPr txBox="1"/>
          <p:nvPr/>
        </p:nvSpPr>
        <p:spPr>
          <a:xfrm>
            <a:off x="1905000" y="2133600"/>
            <a:ext cx="6629400" cy="43926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500" u="none">
                <a:solidFill>
                  <a:schemeClr val="dk1"/>
                </a:solidFill>
                <a:latin typeface="Arial"/>
                <a:ea typeface="Arial"/>
                <a:cs typeface="Arial"/>
                <a:sym typeface="Arial"/>
              </a:rPr>
              <a:t>Standard deviation measures spread by how observations vary from their mean. </a:t>
            </a:r>
            <a:endParaRPr/>
          </a:p>
          <a:p>
            <a:pPr indent="0" lvl="0" marL="0" marR="0" rtl="0" algn="ctr">
              <a:lnSpc>
                <a:spcPct val="100000"/>
              </a:lnSpc>
              <a:spcBef>
                <a:spcPts val="300"/>
              </a:spcBef>
              <a:spcAft>
                <a:spcPts val="0"/>
              </a:spcAft>
              <a:buClr>
                <a:schemeClr val="dk1"/>
              </a:buClr>
              <a:buFont typeface="Arial"/>
              <a:buNone/>
            </a:pPr>
            <a:r>
              <a:rPr b="0" i="0" lang="en-US" sz="1500" u="none">
                <a:solidFill>
                  <a:schemeClr val="dk1"/>
                </a:solidFill>
                <a:latin typeface="Arial"/>
                <a:ea typeface="Arial"/>
                <a:cs typeface="Arial"/>
                <a:sym typeface="Arial"/>
              </a:rPr>
              <a:t> </a:t>
            </a:r>
            <a:endParaRPr/>
          </a:p>
          <a:p>
            <a:pPr indent="0" lvl="0" marL="0" marR="0" rtl="0" algn="ctr">
              <a:lnSpc>
                <a:spcPct val="100000"/>
              </a:lnSpc>
              <a:spcBef>
                <a:spcPts val="300"/>
              </a:spcBef>
              <a:spcAft>
                <a:spcPts val="0"/>
              </a:spcAft>
              <a:buClr>
                <a:schemeClr val="dk1"/>
              </a:buClr>
              <a:buFont typeface="Arial"/>
              <a:buNone/>
            </a:pPr>
            <a:r>
              <a:rPr b="0" i="0" lang="en-US" sz="1500" u="none">
                <a:solidFill>
                  <a:schemeClr val="dk1"/>
                </a:solidFill>
                <a:latin typeface="Arial"/>
                <a:ea typeface="Arial"/>
                <a:cs typeface="Arial"/>
                <a:sym typeface="Arial"/>
              </a:rPr>
              <a:t>Standard devation = s</a:t>
            </a:r>
            <a:endParaRPr/>
          </a:p>
          <a:p>
            <a:pPr indent="0" lvl="0" marL="0" marR="0" rtl="0" algn="ctr">
              <a:lnSpc>
                <a:spcPct val="100000"/>
              </a:lnSpc>
              <a:spcBef>
                <a:spcPts val="300"/>
              </a:spcBef>
              <a:spcAft>
                <a:spcPts val="0"/>
              </a:spcAft>
              <a:buClr>
                <a:schemeClr val="dk1"/>
              </a:buClr>
              <a:buFont typeface="Arial"/>
              <a:buNone/>
            </a:pPr>
            <a:r>
              <a:rPr b="0" i="0" lang="en-US" sz="1500" u="none">
                <a:solidFill>
                  <a:schemeClr val="dk1"/>
                </a:solidFill>
                <a:latin typeface="Arial"/>
                <a:ea typeface="Arial"/>
                <a:cs typeface="Arial"/>
                <a:sym typeface="Arial"/>
              </a:rPr>
              <a:t>s</a:t>
            </a:r>
            <a:r>
              <a:rPr b="0" baseline="30000" i="0" lang="en-US" sz="1500" u="none">
                <a:solidFill>
                  <a:schemeClr val="dk1"/>
                </a:solidFill>
                <a:latin typeface="Arial"/>
                <a:ea typeface="Arial"/>
                <a:cs typeface="Arial"/>
                <a:sym typeface="Arial"/>
              </a:rPr>
              <a:t>2</a:t>
            </a:r>
            <a:r>
              <a:rPr b="0" i="0" lang="en-US" sz="1500" u="none">
                <a:solidFill>
                  <a:schemeClr val="dk1"/>
                </a:solidFill>
                <a:latin typeface="Arial"/>
                <a:ea typeface="Arial"/>
                <a:cs typeface="Arial"/>
                <a:sym typeface="Arial"/>
              </a:rPr>
              <a:t>=variance</a:t>
            </a:r>
            <a:endParaRPr/>
          </a:p>
          <a:p>
            <a:pPr indent="0" lvl="0" marL="0" marR="0" rtl="0" algn="ctr">
              <a:lnSpc>
                <a:spcPct val="100000"/>
              </a:lnSpc>
              <a:spcBef>
                <a:spcPts val="300"/>
              </a:spcBef>
              <a:spcAft>
                <a:spcPts val="0"/>
              </a:spcAft>
              <a:buClr>
                <a:schemeClr val="dk1"/>
              </a:buClr>
              <a:buFont typeface="Arial"/>
              <a:buNone/>
            </a:pPr>
            <a:r>
              <a:rPr b="0" i="0" lang="en-US" sz="1500" u="none">
                <a:solidFill>
                  <a:schemeClr val="dk1"/>
                </a:solidFill>
                <a:latin typeface="Arial"/>
                <a:ea typeface="Arial"/>
                <a:cs typeface="Arial"/>
                <a:sym typeface="Arial"/>
              </a:rPr>
              <a:t>s</a:t>
            </a:r>
            <a:r>
              <a:rPr b="0" baseline="30000" i="0" lang="en-US" sz="1500" u="none">
                <a:solidFill>
                  <a:schemeClr val="dk1"/>
                </a:solidFill>
                <a:latin typeface="Arial"/>
                <a:ea typeface="Arial"/>
                <a:cs typeface="Arial"/>
                <a:sym typeface="Arial"/>
              </a:rPr>
              <a:t>2</a:t>
            </a:r>
            <a:r>
              <a:rPr b="0" i="0" lang="en-US" sz="1500" u="none">
                <a:solidFill>
                  <a:schemeClr val="dk1"/>
                </a:solidFill>
                <a:latin typeface="Arial"/>
                <a:ea typeface="Arial"/>
                <a:cs typeface="Arial"/>
                <a:sym typeface="Arial"/>
              </a:rPr>
              <a:t>=</a:t>
            </a:r>
            <a:r>
              <a:rPr b="0" i="0" lang="en-US" sz="1500" u="none">
                <a:solidFill>
                  <a:schemeClr val="dk1"/>
                </a:solidFill>
                <a:latin typeface="Times New Roman"/>
                <a:ea typeface="Times New Roman"/>
                <a:cs typeface="Times New Roman"/>
                <a:sym typeface="Times New Roman"/>
              </a:rPr>
              <a:t>Σ</a:t>
            </a:r>
            <a:r>
              <a:rPr b="0" i="0" lang="en-US" sz="1500" u="none">
                <a:solidFill>
                  <a:schemeClr val="dk1"/>
                </a:solidFill>
                <a:latin typeface="Arial"/>
                <a:ea typeface="Arial"/>
                <a:cs typeface="Arial"/>
                <a:sym typeface="Arial"/>
              </a:rPr>
              <a:t>(x</a:t>
            </a:r>
            <a:r>
              <a:rPr b="0" baseline="-25000" i="0" lang="en-US" sz="1500" u="none">
                <a:solidFill>
                  <a:schemeClr val="dk1"/>
                </a:solidFill>
                <a:latin typeface="Arial"/>
                <a:ea typeface="Arial"/>
                <a:cs typeface="Arial"/>
                <a:sym typeface="Arial"/>
              </a:rPr>
              <a:t>i </a:t>
            </a:r>
            <a:r>
              <a:rPr b="0" i="0" lang="en-US" sz="1500" u="none">
                <a:solidFill>
                  <a:schemeClr val="dk1"/>
                </a:solidFill>
                <a:latin typeface="Arial"/>
                <a:ea typeface="Arial"/>
                <a:cs typeface="Arial"/>
                <a:sym typeface="Arial"/>
              </a:rPr>
              <a:t>+ x</a:t>
            </a:r>
            <a:r>
              <a:rPr b="0" baseline="-25000" i="0" lang="en-US" sz="1500" u="none">
                <a:solidFill>
                  <a:schemeClr val="dk1"/>
                </a:solidFill>
                <a:latin typeface="Arial"/>
                <a:ea typeface="Arial"/>
                <a:cs typeface="Arial"/>
                <a:sym typeface="Arial"/>
              </a:rPr>
              <a:t>2</a:t>
            </a:r>
            <a:r>
              <a:rPr b="0" i="0" lang="en-US" sz="1500" u="none">
                <a:solidFill>
                  <a:schemeClr val="dk1"/>
                </a:solidFill>
                <a:latin typeface="Arial"/>
                <a:ea typeface="Arial"/>
                <a:cs typeface="Arial"/>
                <a:sym typeface="Arial"/>
              </a:rPr>
              <a:t>)</a:t>
            </a:r>
            <a:r>
              <a:rPr b="0" baseline="30000" i="0" lang="en-US" sz="1500" u="none">
                <a:solidFill>
                  <a:schemeClr val="dk1"/>
                </a:solidFill>
                <a:latin typeface="Arial"/>
                <a:ea typeface="Arial"/>
                <a:cs typeface="Arial"/>
                <a:sym typeface="Arial"/>
              </a:rPr>
              <a:t> 2</a:t>
            </a:r>
            <a:r>
              <a:rPr b="0" i="0" lang="en-US" sz="1500" u="none">
                <a:solidFill>
                  <a:schemeClr val="dk1"/>
                </a:solidFill>
                <a:latin typeface="Arial"/>
                <a:ea typeface="Arial"/>
                <a:cs typeface="Arial"/>
                <a:sym typeface="Arial"/>
              </a:rPr>
              <a:t>/n-1</a:t>
            </a:r>
            <a:endParaRPr/>
          </a:p>
          <a:p>
            <a:pPr indent="0" lvl="0" marL="0" marR="0" rtl="0" algn="ctr">
              <a:lnSpc>
                <a:spcPct val="100000"/>
              </a:lnSpc>
              <a:spcBef>
                <a:spcPts val="300"/>
              </a:spcBef>
              <a:spcAft>
                <a:spcPts val="0"/>
              </a:spcAft>
              <a:buClr>
                <a:schemeClr val="dk1"/>
              </a:buClr>
              <a:buFont typeface="Arial"/>
              <a:buNone/>
            </a:pPr>
            <a:r>
              <a:rPr b="0" i="0" lang="en-US" sz="1500" u="none">
                <a:solidFill>
                  <a:schemeClr val="dk1"/>
                </a:solidFill>
                <a:latin typeface="Arial"/>
                <a:ea typeface="Arial"/>
                <a:cs typeface="Arial"/>
                <a:sym typeface="Arial"/>
              </a:rPr>
              <a:t>(s=</a:t>
            </a:r>
            <a:r>
              <a:rPr b="0" i="0" lang="en-US" sz="1500" u="none">
                <a:solidFill>
                  <a:schemeClr val="dk1"/>
                </a:solidFill>
                <a:latin typeface="Times New Roman"/>
                <a:ea typeface="Times New Roman"/>
                <a:cs typeface="Times New Roman"/>
                <a:sym typeface="Times New Roman"/>
              </a:rPr>
              <a:t>√</a:t>
            </a:r>
            <a:r>
              <a:rPr b="0" i="0" lang="en-US" sz="1500" u="none">
                <a:solidFill>
                  <a:schemeClr val="dk1"/>
                </a:solidFill>
                <a:latin typeface="Arial"/>
                <a:ea typeface="Arial"/>
                <a:cs typeface="Arial"/>
                <a:sym typeface="Arial"/>
              </a:rPr>
              <a:t> s</a:t>
            </a:r>
            <a:r>
              <a:rPr b="0" baseline="30000" i="0" lang="en-US" sz="1500" u="none">
                <a:solidFill>
                  <a:schemeClr val="dk1"/>
                </a:solidFill>
                <a:latin typeface="Arial"/>
                <a:ea typeface="Arial"/>
                <a:cs typeface="Arial"/>
                <a:sym typeface="Arial"/>
              </a:rPr>
              <a:t>2</a:t>
            </a:r>
            <a:r>
              <a:rPr b="0" i="0" lang="en-US" sz="1500" u="none">
                <a:solidFill>
                  <a:schemeClr val="dk1"/>
                </a:solidFill>
                <a:latin typeface="Arial"/>
                <a:ea typeface="Arial"/>
                <a:cs typeface="Arial"/>
                <a:sym typeface="Arial"/>
              </a:rPr>
              <a:t>)</a:t>
            </a:r>
            <a:endParaRPr/>
          </a:p>
          <a:p>
            <a:pPr indent="0" lvl="0" marL="0" marR="0" rtl="0" algn="ctr">
              <a:lnSpc>
                <a:spcPct val="100000"/>
              </a:lnSpc>
              <a:spcBef>
                <a:spcPts val="300"/>
              </a:spcBef>
              <a:spcAft>
                <a:spcPts val="0"/>
              </a:spcAft>
              <a:buClr>
                <a:schemeClr val="dk1"/>
              </a:buClr>
              <a:buFont typeface="Arial"/>
              <a:buNone/>
            </a:pPr>
            <a:r>
              <a:rPr b="0" i="0" lang="en-US" sz="1500" u="none">
                <a:solidFill>
                  <a:schemeClr val="dk1"/>
                </a:solidFill>
                <a:latin typeface="Arial"/>
                <a:ea typeface="Arial"/>
                <a:cs typeface="Arial"/>
                <a:sym typeface="Arial"/>
              </a:rPr>
              <a:t> </a:t>
            </a:r>
            <a:endParaRPr/>
          </a:p>
          <a:p>
            <a:pPr indent="0" lvl="0" marL="0" marR="0" rtl="0" algn="ctr">
              <a:lnSpc>
                <a:spcPct val="100000"/>
              </a:lnSpc>
              <a:spcBef>
                <a:spcPts val="300"/>
              </a:spcBef>
              <a:spcAft>
                <a:spcPts val="0"/>
              </a:spcAft>
              <a:buClr>
                <a:schemeClr val="dk1"/>
              </a:buClr>
              <a:buFont typeface="Arial"/>
              <a:buNone/>
            </a:pPr>
            <a:r>
              <a:rPr b="0" i="0" lang="en-US" sz="1500" u="none">
                <a:solidFill>
                  <a:schemeClr val="dk1"/>
                </a:solidFill>
                <a:latin typeface="Arial"/>
                <a:ea typeface="Arial"/>
                <a:cs typeface="Arial"/>
                <a:sym typeface="Arial"/>
              </a:rPr>
              <a:t> </a:t>
            </a:r>
            <a:endParaRPr/>
          </a:p>
          <a:p>
            <a:pPr indent="0" lvl="0" marL="0" marR="0" rtl="0" algn="ctr">
              <a:lnSpc>
                <a:spcPct val="100000"/>
              </a:lnSpc>
              <a:spcBef>
                <a:spcPts val="300"/>
              </a:spcBef>
              <a:spcAft>
                <a:spcPts val="0"/>
              </a:spcAft>
              <a:buClr>
                <a:schemeClr val="dk1"/>
              </a:buClr>
              <a:buFont typeface="Arial"/>
              <a:buNone/>
            </a:pPr>
            <a:r>
              <a:rPr b="0" i="0" lang="en-US" sz="1500" u="none">
                <a:solidFill>
                  <a:schemeClr val="dk1"/>
                </a:solidFill>
                <a:latin typeface="Arial"/>
                <a:ea typeface="Arial"/>
                <a:cs typeface="Arial"/>
                <a:sym typeface="Arial"/>
              </a:rPr>
              <a:t>n-1 is the degree of freedom of s or s</a:t>
            </a:r>
            <a:r>
              <a:rPr b="0" baseline="30000" i="0" lang="en-US" sz="1500" u="none">
                <a:solidFill>
                  <a:schemeClr val="dk1"/>
                </a:solidFill>
                <a:latin typeface="Arial"/>
                <a:ea typeface="Arial"/>
                <a:cs typeface="Arial"/>
                <a:sym typeface="Arial"/>
              </a:rPr>
              <a:t>2</a:t>
            </a:r>
            <a:endParaRPr b="0" i="0" sz="1500" u="none">
              <a:solidFill>
                <a:schemeClr val="dk1"/>
              </a:solidFill>
              <a:latin typeface="Arial"/>
              <a:ea typeface="Arial"/>
              <a:cs typeface="Arial"/>
              <a:sym typeface="Arial"/>
            </a:endParaRPr>
          </a:p>
          <a:p>
            <a:pPr indent="0" lvl="0" marL="0" marR="0" rtl="0" algn="ctr">
              <a:lnSpc>
                <a:spcPct val="100000"/>
              </a:lnSpc>
              <a:spcBef>
                <a:spcPts val="300"/>
              </a:spcBef>
              <a:spcAft>
                <a:spcPts val="0"/>
              </a:spcAft>
              <a:buClr>
                <a:schemeClr val="dk1"/>
              </a:buClr>
              <a:buFont typeface="Arial"/>
              <a:buNone/>
            </a:pPr>
            <a:r>
              <a:rPr b="0" baseline="30000" i="0" lang="en-US" sz="1500" u="none">
                <a:solidFill>
                  <a:schemeClr val="dk1"/>
                </a:solidFill>
                <a:latin typeface="Arial"/>
                <a:ea typeface="Arial"/>
                <a:cs typeface="Arial"/>
                <a:sym typeface="Arial"/>
              </a:rPr>
              <a:t> </a:t>
            </a:r>
            <a:endParaRPr/>
          </a:p>
          <a:p>
            <a:pPr indent="0" lvl="0" marL="0" marR="0" rtl="0" algn="ctr">
              <a:lnSpc>
                <a:spcPct val="100000"/>
              </a:lnSpc>
              <a:spcBef>
                <a:spcPts val="300"/>
              </a:spcBef>
              <a:spcAft>
                <a:spcPts val="0"/>
              </a:spcAft>
              <a:buClr>
                <a:schemeClr val="dk1"/>
              </a:buClr>
              <a:buFont typeface="Arial"/>
              <a:buNone/>
            </a:pPr>
            <a:r>
              <a:rPr b="0" i="0" lang="en-US" sz="1500" u="none">
                <a:solidFill>
                  <a:schemeClr val="dk1"/>
                </a:solidFill>
                <a:latin typeface="Arial"/>
                <a:ea typeface="Arial"/>
                <a:cs typeface="Arial"/>
                <a:sym typeface="Arial"/>
              </a:rPr>
              <a:t>Notes: s is the only in reference to spread about a mean</a:t>
            </a:r>
            <a:endParaRPr/>
          </a:p>
          <a:p>
            <a:pPr indent="0" lvl="0" marL="0" marR="0" rtl="0" algn="ctr">
              <a:lnSpc>
                <a:spcPct val="100000"/>
              </a:lnSpc>
              <a:spcBef>
                <a:spcPts val="300"/>
              </a:spcBef>
              <a:spcAft>
                <a:spcPts val="0"/>
              </a:spcAft>
              <a:buClr>
                <a:schemeClr val="dk1"/>
              </a:buClr>
              <a:buFont typeface="Arial"/>
              <a:buNone/>
            </a:pPr>
            <a:r>
              <a:rPr b="0" i="0" lang="en-US" sz="1500" u="none">
                <a:solidFill>
                  <a:schemeClr val="dk1"/>
                </a:solidFill>
                <a:latin typeface="Arial"/>
                <a:ea typeface="Arial"/>
                <a:cs typeface="Arial"/>
                <a:sym typeface="Arial"/>
              </a:rPr>
              <a:t>           s is influences by outliers</a:t>
            </a:r>
            <a:endParaRPr/>
          </a:p>
          <a:p>
            <a:pPr indent="0" lvl="0" marL="0" marR="0" rtl="0" algn="ctr">
              <a:lnSpc>
                <a:spcPct val="100000"/>
              </a:lnSpc>
              <a:spcBef>
                <a:spcPts val="300"/>
              </a:spcBef>
              <a:spcAft>
                <a:spcPts val="0"/>
              </a:spcAft>
              <a:buClr>
                <a:schemeClr val="dk1"/>
              </a:buClr>
              <a:buFont typeface="Arial"/>
              <a:buNone/>
            </a:pPr>
            <a:r>
              <a:rPr b="0" i="0" lang="en-US" sz="1500" u="none">
                <a:solidFill>
                  <a:schemeClr val="dk1"/>
                </a:solidFill>
                <a:latin typeface="Arial"/>
                <a:ea typeface="Arial"/>
                <a:cs typeface="Arial"/>
                <a:sym typeface="Arial"/>
              </a:rPr>
              <a:t>           s=0 only if there is no spread </a:t>
            </a:r>
            <a:endParaRPr/>
          </a:p>
          <a:p>
            <a:pPr indent="0" lvl="0" marL="0" marR="0" rtl="0" algn="l">
              <a:lnSpc>
                <a:spcPct val="100000"/>
              </a:lnSpc>
              <a:spcBef>
                <a:spcPts val="0"/>
              </a:spcBef>
              <a:spcAft>
                <a:spcPts val="0"/>
              </a:spcAft>
              <a:buNone/>
            </a:pPr>
            <a:r>
              <a:t/>
            </a:r>
            <a:endParaRPr b="0" i="0" sz="1500" u="none">
              <a:solidFill>
                <a:schemeClr val="dk1"/>
              </a:solidFill>
              <a:latin typeface="Arial"/>
              <a:ea typeface="Arial"/>
              <a:cs typeface="Arial"/>
              <a:sym typeface="Arial"/>
            </a:endParaRPr>
          </a:p>
        </p:txBody>
      </p:sp>
      <p:sp>
        <p:nvSpPr>
          <p:cNvPr id="216" name="Google Shape;216;p22"/>
          <p:cNvSpPr/>
          <p:nvPr/>
        </p:nvSpPr>
        <p:spPr>
          <a:xfrm>
            <a:off x="914400" y="55626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0" name="Shape 220"/>
        <p:cNvGrpSpPr/>
        <p:nvPr/>
      </p:nvGrpSpPr>
      <p:grpSpPr>
        <a:xfrm>
          <a:off x="0" y="0"/>
          <a:ext cx="0" cy="0"/>
          <a:chOff x="0" y="0"/>
          <a:chExt cx="0" cy="0"/>
        </a:xfrm>
      </p:grpSpPr>
      <p:sp>
        <p:nvSpPr>
          <p:cNvPr id="221" name="Google Shape;221;p23"/>
          <p:cNvSpPr txBox="1"/>
          <p:nvPr/>
        </p:nvSpPr>
        <p:spPr>
          <a:xfrm>
            <a:off x="441325" y="530225"/>
            <a:ext cx="8474075" cy="278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density curve</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Always remains on or above the horizontal axis &amp; has a total area (1) underneath it the area gives the proportion of observations that fall in a range of values.</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Mean of density curve ‘μ’ (instead of ‘x-bar’)</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Standard deviation of density curve ‘σ’ (instead of ‘s’)</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Mean, median, quartiles can be located by the eye.</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222" name="Google Shape;222;p23"/>
          <p:cNvSpPr txBox="1"/>
          <p:nvPr/>
        </p:nvSpPr>
        <p:spPr>
          <a:xfrm>
            <a:off x="914400" y="3276600"/>
            <a:ext cx="7635875" cy="2647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-μ is balance point</a:t>
            </a:r>
            <a:endParaRPr/>
          </a:p>
          <a:p>
            <a:pPr indent="0" lvl="0" marL="0" marR="0" rtl="0" algn="l">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-medians divides area under curve in half </a:t>
            </a:r>
            <a:endParaRPr/>
          </a:p>
          <a:p>
            <a:pPr indent="0" lvl="0" marL="0" marR="0" rtl="0" algn="l">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-σ cannot be located by eye in most curves </a:t>
            </a:r>
            <a:endParaRPr/>
          </a:p>
          <a:p>
            <a:pPr indent="0" lvl="0" marL="0" marR="0" rtl="0" algn="l">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-mean &amp; median are equal for symmetric </a:t>
            </a:r>
            <a:endParaRPr/>
          </a:p>
          <a:p>
            <a:pPr indent="0" lvl="0" marL="0" marR="0" rtl="0" algn="l">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-mean of skewed is located farther toward the long tail than is the median</a:t>
            </a:r>
            <a:endParaRPr/>
          </a:p>
          <a:p>
            <a:pPr indent="0" lvl="0" marL="0" marR="0" rtl="0" algn="l">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-normal distributions are described by normal curves </a:t>
            </a:r>
            <a:endParaRPr/>
          </a:p>
        </p:txBody>
      </p:sp>
      <p:sp>
        <p:nvSpPr>
          <p:cNvPr id="223" name="Google Shape;223;p23"/>
          <p:cNvSpPr/>
          <p:nvPr/>
        </p:nvSpPr>
        <p:spPr>
          <a:xfrm>
            <a:off x="5715000" y="1816100"/>
            <a:ext cx="2514600" cy="1308100"/>
          </a:xfrm>
          <a:custGeom>
            <a:rect b="b" l="l" r="r" t="t"/>
            <a:pathLst>
              <a:path extrusionOk="0" h="120000" w="120000">
                <a:moveTo>
                  <a:pt x="119999" y="120000"/>
                </a:moveTo>
                <a:cubicBezTo>
                  <a:pt x="100909" y="60902"/>
                  <a:pt x="81818" y="1804"/>
                  <a:pt x="61818" y="902"/>
                </a:cubicBezTo>
                <a:cubicBezTo>
                  <a:pt x="41818" y="0"/>
                  <a:pt x="20909" y="57293"/>
                  <a:pt x="0" y="114586"/>
                </a:cubicBezTo>
              </a:path>
            </a:pathLst>
          </a:custGeom>
          <a:noFill/>
          <a:ln cap="flat" cmpd="sng" w="381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4" name="Google Shape;224;p23"/>
          <p:cNvSpPr/>
          <p:nvPr/>
        </p:nvSpPr>
        <p:spPr>
          <a:xfrm>
            <a:off x="8188325" y="3117850"/>
            <a:ext cx="498475" cy="144462"/>
          </a:xfrm>
          <a:custGeom>
            <a:rect b="b" l="l" r="r" t="t"/>
            <a:pathLst>
              <a:path extrusionOk="0" h="120000" w="120000">
                <a:moveTo>
                  <a:pt x="0" y="0"/>
                </a:moveTo>
                <a:cubicBezTo>
                  <a:pt x="24840" y="29010"/>
                  <a:pt x="50063" y="56703"/>
                  <a:pt x="74904" y="85714"/>
                </a:cubicBezTo>
                <a:cubicBezTo>
                  <a:pt x="79872" y="90989"/>
                  <a:pt x="84840" y="97582"/>
                  <a:pt x="89808" y="102857"/>
                </a:cubicBezTo>
                <a:cubicBezTo>
                  <a:pt x="99363" y="113406"/>
                  <a:pt x="120000" y="120000"/>
                  <a:pt x="120000" y="120000"/>
                </a:cubicBezTo>
              </a:path>
            </a:pathLst>
          </a:custGeom>
          <a:noFill/>
          <a:ln cap="flat" cmpd="sng" w="381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5" name="Google Shape;225;p23"/>
          <p:cNvSpPr/>
          <p:nvPr/>
        </p:nvSpPr>
        <p:spPr>
          <a:xfrm>
            <a:off x="5111750" y="3054350"/>
            <a:ext cx="623887" cy="212725"/>
          </a:xfrm>
          <a:custGeom>
            <a:rect b="b" l="l" r="r" t="t"/>
            <a:pathLst>
              <a:path extrusionOk="0" h="120000" w="120000">
                <a:moveTo>
                  <a:pt x="120000" y="0"/>
                </a:moveTo>
                <a:cubicBezTo>
                  <a:pt x="79694" y="120000"/>
                  <a:pt x="67480" y="94029"/>
                  <a:pt x="0" y="94029"/>
                </a:cubicBezTo>
              </a:path>
            </a:pathLst>
          </a:custGeom>
          <a:noFill/>
          <a:ln cap="flat" cmpd="sng" w="381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26" name="Google Shape;226;p23"/>
          <p:cNvCxnSpPr/>
          <p:nvPr/>
        </p:nvCxnSpPr>
        <p:spPr>
          <a:xfrm>
            <a:off x="6934200" y="1447800"/>
            <a:ext cx="0" cy="2362200"/>
          </a:xfrm>
          <a:prstGeom prst="straightConnector1">
            <a:avLst/>
          </a:prstGeom>
          <a:noFill/>
          <a:ln cap="flat" cmpd="sng" w="9525">
            <a:solidFill>
              <a:schemeClr val="dk1"/>
            </a:solidFill>
            <a:prstDash val="solid"/>
            <a:miter lim="800000"/>
            <a:headEnd len="sm" w="sm" type="none"/>
            <a:tailEnd len="sm" w="sm" type="none"/>
          </a:ln>
        </p:spPr>
      </p:cxnSp>
      <p:cxnSp>
        <p:nvCxnSpPr>
          <p:cNvPr id="227" name="Google Shape;227;p23"/>
          <p:cNvCxnSpPr/>
          <p:nvPr/>
        </p:nvCxnSpPr>
        <p:spPr>
          <a:xfrm>
            <a:off x="4267200" y="3505200"/>
            <a:ext cx="4876800" cy="0"/>
          </a:xfrm>
          <a:prstGeom prst="straightConnector1">
            <a:avLst/>
          </a:prstGeom>
          <a:noFill/>
          <a:ln cap="flat" cmpd="sng" w="9525">
            <a:solidFill>
              <a:schemeClr val="dk1"/>
            </a:solidFill>
            <a:prstDash val="solid"/>
            <a:miter lim="800000"/>
            <a:headEnd len="sm" w="sm" type="none"/>
            <a:tailEnd len="sm" w="sm" type="none"/>
          </a:ln>
        </p:spPr>
      </p:cxnSp>
      <p:sp>
        <p:nvSpPr>
          <p:cNvPr id="228" name="Google Shape;228;p23"/>
          <p:cNvSpPr/>
          <p:nvPr/>
        </p:nvSpPr>
        <p:spPr>
          <a:xfrm>
            <a:off x="5029200" y="60198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2" name="Shape 232"/>
        <p:cNvGrpSpPr/>
        <p:nvPr/>
      </p:nvGrpSpPr>
      <p:grpSpPr>
        <a:xfrm>
          <a:off x="0" y="0"/>
          <a:ext cx="0" cy="0"/>
          <a:chOff x="0" y="0"/>
          <a:chExt cx="0" cy="0"/>
        </a:xfrm>
      </p:grpSpPr>
      <p:sp>
        <p:nvSpPr>
          <p:cNvPr id="233" name="Google Shape;233;p24"/>
          <p:cNvSpPr txBox="1"/>
          <p:nvPr/>
        </p:nvSpPr>
        <p:spPr>
          <a:xfrm>
            <a:off x="228600" y="304800"/>
            <a:ext cx="7086600" cy="69516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standardized observations: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z= x-μ/σ</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all normal distributions satisfy the 68-95-99.7 rule (it describes what percent of observations lie within one, two, third standard of the mean</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standard normal distribution</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N(0,1)</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Mean=0</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Standard deviation=1</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4" name="Google Shape;234;p24"/>
          <p:cNvSpPr/>
          <p:nvPr/>
        </p:nvSpPr>
        <p:spPr>
          <a:xfrm>
            <a:off x="3505200" y="46482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p7"/>
          <p:cNvSpPr txBox="1"/>
          <p:nvPr/>
        </p:nvSpPr>
        <p:spPr>
          <a:xfrm>
            <a:off x="1600200" y="2209800"/>
            <a:ext cx="6172200" cy="1082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1" lang="en-US" sz="6500" u="sng">
                <a:solidFill>
                  <a:schemeClr val="dk1"/>
                </a:solidFill>
                <a:latin typeface="Comic Sans MS"/>
                <a:ea typeface="Comic Sans MS"/>
                <a:cs typeface="Comic Sans MS"/>
                <a:sym typeface="Comic Sans MS"/>
              </a:rPr>
              <a:t>AP Statistics!!!</a:t>
            </a:r>
            <a:endParaRPr/>
          </a:p>
        </p:txBody>
      </p:sp>
      <p:pic>
        <p:nvPicPr>
          <p:cNvPr id="101" name="Google Shape;101;p7"/>
          <p:cNvPicPr preferRelativeResize="0"/>
          <p:nvPr/>
        </p:nvPicPr>
        <p:blipFill rotWithShape="1">
          <a:blip r:embed="rId3">
            <a:alphaModFix/>
          </a:blip>
          <a:srcRect b="0" l="0" r="0" t="0"/>
          <a:stretch/>
        </p:blipFill>
        <p:spPr>
          <a:xfrm>
            <a:off x="6096000" y="3505200"/>
            <a:ext cx="1760537" cy="2554287"/>
          </a:xfrm>
          <a:prstGeom prst="rect">
            <a:avLst/>
          </a:prstGeom>
          <a:noFill/>
          <a:ln>
            <a:noFill/>
          </a:ln>
        </p:spPr>
      </p:pic>
      <p:sp>
        <p:nvSpPr>
          <p:cNvPr id="102" name="Google Shape;102;p7"/>
          <p:cNvSpPr/>
          <p:nvPr/>
        </p:nvSpPr>
        <p:spPr>
          <a:xfrm>
            <a:off x="3048000" y="53340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8" name="Shape 238"/>
        <p:cNvGrpSpPr/>
        <p:nvPr/>
      </p:nvGrpSpPr>
      <p:grpSpPr>
        <a:xfrm>
          <a:off x="0" y="0"/>
          <a:ext cx="0" cy="0"/>
          <a:chOff x="0" y="0"/>
          <a:chExt cx="0" cy="0"/>
        </a:xfrm>
      </p:grpSpPr>
      <p:sp>
        <p:nvSpPr>
          <p:cNvPr id="239" name="Google Shape;239;p25"/>
          <p:cNvSpPr/>
          <p:nvPr/>
        </p:nvSpPr>
        <p:spPr>
          <a:xfrm>
            <a:off x="2743200" y="2133600"/>
            <a:ext cx="4000500" cy="1751012"/>
          </a:xfrm>
          <a:prstGeom prst="rect">
            <a:avLst/>
          </a:prstGeom>
        </p:spPr>
        <p:txBody>
          <a:bodyPr>
            <a:prstTxWarp prst="textPlain"/>
          </a:bodyPr>
          <a:lstStyle/>
          <a:p>
            <a:pPr lvl="0" algn="l"/>
            <a:r>
              <a:rPr b="0" i="0">
                <a:ln cap="flat" cmpd="sng" w="9525">
                  <a:solidFill>
                    <a:srgbClr val="000000"/>
                  </a:solidFill>
                  <a:prstDash val="solid"/>
                  <a:miter lim="800000"/>
                  <a:headEnd len="sm" w="sm" type="none"/>
                  <a:tailEnd len="sm" w="sm" type="none"/>
                </a:ln>
                <a:gradFill>
                  <a:gsLst>
                    <a:gs pos="0">
                      <a:srgbClr val="FFE701"/>
                    </a:gs>
                    <a:gs pos="100000">
                      <a:srgbClr val="FE3E02"/>
                    </a:gs>
                  </a:gsLst>
                  <a:lin ang="5400000" scaled="0"/>
                </a:gradFill>
                <a:latin typeface="Impact"/>
              </a:rPr>
              <a:t>THE END!!!!!!!!!! </a:t>
            </a:r>
          </a:p>
        </p:txBody>
      </p:sp>
      <p:sp>
        <p:nvSpPr>
          <p:cNvPr id="240" name="Google Shape;240;p25"/>
          <p:cNvSpPr/>
          <p:nvPr/>
        </p:nvSpPr>
        <p:spPr>
          <a:xfrm>
            <a:off x="5867400" y="4038600"/>
            <a:ext cx="2990850" cy="2057400"/>
          </a:xfrm>
          <a:prstGeom prst="rect">
            <a:avLst/>
          </a:prstGeom>
        </p:spPr>
        <p:txBody>
          <a:bodyPr>
            <a:prstTxWarp prst="textPlain"/>
          </a:bodyPr>
          <a:lstStyle/>
          <a:p>
            <a:pPr lvl="0" algn="l"/>
            <a:r>
              <a:rPr b="0" i="0">
                <a:ln cap="flat" cmpd="sng" w="9525">
                  <a:solidFill>
                    <a:srgbClr val="000000"/>
                  </a:solidFill>
                  <a:prstDash val="solid"/>
                  <a:miter lim="800000"/>
                  <a:headEnd len="sm" w="sm" type="none"/>
                  <a:tailEnd len="sm" w="sm" type="none"/>
                </a:ln>
                <a:solidFill>
                  <a:srgbClr val="FFFF00"/>
                </a:solidFill>
                <a:latin typeface="Arial Black"/>
              </a:rPr>
              <a:t>ZZzzZZzzZZZzzz </a:t>
            </a:r>
          </a:p>
        </p:txBody>
      </p:sp>
      <p:cxnSp>
        <p:nvCxnSpPr>
          <p:cNvPr id="241" name="Google Shape;241;p25"/>
          <p:cNvCxnSpPr/>
          <p:nvPr/>
        </p:nvCxnSpPr>
        <p:spPr>
          <a:xfrm>
            <a:off x="2514600" y="6096000"/>
            <a:ext cx="3200400" cy="0"/>
          </a:xfrm>
          <a:prstGeom prst="straightConnector1">
            <a:avLst/>
          </a:prstGeom>
          <a:noFill/>
          <a:ln cap="rnd" cmpd="sng" w="57150">
            <a:solidFill>
              <a:schemeClr val="dk1"/>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 name="Shape 106"/>
        <p:cNvGrpSpPr/>
        <p:nvPr/>
      </p:nvGrpSpPr>
      <p:grpSpPr>
        <a:xfrm>
          <a:off x="0" y="0"/>
          <a:ext cx="0" cy="0"/>
          <a:chOff x="0" y="0"/>
          <a:chExt cx="0" cy="0"/>
        </a:xfrm>
      </p:grpSpPr>
      <p:sp>
        <p:nvSpPr>
          <p:cNvPr id="107" name="Google Shape;107;p8"/>
          <p:cNvSpPr txBox="1"/>
          <p:nvPr/>
        </p:nvSpPr>
        <p:spPr>
          <a:xfrm>
            <a:off x="1905000" y="609600"/>
            <a:ext cx="5791200" cy="3444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1" i="0" lang="en-US" sz="5500" u="none">
                <a:solidFill>
                  <a:schemeClr val="dk1"/>
                </a:solidFill>
                <a:latin typeface="Comic Sans MS"/>
                <a:ea typeface="Comic Sans MS"/>
                <a:cs typeface="Comic Sans MS"/>
                <a:sym typeface="Comic Sans MS"/>
              </a:rPr>
              <a:t>Chapter 1</a:t>
            </a:r>
            <a:endParaRPr/>
          </a:p>
          <a:p>
            <a:pPr indent="0" lvl="0" marL="0" marR="0" rtl="0" algn="ctr">
              <a:lnSpc>
                <a:spcPct val="100000"/>
              </a:lnSpc>
              <a:spcBef>
                <a:spcPts val="2750"/>
              </a:spcBef>
              <a:spcAft>
                <a:spcPts val="0"/>
              </a:spcAft>
              <a:buClr>
                <a:schemeClr val="dk1"/>
              </a:buClr>
              <a:buFont typeface="Comic Sans MS"/>
              <a:buNone/>
            </a:pPr>
            <a:r>
              <a:rPr b="1" i="0" lang="en-US" sz="5500" u="none">
                <a:solidFill>
                  <a:schemeClr val="dk1"/>
                </a:solidFill>
                <a:latin typeface="Comic Sans MS"/>
                <a:ea typeface="Comic Sans MS"/>
                <a:cs typeface="Comic Sans MS"/>
                <a:sym typeface="Comic Sans MS"/>
              </a:rPr>
              <a:t>Review</a:t>
            </a:r>
            <a:endParaRPr/>
          </a:p>
          <a:p>
            <a:pPr indent="0" lvl="0" marL="0" marR="0" rtl="0" algn="l">
              <a:lnSpc>
                <a:spcPct val="100000"/>
              </a:lnSpc>
              <a:spcBef>
                <a:spcPts val="0"/>
              </a:spcBef>
              <a:spcAft>
                <a:spcPts val="0"/>
              </a:spcAft>
              <a:buNone/>
            </a:pPr>
            <a:r>
              <a:t/>
            </a:r>
            <a:endParaRPr b="1" i="0" sz="5500" u="none">
              <a:solidFill>
                <a:schemeClr val="dk1"/>
              </a:solidFill>
              <a:latin typeface="Comic Sans MS"/>
              <a:ea typeface="Comic Sans MS"/>
              <a:cs typeface="Comic Sans MS"/>
              <a:sym typeface="Comic Sans MS"/>
            </a:endParaRPr>
          </a:p>
        </p:txBody>
      </p:sp>
      <p:sp>
        <p:nvSpPr>
          <p:cNvPr id="108" name="Google Shape;108;p8"/>
          <p:cNvSpPr txBox="1"/>
          <p:nvPr/>
        </p:nvSpPr>
        <p:spPr>
          <a:xfrm>
            <a:off x="0" y="2971800"/>
            <a:ext cx="9144000" cy="3025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1" i="0" lang="en-US" sz="3500" u="none">
                <a:solidFill>
                  <a:schemeClr val="dk1"/>
                </a:solidFill>
                <a:latin typeface="Comic Sans MS"/>
                <a:ea typeface="Comic Sans MS"/>
                <a:cs typeface="Comic Sans MS"/>
                <a:sym typeface="Comic Sans MS"/>
              </a:rPr>
              <a:t>Frank Cerros</a:t>
            </a:r>
            <a:endParaRPr/>
          </a:p>
          <a:p>
            <a:pPr indent="0" lvl="0" marL="0" marR="0" rtl="0" algn="ctr">
              <a:lnSpc>
                <a:spcPct val="100000"/>
              </a:lnSpc>
              <a:spcBef>
                <a:spcPts val="1750"/>
              </a:spcBef>
              <a:spcAft>
                <a:spcPts val="0"/>
              </a:spcAft>
              <a:buClr>
                <a:schemeClr val="dk1"/>
              </a:buClr>
              <a:buFont typeface="Comic Sans MS"/>
              <a:buNone/>
            </a:pPr>
            <a:r>
              <a:rPr b="1" i="0" lang="en-US" sz="3500" u="none">
                <a:solidFill>
                  <a:schemeClr val="dk1"/>
                </a:solidFill>
                <a:latin typeface="Comic Sans MS"/>
                <a:ea typeface="Comic Sans MS"/>
                <a:cs typeface="Comic Sans MS"/>
                <a:sym typeface="Comic Sans MS"/>
              </a:rPr>
              <a:t>Xinlei Du</a:t>
            </a:r>
            <a:endParaRPr/>
          </a:p>
          <a:p>
            <a:pPr indent="0" lvl="0" marL="0" marR="0" rtl="0" algn="ctr">
              <a:lnSpc>
                <a:spcPct val="100000"/>
              </a:lnSpc>
              <a:spcBef>
                <a:spcPts val="1750"/>
              </a:spcBef>
              <a:spcAft>
                <a:spcPts val="0"/>
              </a:spcAft>
              <a:buClr>
                <a:schemeClr val="dk1"/>
              </a:buClr>
              <a:buFont typeface="Comic Sans MS"/>
              <a:buNone/>
            </a:pPr>
            <a:r>
              <a:rPr b="1" i="0" lang="en-US" sz="3500" u="none">
                <a:solidFill>
                  <a:schemeClr val="dk1"/>
                </a:solidFill>
                <a:latin typeface="Comic Sans MS"/>
                <a:ea typeface="Comic Sans MS"/>
                <a:cs typeface="Comic Sans MS"/>
                <a:sym typeface="Comic Sans MS"/>
              </a:rPr>
              <a:t>Claire Dubois</a:t>
            </a:r>
            <a:endParaRPr/>
          </a:p>
          <a:p>
            <a:pPr indent="0" lvl="0" marL="0" marR="0" rtl="0" algn="ctr">
              <a:lnSpc>
                <a:spcPct val="100000"/>
              </a:lnSpc>
              <a:spcBef>
                <a:spcPts val="1750"/>
              </a:spcBef>
              <a:spcAft>
                <a:spcPts val="0"/>
              </a:spcAft>
              <a:buClr>
                <a:schemeClr val="dk1"/>
              </a:buClr>
              <a:buFont typeface="Comic Sans MS"/>
              <a:buNone/>
            </a:pPr>
            <a:r>
              <a:rPr b="1" i="0" lang="en-US" sz="3500" u="none">
                <a:solidFill>
                  <a:schemeClr val="dk1"/>
                </a:solidFill>
                <a:latin typeface="Comic Sans MS"/>
                <a:ea typeface="Comic Sans MS"/>
                <a:cs typeface="Comic Sans MS"/>
                <a:sym typeface="Comic Sans MS"/>
              </a:rPr>
              <a:t>Ryan Hoshi</a:t>
            </a:r>
            <a:endParaRPr/>
          </a:p>
        </p:txBody>
      </p:sp>
      <p:sp>
        <p:nvSpPr>
          <p:cNvPr id="109" name="Google Shape;109;p8"/>
          <p:cNvSpPr/>
          <p:nvPr/>
        </p:nvSpPr>
        <p:spPr>
          <a:xfrm>
            <a:off x="2743200" y="2743200"/>
            <a:ext cx="3581400" cy="3276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0" name="Google Shape;110;p8"/>
          <p:cNvSpPr/>
          <p:nvPr/>
        </p:nvSpPr>
        <p:spPr>
          <a:xfrm>
            <a:off x="2971800" y="2819400"/>
            <a:ext cx="4648200" cy="3581400"/>
          </a:xfrm>
          <a:prstGeom prst="rect">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111" name="Google Shape;111;p8"/>
          <p:cNvPicPr preferRelativeResize="0"/>
          <p:nvPr/>
        </p:nvPicPr>
        <p:blipFill rotWithShape="1">
          <a:blip r:embed="rId3">
            <a:alphaModFix/>
          </a:blip>
          <a:srcRect b="0" l="0" r="0" t="0"/>
          <a:stretch/>
        </p:blipFill>
        <p:spPr>
          <a:xfrm>
            <a:off x="762000" y="3505200"/>
            <a:ext cx="1452562" cy="1958975"/>
          </a:xfrm>
          <a:prstGeom prst="rect">
            <a:avLst/>
          </a:prstGeom>
          <a:noFill/>
          <a:ln>
            <a:noFill/>
          </a:ln>
        </p:spPr>
      </p:pic>
      <p:sp>
        <p:nvSpPr>
          <p:cNvPr id="112" name="Google Shape;112;p8"/>
          <p:cNvSpPr/>
          <p:nvPr/>
        </p:nvSpPr>
        <p:spPr>
          <a:xfrm>
            <a:off x="6858000" y="51816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6" name="Shape 116"/>
        <p:cNvGrpSpPr/>
        <p:nvPr/>
      </p:nvGrpSpPr>
      <p:grpSpPr>
        <a:xfrm>
          <a:off x="0" y="0"/>
          <a:ext cx="0" cy="0"/>
          <a:chOff x="0" y="0"/>
          <a:chExt cx="0" cy="0"/>
        </a:xfrm>
      </p:grpSpPr>
      <p:sp>
        <p:nvSpPr>
          <p:cNvPr id="117" name="Google Shape;117;p9"/>
          <p:cNvSpPr txBox="1"/>
          <p:nvPr>
            <p:ph idx="1" type="subTitle"/>
          </p:nvPr>
        </p:nvSpPr>
        <p:spPr>
          <a:xfrm>
            <a:off x="-381000" y="457200"/>
            <a:ext cx="5562600" cy="16795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4500" u="none" cap="none" strike="noStrike">
                <a:solidFill>
                  <a:schemeClr val="dk1"/>
                </a:solidFill>
                <a:latin typeface="Comic Sans MS"/>
                <a:ea typeface="Comic Sans MS"/>
                <a:cs typeface="Comic Sans MS"/>
                <a:sym typeface="Comic Sans MS"/>
              </a:rPr>
              <a:t>Introduction:</a:t>
            </a:r>
            <a:endParaRPr/>
          </a:p>
        </p:txBody>
      </p:sp>
      <p:sp>
        <p:nvSpPr>
          <p:cNvPr id="118" name="Google Shape;118;p9"/>
          <p:cNvSpPr txBox="1"/>
          <p:nvPr/>
        </p:nvSpPr>
        <p:spPr>
          <a:xfrm>
            <a:off x="2057400" y="1905000"/>
            <a:ext cx="5410200" cy="2941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1700" u="none">
                <a:solidFill>
                  <a:schemeClr val="dk1"/>
                </a:solidFill>
                <a:latin typeface="Comic Sans MS"/>
                <a:ea typeface="Comic Sans MS"/>
                <a:cs typeface="Comic Sans MS"/>
                <a:sym typeface="Comic Sans MS"/>
              </a:rPr>
              <a:t>Individuals and Variables:</a:t>
            </a:r>
            <a:endParaRPr/>
          </a:p>
          <a:p>
            <a:pPr indent="0" lvl="0" marL="0" marR="0" rtl="0" algn="l">
              <a:lnSpc>
                <a:spcPct val="100000"/>
              </a:lnSpc>
              <a:spcBef>
                <a:spcPts val="850"/>
              </a:spcBef>
              <a:spcAft>
                <a:spcPts val="0"/>
              </a:spcAft>
              <a:buClr>
                <a:schemeClr val="dk1"/>
              </a:buClr>
              <a:buFont typeface="Arial"/>
              <a:buNone/>
            </a:pPr>
            <a:r>
              <a:t/>
            </a:r>
            <a:endParaRPr b="0" i="0" sz="1700" u="none">
              <a:solidFill>
                <a:schemeClr val="dk1"/>
              </a:solidFill>
              <a:latin typeface="Comic Sans MS"/>
              <a:ea typeface="Comic Sans MS"/>
              <a:cs typeface="Comic Sans MS"/>
              <a:sym typeface="Comic Sans MS"/>
            </a:endParaRPr>
          </a:p>
          <a:p>
            <a:pPr indent="0" lvl="0" marL="0" marR="0" rtl="0" algn="l">
              <a:lnSpc>
                <a:spcPct val="100000"/>
              </a:lnSpc>
              <a:spcBef>
                <a:spcPts val="850"/>
              </a:spcBef>
              <a:spcAft>
                <a:spcPts val="0"/>
              </a:spcAft>
              <a:buClr>
                <a:schemeClr val="dk1"/>
              </a:buClr>
              <a:buFont typeface="Comic Sans MS"/>
              <a:buNone/>
            </a:pPr>
            <a:r>
              <a:rPr b="1" i="0" lang="en-US" sz="1700" u="none">
                <a:solidFill>
                  <a:schemeClr val="dk1"/>
                </a:solidFill>
                <a:latin typeface="Comic Sans MS"/>
                <a:ea typeface="Comic Sans MS"/>
                <a:cs typeface="Comic Sans MS"/>
                <a:sym typeface="Comic Sans MS"/>
              </a:rPr>
              <a:t>Individuals</a:t>
            </a:r>
            <a:r>
              <a:rPr b="0" i="0" lang="en-US" sz="1700" u="none">
                <a:solidFill>
                  <a:schemeClr val="dk1"/>
                </a:solidFill>
                <a:latin typeface="Comic Sans MS"/>
                <a:ea typeface="Comic Sans MS"/>
                <a:cs typeface="Comic Sans MS"/>
                <a:sym typeface="Comic Sans MS"/>
              </a:rPr>
              <a:t> are the object described by a set of data.  Individuals may be people, but they may also be animals or things.</a:t>
            </a:r>
            <a:endParaRPr/>
          </a:p>
          <a:p>
            <a:pPr indent="0" lvl="0" marL="0" marR="0" rtl="0" algn="l">
              <a:lnSpc>
                <a:spcPct val="100000"/>
              </a:lnSpc>
              <a:spcBef>
                <a:spcPts val="850"/>
              </a:spcBef>
              <a:spcAft>
                <a:spcPts val="0"/>
              </a:spcAft>
              <a:buClr>
                <a:schemeClr val="dk1"/>
              </a:buClr>
              <a:buFont typeface="Arial"/>
              <a:buNone/>
            </a:pPr>
            <a:r>
              <a:t/>
            </a:r>
            <a:endParaRPr b="0" i="0" sz="1700" u="none">
              <a:solidFill>
                <a:schemeClr val="dk1"/>
              </a:solidFill>
              <a:latin typeface="Comic Sans MS"/>
              <a:ea typeface="Comic Sans MS"/>
              <a:cs typeface="Comic Sans MS"/>
              <a:sym typeface="Comic Sans MS"/>
            </a:endParaRPr>
          </a:p>
          <a:p>
            <a:pPr indent="0" lvl="0" marL="0" marR="0" rtl="0" algn="l">
              <a:lnSpc>
                <a:spcPct val="100000"/>
              </a:lnSpc>
              <a:spcBef>
                <a:spcPts val="850"/>
              </a:spcBef>
              <a:spcAft>
                <a:spcPts val="0"/>
              </a:spcAft>
              <a:buClr>
                <a:schemeClr val="dk1"/>
              </a:buClr>
              <a:buFont typeface="Comic Sans MS"/>
              <a:buNone/>
            </a:pPr>
            <a:r>
              <a:rPr b="0" i="0" lang="en-US" sz="1700" u="none">
                <a:solidFill>
                  <a:schemeClr val="dk1"/>
                </a:solidFill>
                <a:latin typeface="Comic Sans MS"/>
                <a:ea typeface="Comic Sans MS"/>
                <a:cs typeface="Comic Sans MS"/>
                <a:sym typeface="Comic Sans MS"/>
              </a:rPr>
              <a:t>A </a:t>
            </a:r>
            <a:r>
              <a:rPr b="1" i="0" lang="en-US" sz="1700" u="none">
                <a:solidFill>
                  <a:schemeClr val="dk1"/>
                </a:solidFill>
                <a:latin typeface="Comic Sans MS"/>
                <a:ea typeface="Comic Sans MS"/>
                <a:cs typeface="Comic Sans MS"/>
                <a:sym typeface="Comic Sans MS"/>
              </a:rPr>
              <a:t>variable</a:t>
            </a:r>
            <a:r>
              <a:rPr b="0" i="0" lang="en-US" sz="1700" u="none">
                <a:solidFill>
                  <a:schemeClr val="dk1"/>
                </a:solidFill>
                <a:latin typeface="Comic Sans MS"/>
                <a:ea typeface="Comic Sans MS"/>
                <a:cs typeface="Comic Sans MS"/>
                <a:sym typeface="Comic Sans MS"/>
              </a:rPr>
              <a:t> is any characteristic of an individual.  A variable can take different values for different individuals.  </a:t>
            </a:r>
            <a:endParaRPr/>
          </a:p>
        </p:txBody>
      </p:sp>
      <p:pic>
        <p:nvPicPr>
          <p:cNvPr id="119" name="Google Shape;119;p9"/>
          <p:cNvPicPr preferRelativeResize="0"/>
          <p:nvPr/>
        </p:nvPicPr>
        <p:blipFill rotWithShape="1">
          <a:blip r:embed="rId3">
            <a:alphaModFix/>
          </a:blip>
          <a:srcRect b="0" l="0" r="0" t="0"/>
          <a:stretch/>
        </p:blipFill>
        <p:spPr>
          <a:xfrm>
            <a:off x="6324600" y="4724400"/>
            <a:ext cx="2290762" cy="1681162"/>
          </a:xfrm>
          <a:prstGeom prst="rect">
            <a:avLst/>
          </a:prstGeom>
          <a:noFill/>
          <a:ln>
            <a:noFill/>
          </a:ln>
        </p:spPr>
      </p:pic>
      <p:pic>
        <p:nvPicPr>
          <p:cNvPr id="120" name="Google Shape;120;p9"/>
          <p:cNvPicPr preferRelativeResize="0"/>
          <p:nvPr/>
        </p:nvPicPr>
        <p:blipFill rotWithShape="1">
          <a:blip r:embed="rId4">
            <a:alphaModFix/>
          </a:blip>
          <a:srcRect b="0" l="0" r="0" t="0"/>
          <a:stretch/>
        </p:blipFill>
        <p:spPr>
          <a:xfrm>
            <a:off x="5410200" y="304800"/>
            <a:ext cx="2063750" cy="2266950"/>
          </a:xfrm>
          <a:prstGeom prst="rect">
            <a:avLst/>
          </a:prstGeom>
          <a:noFill/>
          <a:ln>
            <a:noFill/>
          </a:ln>
        </p:spPr>
      </p:pic>
      <p:sp>
        <p:nvSpPr>
          <p:cNvPr id="121" name="Google Shape;121;p9"/>
          <p:cNvSpPr/>
          <p:nvPr/>
        </p:nvSpPr>
        <p:spPr>
          <a:xfrm>
            <a:off x="3048000" y="53340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p10"/>
          <p:cNvSpPr txBox="1"/>
          <p:nvPr/>
        </p:nvSpPr>
        <p:spPr>
          <a:xfrm>
            <a:off x="0" y="1143000"/>
            <a:ext cx="8686800" cy="455295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FFFF00"/>
              </a:buClr>
              <a:buFont typeface="Comic Sans MS"/>
              <a:buNone/>
            </a:pPr>
            <a:r>
              <a:rPr b="1" i="1" lang="en-US" sz="2500" u="none">
                <a:solidFill>
                  <a:srgbClr val="FFFF00"/>
                </a:solidFill>
                <a:latin typeface="Comic Sans MS"/>
                <a:ea typeface="Comic Sans MS"/>
                <a:cs typeface="Comic Sans MS"/>
                <a:sym typeface="Comic Sans MS"/>
              </a:rPr>
              <a:t>         1.1  </a:t>
            </a:r>
            <a:r>
              <a:rPr b="1" i="1" lang="en-US" sz="1800" u="none">
                <a:solidFill>
                  <a:srgbClr val="0000FF"/>
                </a:solidFill>
                <a:latin typeface="Comic Sans MS"/>
                <a:ea typeface="Comic Sans MS"/>
                <a:cs typeface="Comic Sans MS"/>
                <a:sym typeface="Comic Sans MS"/>
              </a:rPr>
              <a:t>      </a:t>
            </a:r>
            <a:r>
              <a:rPr b="1" i="1" lang="en-US" sz="2500" u="sng">
                <a:solidFill>
                  <a:schemeClr val="dk1"/>
                </a:solidFill>
                <a:latin typeface="Comic Sans MS"/>
                <a:ea typeface="Comic Sans MS"/>
                <a:cs typeface="Comic Sans MS"/>
                <a:sym typeface="Comic Sans MS"/>
              </a:rPr>
              <a:t>Displaying distributions with graphs</a:t>
            </a:r>
            <a:endParaRPr/>
          </a:p>
          <a:p>
            <a:pPr indent="-457200" lvl="0" marL="457200" marR="0" rtl="0" algn="l">
              <a:lnSpc>
                <a:spcPct val="100000"/>
              </a:lnSpc>
              <a:spcBef>
                <a:spcPts val="800"/>
              </a:spcBef>
              <a:spcAft>
                <a:spcPts val="0"/>
              </a:spcAft>
              <a:buClr>
                <a:schemeClr val="dk1"/>
              </a:buClr>
              <a:buFont typeface="Comic Sans MS"/>
              <a:buNone/>
            </a:pPr>
            <a:r>
              <a:rPr b="1" i="1" lang="en-US" sz="1600" u="sng">
                <a:solidFill>
                  <a:schemeClr val="dk1"/>
                </a:solidFill>
                <a:latin typeface="Comic Sans MS"/>
                <a:ea typeface="Comic Sans MS"/>
                <a:cs typeface="Comic Sans MS"/>
                <a:sym typeface="Comic Sans MS"/>
              </a:rPr>
              <a:t> </a:t>
            </a:r>
            <a:endParaRPr/>
          </a:p>
          <a:p>
            <a:pPr indent="-457200" lvl="0" marL="457200" marR="0" rtl="0" algn="l">
              <a:lnSpc>
                <a:spcPct val="100000"/>
              </a:lnSpc>
              <a:spcBef>
                <a:spcPts val="800"/>
              </a:spcBef>
              <a:spcAft>
                <a:spcPts val="0"/>
              </a:spcAft>
              <a:buClr>
                <a:schemeClr val="dk1"/>
              </a:buClr>
              <a:buFont typeface="Comic Sans MS"/>
              <a:buNone/>
            </a:pPr>
            <a:r>
              <a:rPr b="1" i="1" lang="en-US" sz="1600" u="none">
                <a:solidFill>
                  <a:schemeClr val="dk1"/>
                </a:solidFill>
                <a:latin typeface="Comic Sans MS"/>
                <a:ea typeface="Comic Sans MS"/>
                <a:cs typeface="Comic Sans MS"/>
                <a:sym typeface="Comic Sans MS"/>
              </a:rPr>
              <a:t>A)      Variables:</a:t>
            </a:r>
            <a:endParaRPr/>
          </a:p>
          <a:p>
            <a:pPr indent="-457200" lvl="0" marL="457200" marR="0" rtl="0" algn="l">
              <a:lnSpc>
                <a:spcPct val="100000"/>
              </a:lnSpc>
              <a:spcBef>
                <a:spcPts val="800"/>
              </a:spcBef>
              <a:spcAft>
                <a:spcPts val="0"/>
              </a:spcAft>
              <a:buClr>
                <a:schemeClr val="dk1"/>
              </a:buClr>
              <a:buFont typeface="Comic Sans MS"/>
              <a:buNone/>
            </a:pPr>
            <a:r>
              <a:rPr b="1" i="0" lang="en-US" sz="1600" u="none">
                <a:solidFill>
                  <a:schemeClr val="dk1"/>
                </a:solidFill>
                <a:latin typeface="Comic Sans MS"/>
                <a:ea typeface="Comic Sans MS"/>
                <a:cs typeface="Comic Sans MS"/>
                <a:sym typeface="Comic Sans MS"/>
              </a:rPr>
              <a:t>a.    </a:t>
            </a:r>
            <a:r>
              <a:rPr b="1" i="0" lang="en-US" sz="1600" u="none">
                <a:solidFill>
                  <a:srgbClr val="FFFF00"/>
                </a:solidFill>
                <a:latin typeface="Comic Sans MS"/>
                <a:ea typeface="Comic Sans MS"/>
                <a:cs typeface="Comic Sans MS"/>
                <a:sym typeface="Comic Sans MS"/>
              </a:rPr>
              <a:t> Categorical</a:t>
            </a:r>
            <a:endParaRPr/>
          </a:p>
          <a:p>
            <a:pPr indent="-457200" lvl="0" marL="457200" marR="0" rtl="0" algn="l">
              <a:lnSpc>
                <a:spcPct val="100000"/>
              </a:lnSpc>
              <a:spcBef>
                <a:spcPts val="800"/>
              </a:spcBef>
              <a:spcAft>
                <a:spcPts val="0"/>
              </a:spcAft>
              <a:buClr>
                <a:schemeClr val="dk1"/>
              </a:buClr>
              <a:buFont typeface="Comic Sans MS"/>
              <a:buNone/>
            </a:pPr>
            <a:r>
              <a:rPr b="1" i="1" lang="en-US" sz="1600" u="none">
                <a:solidFill>
                  <a:schemeClr val="dk1"/>
                </a:solidFill>
                <a:latin typeface="Comic Sans MS"/>
                <a:ea typeface="Comic Sans MS"/>
                <a:cs typeface="Comic Sans MS"/>
                <a:sym typeface="Comic Sans MS"/>
              </a:rPr>
              <a:t>                                   Records which of several groups or categories an individual belongs to : can be presented using bar charts or pie charts</a:t>
            </a:r>
            <a:endParaRPr/>
          </a:p>
          <a:p>
            <a:pPr indent="-457200" lvl="0" marL="457200" marR="0" rtl="0" algn="l">
              <a:lnSpc>
                <a:spcPct val="100000"/>
              </a:lnSpc>
              <a:spcBef>
                <a:spcPts val="800"/>
              </a:spcBef>
              <a:spcAft>
                <a:spcPts val="0"/>
              </a:spcAft>
              <a:buClr>
                <a:schemeClr val="dk1"/>
              </a:buClr>
              <a:buFont typeface="Comic Sans MS"/>
              <a:buNone/>
            </a:pPr>
            <a:r>
              <a:rPr b="1" i="1" lang="en-US" sz="1600" u="none">
                <a:solidFill>
                  <a:schemeClr val="dk1"/>
                </a:solidFill>
                <a:latin typeface="Comic Sans MS"/>
                <a:ea typeface="Comic Sans MS"/>
                <a:cs typeface="Comic Sans MS"/>
                <a:sym typeface="Comic Sans MS"/>
              </a:rPr>
              <a:t>b.</a:t>
            </a:r>
            <a:r>
              <a:rPr b="1" i="0" lang="en-US" sz="1600" u="none">
                <a:solidFill>
                  <a:schemeClr val="dk1"/>
                </a:solidFill>
                <a:latin typeface="Comic Sans MS"/>
                <a:ea typeface="Comic Sans MS"/>
                <a:cs typeface="Comic Sans MS"/>
                <a:sym typeface="Comic Sans MS"/>
              </a:rPr>
              <a:t>     </a:t>
            </a:r>
            <a:r>
              <a:rPr b="1" i="0" lang="en-US" sz="1600" u="none">
                <a:solidFill>
                  <a:srgbClr val="FFFF00"/>
                </a:solidFill>
                <a:latin typeface="Comic Sans MS"/>
                <a:ea typeface="Comic Sans MS"/>
                <a:cs typeface="Comic Sans MS"/>
                <a:sym typeface="Comic Sans MS"/>
              </a:rPr>
              <a:t>Quantitative</a:t>
            </a:r>
            <a:endParaRPr/>
          </a:p>
          <a:p>
            <a:pPr indent="-457200" lvl="0" marL="457200" marR="0" rtl="0" algn="l">
              <a:lnSpc>
                <a:spcPct val="100000"/>
              </a:lnSpc>
              <a:spcBef>
                <a:spcPts val="800"/>
              </a:spcBef>
              <a:spcAft>
                <a:spcPts val="0"/>
              </a:spcAft>
              <a:buClr>
                <a:schemeClr val="dk1"/>
              </a:buClr>
              <a:buFont typeface="Comic Sans MS"/>
              <a:buNone/>
            </a:pPr>
            <a:r>
              <a:rPr b="1" i="1" lang="en-US" sz="1600" u="none">
                <a:solidFill>
                  <a:schemeClr val="dk1"/>
                </a:solidFill>
                <a:latin typeface="Comic Sans MS"/>
                <a:ea typeface="Comic Sans MS"/>
                <a:cs typeface="Comic Sans MS"/>
                <a:sym typeface="Comic Sans MS"/>
              </a:rPr>
              <a:t>                                   Takes numerical values for which it makes sense to do arithmetic operations like adding and averaging</a:t>
            </a:r>
            <a:endParaRPr/>
          </a:p>
          <a:p>
            <a:pPr indent="-457200" lvl="0" marL="457200" marR="0" rtl="0" algn="l">
              <a:lnSpc>
                <a:spcPct val="100000"/>
              </a:lnSpc>
              <a:spcBef>
                <a:spcPts val="800"/>
              </a:spcBef>
              <a:spcAft>
                <a:spcPts val="0"/>
              </a:spcAft>
              <a:buClr>
                <a:schemeClr val="dk1"/>
              </a:buClr>
              <a:buFont typeface="Comic Sans MS"/>
              <a:buNone/>
            </a:pPr>
            <a:r>
              <a:rPr b="1" i="0" lang="en-US" sz="1600" u="none">
                <a:solidFill>
                  <a:schemeClr val="dk1"/>
                </a:solidFill>
                <a:latin typeface="Comic Sans MS"/>
                <a:ea typeface="Comic Sans MS"/>
                <a:cs typeface="Comic Sans MS"/>
                <a:sym typeface="Comic Sans MS"/>
              </a:rPr>
              <a:t>c.    </a:t>
            </a:r>
            <a:r>
              <a:rPr b="1" i="0" lang="en-US" sz="1600" u="none">
                <a:solidFill>
                  <a:srgbClr val="FFFF00"/>
                </a:solidFill>
                <a:latin typeface="Comic Sans MS"/>
                <a:ea typeface="Comic Sans MS"/>
                <a:cs typeface="Comic Sans MS"/>
                <a:sym typeface="Comic Sans MS"/>
              </a:rPr>
              <a:t>Distribution </a:t>
            </a:r>
            <a:endParaRPr/>
          </a:p>
          <a:p>
            <a:pPr indent="-457200" lvl="0" marL="457200" marR="0" rtl="0" algn="l">
              <a:lnSpc>
                <a:spcPct val="100000"/>
              </a:lnSpc>
              <a:spcBef>
                <a:spcPts val="800"/>
              </a:spcBef>
              <a:spcAft>
                <a:spcPts val="0"/>
              </a:spcAft>
              <a:buClr>
                <a:schemeClr val="dk1"/>
              </a:buClr>
              <a:buFont typeface="Comic Sans MS"/>
              <a:buNone/>
            </a:pPr>
            <a:r>
              <a:rPr b="1" i="1" lang="en-US" sz="1600" u="none">
                <a:solidFill>
                  <a:schemeClr val="dk1"/>
                </a:solidFill>
                <a:latin typeface="Comic Sans MS"/>
                <a:ea typeface="Comic Sans MS"/>
                <a:cs typeface="Comic Sans MS"/>
                <a:sym typeface="Comic Sans MS"/>
              </a:rPr>
              <a:t> 			   A variable tells us what values it takes and how often it takes these values</a:t>
            </a:r>
            <a:endParaRPr/>
          </a:p>
          <a:p>
            <a:pPr indent="-457200" lvl="0" marL="457200" marR="0" rtl="0" algn="l">
              <a:lnSpc>
                <a:spcPct val="100000"/>
              </a:lnSpc>
              <a:spcBef>
                <a:spcPts val="900"/>
              </a:spcBef>
              <a:spcAft>
                <a:spcPts val="0"/>
              </a:spcAft>
              <a:buClr>
                <a:schemeClr val="dk1"/>
              </a:buClr>
              <a:buFont typeface="Comic Sans MS"/>
              <a:buNone/>
            </a:pPr>
            <a:r>
              <a:rPr b="1" i="1" lang="en-US" sz="1800" u="none">
                <a:solidFill>
                  <a:schemeClr val="dk1"/>
                </a:solidFill>
                <a:latin typeface="Comic Sans MS"/>
                <a:ea typeface="Comic Sans MS"/>
                <a:cs typeface="Comic Sans MS"/>
                <a:sym typeface="Comic Sans MS"/>
              </a:rPr>
              <a:t>B)       </a:t>
            </a:r>
            <a:endParaRPr/>
          </a:p>
        </p:txBody>
      </p:sp>
      <p:sp>
        <p:nvSpPr>
          <p:cNvPr id="127" name="Google Shape;127;p10"/>
          <p:cNvSpPr/>
          <p:nvPr/>
        </p:nvSpPr>
        <p:spPr>
          <a:xfrm>
            <a:off x="3048000" y="53340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1" name="Shape 131"/>
        <p:cNvGrpSpPr/>
        <p:nvPr/>
      </p:nvGrpSpPr>
      <p:grpSpPr>
        <a:xfrm>
          <a:off x="0" y="0"/>
          <a:ext cx="0" cy="0"/>
          <a:chOff x="0" y="0"/>
          <a:chExt cx="0" cy="0"/>
        </a:xfrm>
      </p:grpSpPr>
      <p:sp>
        <p:nvSpPr>
          <p:cNvPr id="132" name="Google Shape;132;p11"/>
          <p:cNvSpPr/>
          <p:nvPr/>
        </p:nvSpPr>
        <p:spPr>
          <a:xfrm>
            <a:off x="2514600" y="1295400"/>
            <a:ext cx="6324600" cy="33528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3" name="Google Shape;133;p11"/>
          <p:cNvSpPr txBox="1"/>
          <p:nvPr>
            <p:ph idx="4294967295" type="title"/>
          </p:nvPr>
        </p:nvSpPr>
        <p:spPr>
          <a:xfrm>
            <a:off x="381000" y="381000"/>
            <a:ext cx="7772400" cy="762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Black"/>
              <a:buNone/>
            </a:pPr>
            <a:r>
              <a:rPr b="1" i="1" lang="en-US" sz="4400" u="sng">
                <a:solidFill>
                  <a:schemeClr val="dk2"/>
                </a:solidFill>
                <a:latin typeface="Arial Black"/>
                <a:ea typeface="Arial Black"/>
                <a:cs typeface="Arial Black"/>
                <a:sym typeface="Arial Black"/>
              </a:rPr>
              <a:t>Categorical Graphs:</a:t>
            </a:r>
            <a:endParaRPr/>
          </a:p>
        </p:txBody>
      </p:sp>
      <p:sp>
        <p:nvSpPr>
          <p:cNvPr id="134" name="Google Shape;134;p11"/>
          <p:cNvSpPr txBox="1"/>
          <p:nvPr>
            <p:ph idx="4294967295" type="body"/>
          </p:nvPr>
        </p:nvSpPr>
        <p:spPr>
          <a:xfrm>
            <a:off x="2286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Pie Chart: </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Bar Chart:</a:t>
            </a:r>
            <a:endParaRPr/>
          </a:p>
        </p:txBody>
      </p:sp>
      <p:pic>
        <p:nvPicPr>
          <p:cNvPr id="135" name="Google Shape;135;p11"/>
          <p:cNvPicPr preferRelativeResize="0"/>
          <p:nvPr/>
        </p:nvPicPr>
        <p:blipFill rotWithShape="1">
          <a:blip r:embed="rId3">
            <a:alphaModFix/>
          </a:blip>
          <a:srcRect b="0" l="0" r="0" t="0"/>
          <a:stretch/>
        </p:blipFill>
        <p:spPr>
          <a:xfrm>
            <a:off x="3505200" y="4752975"/>
            <a:ext cx="4648200" cy="2105025"/>
          </a:xfrm>
          <a:prstGeom prst="rect">
            <a:avLst/>
          </a:prstGeom>
          <a:noFill/>
          <a:ln>
            <a:noFill/>
          </a:ln>
        </p:spPr>
      </p:pic>
      <p:pic>
        <p:nvPicPr>
          <p:cNvPr id="136" name="Google Shape;136;p11"/>
          <p:cNvPicPr preferRelativeResize="0"/>
          <p:nvPr/>
        </p:nvPicPr>
        <p:blipFill rotWithShape="1">
          <a:blip r:embed="rId4">
            <a:alphaModFix/>
          </a:blip>
          <a:srcRect b="0" l="0" r="0" t="0"/>
          <a:stretch/>
        </p:blipFill>
        <p:spPr>
          <a:xfrm>
            <a:off x="2667000" y="1447800"/>
            <a:ext cx="5981700" cy="3271837"/>
          </a:xfrm>
          <a:prstGeom prst="rect">
            <a:avLst/>
          </a:prstGeom>
          <a:noFill/>
          <a:ln>
            <a:noFill/>
          </a:ln>
        </p:spPr>
      </p:pic>
      <p:sp>
        <p:nvSpPr>
          <p:cNvPr id="137" name="Google Shape;137;p11"/>
          <p:cNvSpPr/>
          <p:nvPr/>
        </p:nvSpPr>
        <p:spPr>
          <a:xfrm>
            <a:off x="990600" y="56388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1" name="Shape 141"/>
        <p:cNvGrpSpPr/>
        <p:nvPr/>
      </p:nvGrpSpPr>
      <p:grpSpPr>
        <a:xfrm>
          <a:off x="0" y="0"/>
          <a:ext cx="0" cy="0"/>
          <a:chOff x="0" y="0"/>
          <a:chExt cx="0" cy="0"/>
        </a:xfrm>
      </p:grpSpPr>
      <p:pic>
        <p:nvPicPr>
          <p:cNvPr id="142" name="Google Shape;142;p12"/>
          <p:cNvPicPr preferRelativeResize="0"/>
          <p:nvPr/>
        </p:nvPicPr>
        <p:blipFill rotWithShape="1">
          <a:blip r:embed="rId3">
            <a:alphaModFix/>
          </a:blip>
          <a:srcRect b="0" l="0" r="0" t="0"/>
          <a:stretch/>
        </p:blipFill>
        <p:spPr>
          <a:xfrm>
            <a:off x="7239000" y="5213350"/>
            <a:ext cx="1905000" cy="1644650"/>
          </a:xfrm>
          <a:prstGeom prst="rect">
            <a:avLst/>
          </a:prstGeom>
          <a:noFill/>
          <a:ln>
            <a:noFill/>
          </a:ln>
        </p:spPr>
      </p:pic>
      <p:sp>
        <p:nvSpPr>
          <p:cNvPr id="143" name="Google Shape;143;p12"/>
          <p:cNvSpPr txBox="1"/>
          <p:nvPr/>
        </p:nvSpPr>
        <p:spPr>
          <a:xfrm>
            <a:off x="1600200" y="457200"/>
            <a:ext cx="6781800" cy="55546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3500" u="sng">
                <a:solidFill>
                  <a:schemeClr val="dk1"/>
                </a:solidFill>
                <a:latin typeface="Times New Roman"/>
                <a:ea typeface="Times New Roman"/>
                <a:cs typeface="Times New Roman"/>
                <a:sym typeface="Times New Roman"/>
              </a:rPr>
              <a:t>Stemplot</a:t>
            </a:r>
            <a:endParaRPr/>
          </a:p>
          <a:p>
            <a:pPr indent="0" lvl="0" marL="0" marR="0" rtl="0" algn="l">
              <a:lnSpc>
                <a:spcPct val="100000"/>
              </a:lnSpc>
              <a:spcBef>
                <a:spcPts val="120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Separate each observation into a stem consisting of all but the final (rightmost) digit and a leaf, the final digit.  </a:t>
            </a:r>
            <a:endParaRPr/>
          </a:p>
          <a:p>
            <a:pPr indent="0" lvl="0" marL="0" marR="0" rtl="0" algn="l">
              <a:lnSpc>
                <a:spcPct val="100000"/>
              </a:lnSpc>
              <a:spcBef>
                <a:spcPts val="120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Write the stems vertically in increasing order from top to bottom, and draw a vertical line to the right of the stems.</a:t>
            </a:r>
            <a:endParaRPr/>
          </a:p>
          <a:p>
            <a:pPr indent="0" lvl="0" marL="0" marR="0" rtl="0" algn="l">
              <a:lnSpc>
                <a:spcPct val="100000"/>
              </a:lnSpc>
              <a:spcBef>
                <a:spcPts val="120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Go through the data writing each leaf to the right of its stem</a:t>
            </a:r>
            <a:endParaRPr/>
          </a:p>
          <a:p>
            <a:pPr indent="0" lvl="0" marL="0" marR="0" rtl="0" algn="l">
              <a:lnSpc>
                <a:spcPct val="100000"/>
              </a:lnSpc>
              <a:spcBef>
                <a:spcPts val="120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Rewrite the stems, rearranging the leaves in increasing order</a:t>
            </a:r>
            <a:endParaRPr/>
          </a:p>
          <a:p>
            <a:pPr indent="0" lvl="0" marL="0" marR="0" rtl="0" algn="l">
              <a:lnSpc>
                <a:spcPct val="100000"/>
              </a:lnSpc>
              <a:spcBef>
                <a:spcPts val="120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
        <p:nvSpPr>
          <p:cNvPr id="144" name="Google Shape;144;p12"/>
          <p:cNvSpPr/>
          <p:nvPr/>
        </p:nvSpPr>
        <p:spPr>
          <a:xfrm>
            <a:off x="3124200" y="55626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8" name="Shape 148"/>
        <p:cNvGrpSpPr/>
        <p:nvPr/>
      </p:nvGrpSpPr>
      <p:grpSpPr>
        <a:xfrm>
          <a:off x="0" y="0"/>
          <a:ext cx="0" cy="0"/>
          <a:chOff x="0" y="0"/>
          <a:chExt cx="0" cy="0"/>
        </a:xfrm>
      </p:grpSpPr>
      <p:sp>
        <p:nvSpPr>
          <p:cNvPr id="149" name="Google Shape;149;p13"/>
          <p:cNvSpPr txBox="1"/>
          <p:nvPr/>
        </p:nvSpPr>
        <p:spPr>
          <a:xfrm>
            <a:off x="1981200" y="0"/>
            <a:ext cx="4572000" cy="660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000" u="none">
                <a:solidFill>
                  <a:schemeClr val="dk1"/>
                </a:solidFill>
                <a:latin typeface="Arial"/>
                <a:ea typeface="Arial"/>
                <a:cs typeface="Arial"/>
                <a:sym typeface="Arial"/>
              </a:rPr>
              <a:t>Character Stem-and-Leaf Display</a:t>
            </a:r>
            <a:endParaRPr/>
          </a:p>
          <a:p>
            <a:pPr indent="0" lvl="0" marL="0" marR="0" rtl="0" algn="l">
              <a:lnSpc>
                <a:spcPct val="100000"/>
              </a:lnSpc>
              <a:spcBef>
                <a:spcPts val="10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Stem-and-leaf of C1        N               	</a:t>
            </a:r>
            <a:r>
              <a:rPr b="0" i="0" lang="en-US" sz="1700" u="none">
                <a:solidFill>
                  <a:schemeClr val="dk1"/>
                </a:solidFill>
                <a:latin typeface="Courier New"/>
                <a:ea typeface="Courier New"/>
                <a:cs typeface="Courier New"/>
                <a:sym typeface="Courier New"/>
              </a:rPr>
              <a:t>1   12 0</a:t>
            </a:r>
            <a:endParaRPr/>
          </a:p>
          <a:p>
            <a:pPr indent="0" lvl="0" marL="0" marR="0" rtl="0" algn="l">
              <a:lnSpc>
                <a:spcPct val="100000"/>
              </a:lnSpc>
              <a:spcBef>
                <a:spcPts val="850"/>
              </a:spcBef>
              <a:spcAft>
                <a:spcPts val="0"/>
              </a:spcAft>
              <a:buClr>
                <a:schemeClr val="dk1"/>
              </a:buClr>
              <a:buFont typeface="Courier New"/>
              <a:buNone/>
            </a:pPr>
            <a:r>
              <a:rPr b="0" i="0" lang="en-US" sz="1700" u="none">
                <a:solidFill>
                  <a:schemeClr val="dk1"/>
                </a:solidFill>
                <a:latin typeface="Courier New"/>
                <a:ea typeface="Courier New"/>
                <a:cs typeface="Courier New"/>
                <a:sym typeface="Courier New"/>
              </a:rPr>
              <a:t>    	1   13 </a:t>
            </a:r>
            <a:endParaRPr/>
          </a:p>
          <a:p>
            <a:pPr indent="0" lvl="0" marL="0" marR="0" rtl="0" algn="l">
              <a:lnSpc>
                <a:spcPct val="100000"/>
              </a:lnSpc>
              <a:spcBef>
                <a:spcPts val="850"/>
              </a:spcBef>
              <a:spcAft>
                <a:spcPts val="0"/>
              </a:spcAft>
              <a:buClr>
                <a:schemeClr val="dk1"/>
              </a:buClr>
              <a:buFont typeface="Courier New"/>
              <a:buNone/>
            </a:pPr>
            <a:r>
              <a:rPr b="0" i="0" lang="en-US" sz="1700" u="none">
                <a:solidFill>
                  <a:schemeClr val="dk1"/>
                </a:solidFill>
                <a:latin typeface="Courier New"/>
                <a:ea typeface="Courier New"/>
                <a:cs typeface="Courier New"/>
                <a:sym typeface="Courier New"/>
              </a:rPr>
              <a:t>    	1   14 </a:t>
            </a:r>
            <a:endParaRPr/>
          </a:p>
          <a:p>
            <a:pPr indent="0" lvl="0" marL="0" marR="0" rtl="0" algn="l">
              <a:lnSpc>
                <a:spcPct val="100000"/>
              </a:lnSpc>
              <a:spcBef>
                <a:spcPts val="850"/>
              </a:spcBef>
              <a:spcAft>
                <a:spcPts val="0"/>
              </a:spcAft>
              <a:buClr>
                <a:schemeClr val="dk1"/>
              </a:buClr>
              <a:buFont typeface="Courier New"/>
              <a:buNone/>
            </a:pPr>
            <a:r>
              <a:rPr b="0" i="0" lang="en-US" sz="1700" u="none">
                <a:solidFill>
                  <a:schemeClr val="dk1"/>
                </a:solidFill>
                <a:latin typeface="Courier New"/>
                <a:ea typeface="Courier New"/>
                <a:cs typeface="Courier New"/>
                <a:sym typeface="Courier New"/>
              </a:rPr>
              <a:t>    	5   15 0000</a:t>
            </a:r>
            <a:endParaRPr/>
          </a:p>
          <a:p>
            <a:pPr indent="0" lvl="0" marL="0" marR="0" rtl="0" algn="l">
              <a:lnSpc>
                <a:spcPct val="100000"/>
              </a:lnSpc>
              <a:spcBef>
                <a:spcPts val="850"/>
              </a:spcBef>
              <a:spcAft>
                <a:spcPts val="0"/>
              </a:spcAft>
              <a:buClr>
                <a:schemeClr val="dk1"/>
              </a:buClr>
              <a:buFont typeface="Courier New"/>
              <a:buNone/>
            </a:pPr>
            <a:r>
              <a:rPr b="0" i="0" lang="en-US" sz="1700" u="none">
                <a:solidFill>
                  <a:schemeClr val="dk1"/>
                </a:solidFill>
                <a:latin typeface="Courier New"/>
                <a:ea typeface="Courier New"/>
                <a:cs typeface="Courier New"/>
                <a:sym typeface="Courier New"/>
              </a:rPr>
              <a:t>   	10   16 00000</a:t>
            </a:r>
            <a:endParaRPr/>
          </a:p>
          <a:p>
            <a:pPr indent="0" lvl="0" marL="0" marR="0" rtl="0" algn="l">
              <a:lnSpc>
                <a:spcPct val="100000"/>
              </a:lnSpc>
              <a:spcBef>
                <a:spcPts val="850"/>
              </a:spcBef>
              <a:spcAft>
                <a:spcPts val="0"/>
              </a:spcAft>
              <a:buClr>
                <a:schemeClr val="dk1"/>
              </a:buClr>
              <a:buFont typeface="Courier New"/>
              <a:buNone/>
            </a:pPr>
            <a:r>
              <a:rPr b="0" i="0" lang="en-US" sz="1700" u="none">
                <a:solidFill>
                  <a:schemeClr val="dk1"/>
                </a:solidFill>
                <a:latin typeface="Courier New"/>
                <a:ea typeface="Courier New"/>
                <a:cs typeface="Courier New"/>
                <a:sym typeface="Courier New"/>
              </a:rPr>
              <a:t>   	(5)  17 00000</a:t>
            </a:r>
            <a:endParaRPr/>
          </a:p>
          <a:p>
            <a:pPr indent="0" lvl="0" marL="0" marR="0" rtl="0" algn="l">
              <a:lnSpc>
                <a:spcPct val="100000"/>
              </a:lnSpc>
              <a:spcBef>
                <a:spcPts val="850"/>
              </a:spcBef>
              <a:spcAft>
                <a:spcPts val="0"/>
              </a:spcAft>
              <a:buClr>
                <a:schemeClr val="dk1"/>
              </a:buClr>
              <a:buFont typeface="Courier New"/>
              <a:buNone/>
            </a:pPr>
            <a:r>
              <a:rPr b="0" i="0" lang="en-US" sz="1700" u="none">
                <a:solidFill>
                  <a:schemeClr val="dk1"/>
                </a:solidFill>
                <a:latin typeface="Courier New"/>
                <a:ea typeface="Courier New"/>
                <a:cs typeface="Courier New"/>
                <a:sym typeface="Courier New"/>
              </a:rPr>
              <a:t>   	13   18 000</a:t>
            </a:r>
            <a:endParaRPr/>
          </a:p>
          <a:p>
            <a:pPr indent="0" lvl="0" marL="0" marR="0" rtl="0" algn="l">
              <a:lnSpc>
                <a:spcPct val="100000"/>
              </a:lnSpc>
              <a:spcBef>
                <a:spcPts val="850"/>
              </a:spcBef>
              <a:spcAft>
                <a:spcPts val="0"/>
              </a:spcAft>
              <a:buClr>
                <a:schemeClr val="dk1"/>
              </a:buClr>
              <a:buFont typeface="Courier New"/>
              <a:buNone/>
            </a:pPr>
            <a:r>
              <a:rPr b="0" i="0" lang="en-US" sz="1700" u="none">
                <a:solidFill>
                  <a:schemeClr val="dk1"/>
                </a:solidFill>
                <a:latin typeface="Courier New"/>
                <a:ea typeface="Courier New"/>
                <a:cs typeface="Courier New"/>
                <a:sym typeface="Courier New"/>
              </a:rPr>
              <a:t>   	10   19 000</a:t>
            </a:r>
            <a:endParaRPr/>
          </a:p>
          <a:p>
            <a:pPr indent="0" lvl="0" marL="0" marR="0" rtl="0" algn="l">
              <a:lnSpc>
                <a:spcPct val="100000"/>
              </a:lnSpc>
              <a:spcBef>
                <a:spcPts val="850"/>
              </a:spcBef>
              <a:spcAft>
                <a:spcPts val="0"/>
              </a:spcAft>
              <a:buClr>
                <a:schemeClr val="dk1"/>
              </a:buClr>
              <a:buFont typeface="Courier New"/>
              <a:buNone/>
            </a:pPr>
            <a:r>
              <a:rPr b="0" i="0" lang="en-US" sz="1700" u="none">
                <a:solidFill>
                  <a:schemeClr val="dk1"/>
                </a:solidFill>
                <a:latin typeface="Courier New"/>
                <a:ea typeface="Courier New"/>
                <a:cs typeface="Courier New"/>
                <a:sym typeface="Courier New"/>
              </a:rPr>
              <a:t>    	7   20 0</a:t>
            </a:r>
            <a:endParaRPr/>
          </a:p>
          <a:p>
            <a:pPr indent="0" lvl="0" marL="0" marR="0" rtl="0" algn="l">
              <a:lnSpc>
                <a:spcPct val="100000"/>
              </a:lnSpc>
              <a:spcBef>
                <a:spcPts val="850"/>
              </a:spcBef>
              <a:spcAft>
                <a:spcPts val="0"/>
              </a:spcAft>
              <a:buClr>
                <a:schemeClr val="dk1"/>
              </a:buClr>
              <a:buFont typeface="Courier New"/>
              <a:buNone/>
            </a:pPr>
            <a:r>
              <a:rPr b="0" i="0" lang="en-US" sz="1700" u="none">
                <a:solidFill>
                  <a:schemeClr val="dk1"/>
                </a:solidFill>
                <a:latin typeface="Courier New"/>
                <a:ea typeface="Courier New"/>
                <a:cs typeface="Courier New"/>
                <a:sym typeface="Courier New"/>
              </a:rPr>
              <a:t>    	6   21 0</a:t>
            </a:r>
            <a:endParaRPr/>
          </a:p>
          <a:p>
            <a:pPr indent="0" lvl="0" marL="0" marR="0" rtl="0" algn="l">
              <a:lnSpc>
                <a:spcPct val="100000"/>
              </a:lnSpc>
              <a:spcBef>
                <a:spcPts val="850"/>
              </a:spcBef>
              <a:spcAft>
                <a:spcPts val="0"/>
              </a:spcAft>
              <a:buClr>
                <a:schemeClr val="dk1"/>
              </a:buClr>
              <a:buFont typeface="Courier New"/>
              <a:buNone/>
            </a:pPr>
            <a:r>
              <a:rPr b="0" i="0" lang="en-US" sz="1700" u="none">
                <a:solidFill>
                  <a:schemeClr val="dk1"/>
                </a:solidFill>
                <a:latin typeface="Courier New"/>
                <a:ea typeface="Courier New"/>
                <a:cs typeface="Courier New"/>
                <a:sym typeface="Courier New"/>
              </a:rPr>
              <a:t>    	5   22 00</a:t>
            </a:r>
            <a:endParaRPr/>
          </a:p>
          <a:p>
            <a:pPr indent="0" lvl="0" marL="0" marR="0" rtl="0" algn="l">
              <a:lnSpc>
                <a:spcPct val="100000"/>
              </a:lnSpc>
              <a:spcBef>
                <a:spcPts val="850"/>
              </a:spcBef>
              <a:spcAft>
                <a:spcPts val="0"/>
              </a:spcAft>
              <a:buClr>
                <a:schemeClr val="dk1"/>
              </a:buClr>
              <a:buFont typeface="Courier New"/>
              <a:buNone/>
            </a:pPr>
            <a:r>
              <a:rPr b="0" i="0" lang="en-US" sz="1700" u="none">
                <a:solidFill>
                  <a:schemeClr val="dk1"/>
                </a:solidFill>
                <a:latin typeface="Courier New"/>
                <a:ea typeface="Courier New"/>
                <a:cs typeface="Courier New"/>
                <a:sym typeface="Courier New"/>
              </a:rPr>
              <a:t>    	3   23 0</a:t>
            </a:r>
            <a:endParaRPr/>
          </a:p>
          <a:p>
            <a:pPr indent="0" lvl="0" marL="0" marR="0" rtl="0" algn="l">
              <a:lnSpc>
                <a:spcPct val="100000"/>
              </a:lnSpc>
              <a:spcBef>
                <a:spcPts val="850"/>
              </a:spcBef>
              <a:spcAft>
                <a:spcPts val="0"/>
              </a:spcAft>
              <a:buClr>
                <a:schemeClr val="dk1"/>
              </a:buClr>
              <a:buFont typeface="Courier New"/>
              <a:buNone/>
            </a:pPr>
            <a:r>
              <a:rPr b="0" i="0" lang="en-US" sz="1700" u="none">
                <a:solidFill>
                  <a:schemeClr val="dk1"/>
                </a:solidFill>
                <a:latin typeface="Courier New"/>
                <a:ea typeface="Courier New"/>
                <a:cs typeface="Courier New"/>
                <a:sym typeface="Courier New"/>
              </a:rPr>
              <a:t>    	2   24 0</a:t>
            </a:r>
            <a:endParaRPr/>
          </a:p>
          <a:p>
            <a:pPr indent="0" lvl="0" marL="0" marR="0" rtl="0" algn="l">
              <a:lnSpc>
                <a:spcPct val="100000"/>
              </a:lnSpc>
              <a:spcBef>
                <a:spcPts val="850"/>
              </a:spcBef>
              <a:spcAft>
                <a:spcPts val="0"/>
              </a:spcAft>
              <a:buClr>
                <a:schemeClr val="dk1"/>
              </a:buClr>
              <a:buFont typeface="Courier New"/>
              <a:buNone/>
            </a:pPr>
            <a:r>
              <a:rPr b="0" i="0" lang="en-US" sz="1700" u="none">
                <a:solidFill>
                  <a:schemeClr val="dk1"/>
                </a:solidFill>
                <a:latin typeface="Courier New"/>
                <a:ea typeface="Courier New"/>
                <a:cs typeface="Courier New"/>
                <a:sym typeface="Courier New"/>
              </a:rPr>
              <a:t>    	1   25 0</a:t>
            </a:r>
            <a:endParaRPr/>
          </a:p>
          <a:p>
            <a:pPr indent="0" lvl="0" marL="0" marR="0" rtl="0" algn="l">
              <a:lnSpc>
                <a:spcPct val="100000"/>
              </a:lnSpc>
              <a:spcBef>
                <a:spcPts val="0"/>
              </a:spcBef>
              <a:spcAft>
                <a:spcPts val="0"/>
              </a:spcAft>
              <a:buNone/>
            </a:pPr>
            <a:r>
              <a:t/>
            </a:r>
            <a:endParaRPr b="0" i="0" sz="1700" u="none">
              <a:solidFill>
                <a:schemeClr val="dk1"/>
              </a:solidFill>
              <a:latin typeface="Courier New"/>
              <a:ea typeface="Courier New"/>
              <a:cs typeface="Courier New"/>
              <a:sym typeface="Courier New"/>
            </a:endParaRPr>
          </a:p>
        </p:txBody>
      </p:sp>
      <p:sp>
        <p:nvSpPr>
          <p:cNvPr id="150" name="Google Shape;150;p13"/>
          <p:cNvSpPr/>
          <p:nvPr/>
        </p:nvSpPr>
        <p:spPr>
          <a:xfrm>
            <a:off x="5257800" y="1295400"/>
            <a:ext cx="2085975" cy="2133600"/>
          </a:xfrm>
          <a:prstGeom prst="rect">
            <a:avLst/>
          </a:prstGeom>
        </p:spPr>
        <p:txBody>
          <a:bodyPr>
            <a:prstTxWarp prst="textPlain"/>
          </a:bodyPr>
          <a:lstStyle/>
          <a:p>
            <a:pPr lvl="0" algn="l"/>
            <a:r>
              <a:rPr b="0" i="0">
                <a:ln cap="flat" cmpd="sng" w="9525">
                  <a:solidFill>
                    <a:srgbClr val="000000"/>
                  </a:solidFill>
                  <a:prstDash val="solid"/>
                  <a:miter lim="800000"/>
                  <a:headEnd len="sm" w="sm" type="none"/>
                  <a:tailEnd len="sm" w="sm" type="none"/>
                </a:ln>
                <a:solidFill>
                  <a:srgbClr val="FFFF00"/>
                </a:solidFill>
                <a:latin typeface="Arial Black"/>
              </a:rPr>
              <a:t>NEATO!! </a:t>
            </a:r>
          </a:p>
        </p:txBody>
      </p:sp>
      <p:sp>
        <p:nvSpPr>
          <p:cNvPr id="151" name="Google Shape;151;p13"/>
          <p:cNvSpPr/>
          <p:nvPr/>
        </p:nvSpPr>
        <p:spPr>
          <a:xfrm>
            <a:off x="5486400" y="48768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
        <p:nvSpPr>
          <p:cNvPr id="156" name="Google Shape;156;p14"/>
          <p:cNvSpPr txBox="1"/>
          <p:nvPr/>
        </p:nvSpPr>
        <p:spPr>
          <a:xfrm>
            <a:off x="762000" y="304800"/>
            <a:ext cx="6705600" cy="428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200" u="none">
                <a:solidFill>
                  <a:schemeClr val="dk1"/>
                </a:solidFill>
                <a:latin typeface="Times New Roman"/>
                <a:ea typeface="Times New Roman"/>
                <a:cs typeface="Times New Roman"/>
                <a:sym typeface="Times New Roman"/>
              </a:rPr>
              <a:t>Time Plot</a:t>
            </a:r>
            <a:endParaRPr/>
          </a:p>
          <a:p>
            <a:pPr indent="0" lvl="0" marL="0" marR="0" rtl="0" algn="l">
              <a:lnSpc>
                <a:spcPct val="100000"/>
              </a:lnSpc>
              <a:spcBef>
                <a:spcPts val="1100"/>
              </a:spcBef>
              <a:spcAft>
                <a:spcPts val="0"/>
              </a:spcAft>
              <a:buClr>
                <a:schemeClr val="dk1"/>
              </a:buClr>
              <a:buFont typeface="Times New Roman"/>
              <a:buNone/>
            </a:pPr>
            <a:r>
              <a:rPr b="1" i="0" lang="en-US" sz="2200" u="none">
                <a:solidFill>
                  <a:schemeClr val="dk1"/>
                </a:solidFill>
                <a:latin typeface="Times New Roman"/>
                <a:ea typeface="Times New Roman"/>
                <a:cs typeface="Times New Roman"/>
                <a:sym typeface="Times New Roman"/>
              </a:rPr>
              <a:t>	This plots each observation against the time at which it was measured</a:t>
            </a:r>
            <a:endParaRPr/>
          </a:p>
          <a:p>
            <a:pPr indent="0" lvl="0" marL="0" marR="0" rtl="0" algn="l">
              <a:lnSpc>
                <a:spcPct val="100000"/>
              </a:lnSpc>
              <a:spcBef>
                <a:spcPts val="1100"/>
              </a:spcBef>
              <a:spcAft>
                <a:spcPts val="0"/>
              </a:spcAft>
              <a:buClr>
                <a:schemeClr val="dk1"/>
              </a:buClr>
              <a:buFont typeface="Times New Roman"/>
              <a:buNone/>
            </a:pPr>
            <a:r>
              <a:rPr b="1" i="0" lang="en-US" sz="2200" u="none">
                <a:solidFill>
                  <a:schemeClr val="dk1"/>
                </a:solidFill>
                <a:latin typeface="Times New Roman"/>
                <a:ea typeface="Times New Roman"/>
                <a:cs typeface="Times New Roman"/>
                <a:sym typeface="Times New Roman"/>
              </a:rPr>
              <a:t>	Time scale = horizontal axis, variable = vertical axis</a:t>
            </a:r>
            <a:endParaRPr/>
          </a:p>
          <a:p>
            <a:pPr indent="0" lvl="0" marL="0" marR="0" rtl="0" algn="l">
              <a:lnSpc>
                <a:spcPct val="100000"/>
              </a:lnSpc>
              <a:spcBef>
                <a:spcPts val="1100"/>
              </a:spcBef>
              <a:spcAft>
                <a:spcPts val="0"/>
              </a:spcAft>
              <a:buClr>
                <a:schemeClr val="dk1"/>
              </a:buClr>
              <a:buFont typeface="Times New Roman"/>
              <a:buNone/>
            </a:pPr>
            <a:r>
              <a:rPr b="1" i="0" lang="en-US" sz="2200" u="none">
                <a:solidFill>
                  <a:schemeClr val="dk1"/>
                </a:solidFill>
                <a:latin typeface="Times New Roman"/>
                <a:ea typeface="Times New Roman"/>
                <a:cs typeface="Times New Roman"/>
                <a:sym typeface="Times New Roman"/>
              </a:rPr>
              <a:t>	If not too many points, connect them</a:t>
            </a:r>
            <a:endParaRPr/>
          </a:p>
          <a:p>
            <a:pPr indent="0" lvl="0" marL="0" marR="0" rtl="0" algn="l">
              <a:lnSpc>
                <a:spcPct val="100000"/>
              </a:lnSpc>
              <a:spcBef>
                <a:spcPts val="1100"/>
              </a:spcBef>
              <a:spcAft>
                <a:spcPts val="0"/>
              </a:spcAft>
              <a:buClr>
                <a:schemeClr val="dk1"/>
              </a:buClr>
              <a:buFont typeface="Times New Roman"/>
              <a:buNone/>
            </a:pPr>
            <a:r>
              <a:rPr b="1" i="0" lang="en-US" sz="2200" u="none">
                <a:solidFill>
                  <a:schemeClr val="dk1"/>
                </a:solidFill>
                <a:latin typeface="Times New Roman"/>
                <a:ea typeface="Times New Roman"/>
                <a:cs typeface="Times New Roman"/>
                <a:sym typeface="Times New Roman"/>
              </a:rPr>
              <a:t>	When examining a time plot, look for an overall pattern and for strong deviations</a:t>
            </a:r>
            <a:endParaRPr/>
          </a:p>
          <a:p>
            <a:pPr indent="0" lvl="0" marL="0" marR="0" rtl="0" algn="l">
              <a:lnSpc>
                <a:spcPct val="100000"/>
              </a:lnSpc>
              <a:spcBef>
                <a:spcPts val="1100"/>
              </a:spcBef>
              <a:spcAft>
                <a:spcPts val="0"/>
              </a:spcAft>
              <a:buClr>
                <a:schemeClr val="dk1"/>
              </a:buClr>
              <a:buFont typeface="Times New Roman"/>
              <a:buNone/>
            </a:pPr>
            <a:r>
              <a:rPr b="1" i="0" lang="en-US" sz="2200" u="none">
                <a:solidFill>
                  <a:schemeClr val="dk1"/>
                </a:solidFill>
                <a:latin typeface="Times New Roman"/>
                <a:ea typeface="Times New Roman"/>
                <a:cs typeface="Times New Roman"/>
                <a:sym typeface="Times New Roman"/>
              </a:rPr>
              <a:t>	A trend could appear which is a long term upward or downward movement over time</a:t>
            </a:r>
            <a:endParaRPr/>
          </a:p>
        </p:txBody>
      </p:sp>
      <p:pic>
        <p:nvPicPr>
          <p:cNvPr id="157" name="Google Shape;157;p14"/>
          <p:cNvPicPr preferRelativeResize="0"/>
          <p:nvPr/>
        </p:nvPicPr>
        <p:blipFill rotWithShape="1">
          <a:blip r:embed="rId3">
            <a:alphaModFix/>
          </a:blip>
          <a:srcRect b="0" l="0" r="0" t="0"/>
          <a:stretch/>
        </p:blipFill>
        <p:spPr>
          <a:xfrm>
            <a:off x="6705600" y="4800600"/>
            <a:ext cx="1720850" cy="1712912"/>
          </a:xfrm>
          <a:prstGeom prst="rect">
            <a:avLst/>
          </a:prstGeom>
          <a:noFill/>
          <a:ln>
            <a:noFill/>
          </a:ln>
        </p:spPr>
      </p:pic>
      <p:sp>
        <p:nvSpPr>
          <p:cNvPr id="158" name="Google Shape;158;p14"/>
          <p:cNvSpPr/>
          <p:nvPr/>
        </p:nvSpPr>
        <p:spPr>
          <a:xfrm>
            <a:off x="3048000" y="5334000"/>
            <a:ext cx="2057400" cy="838200"/>
          </a:xfrm>
          <a:prstGeom prst="stripedRightArrow">
            <a:avLst>
              <a:gd fmla="val 50000" name="adj1"/>
              <a:gd fmla="val 50000" name="adj2"/>
            </a:avLst>
          </a:prstGeom>
          <a:solidFill>
            <a:srgbClr val="CC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twork Blitz">
  <a:themeElements>
    <a:clrScheme name="default">
      <a:dk1>
        <a:srgbClr val="FFFFFF"/>
      </a:dk1>
      <a:lt1>
        <a:srgbClr val="000066"/>
      </a:lt1>
      <a:dk2>
        <a:srgbClr val="FFCC00"/>
      </a:dk2>
      <a:lt2>
        <a:srgbClr val="000044"/>
      </a:lt2>
      <a:accent1>
        <a:srgbClr val="9CE157"/>
      </a:accent1>
      <a:accent2>
        <a:srgbClr val="2663A0"/>
      </a:accent2>
      <a:accent3>
        <a:srgbClr val="000066"/>
      </a:accent3>
      <a:accent4>
        <a:srgbClr val="9CE157"/>
      </a:accent4>
      <a:accent5>
        <a:srgbClr val="2663A0"/>
      </a:accent5>
      <a:accent6>
        <a:srgbClr val="000066"/>
      </a:accent6>
      <a:hlink>
        <a:srgbClr val="F98D43"/>
      </a:hlink>
      <a:folHlink>
        <a:srgbClr val="CC3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