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9144000"/>
  <p:notesSz cx="6858000" cy="9144000"/>
  <p:embeddedFontLst>
    <p:embeddedFont>
      <p:font typeface="Gill Sans"/>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GillSans-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GillSans-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Google Shape;42;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gradFill>
          <a:gsLst>
            <a:gs pos="0">
              <a:schemeClr val="lt2"/>
            </a:gs>
            <a:gs pos="100000">
              <a:schemeClr val="lt1"/>
            </a:gs>
          </a:gsLst>
          <a:lin ang="10800000" scaled="0"/>
        </a:gradFill>
      </p:bgPr>
    </p:bg>
    <p:spTree>
      <p:nvGrpSpPr>
        <p:cNvPr id="14" name="Shape 14"/>
        <p:cNvGrpSpPr/>
        <p:nvPr/>
      </p:nvGrpSpPr>
      <p:grpSpPr>
        <a:xfrm>
          <a:off x="0" y="0"/>
          <a:ext cx="0" cy="0"/>
          <a:chOff x="0" y="0"/>
          <a:chExt cx="0" cy="0"/>
        </a:xfrm>
      </p:grpSpPr>
      <p:grpSp>
        <p:nvGrpSpPr>
          <p:cNvPr id="15" name="Google Shape;15;p2"/>
          <p:cNvGrpSpPr/>
          <p:nvPr/>
        </p:nvGrpSpPr>
        <p:grpSpPr>
          <a:xfrm>
            <a:off x="-1035050" y="1552575"/>
            <a:ext cx="10179049" cy="5305425"/>
            <a:chOff x="-1035050" y="1552575"/>
            <a:chExt cx="10179049" cy="5305425"/>
          </a:xfrm>
        </p:grpSpPr>
        <p:sp>
          <p:nvSpPr>
            <p:cNvPr id="16" name="Google Shape;16;p2"/>
            <p:cNvSpPr/>
            <p:nvPr/>
          </p:nvSpPr>
          <p:spPr>
            <a:xfrm>
              <a:off x="3271837" y="2709862"/>
              <a:ext cx="5872162" cy="4148137"/>
            </a:xfrm>
            <a:custGeom>
              <a:rect b="b" l="l" r="r" t="t"/>
              <a:pathLst>
                <a:path extrusionOk="0" h="120000" w="120000">
                  <a:moveTo>
                    <a:pt x="49407" y="119908"/>
                  </a:moveTo>
                  <a:lnTo>
                    <a:pt x="119967" y="119954"/>
                  </a:lnTo>
                  <a:lnTo>
                    <a:pt x="119967" y="102319"/>
                  </a:lnTo>
                  <a:lnTo>
                    <a:pt x="0" y="0"/>
                  </a:lnTo>
                  <a:lnTo>
                    <a:pt x="5190" y="5419"/>
                  </a:lnTo>
                  <a:lnTo>
                    <a:pt x="9472" y="10057"/>
                  </a:lnTo>
                  <a:lnTo>
                    <a:pt x="14306" y="15935"/>
                  </a:lnTo>
                  <a:lnTo>
                    <a:pt x="18978" y="22135"/>
                  </a:lnTo>
                  <a:lnTo>
                    <a:pt x="25823" y="32652"/>
                  </a:lnTo>
                  <a:lnTo>
                    <a:pt x="31889" y="43857"/>
                  </a:lnTo>
                  <a:lnTo>
                    <a:pt x="36301" y="53639"/>
                  </a:lnTo>
                  <a:lnTo>
                    <a:pt x="40162" y="63742"/>
                  </a:lnTo>
                  <a:lnTo>
                    <a:pt x="43179" y="73846"/>
                  </a:lnTo>
                  <a:lnTo>
                    <a:pt x="45417" y="83076"/>
                  </a:lnTo>
                  <a:lnTo>
                    <a:pt x="46942" y="90884"/>
                  </a:lnTo>
                  <a:lnTo>
                    <a:pt x="48337" y="100574"/>
                  </a:lnTo>
                  <a:lnTo>
                    <a:pt x="49018" y="109024"/>
                  </a:lnTo>
                  <a:lnTo>
                    <a:pt x="49407" y="119908"/>
                  </a:lnTo>
                </a:path>
              </a:pathLst>
            </a:custGeom>
            <a:gradFill>
              <a:gsLst>
                <a:gs pos="0">
                  <a:schemeClr val="accent2"/>
                </a:gs>
                <a:gs pos="100000">
                  <a:srgbClr val="2347B3"/>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17" name="Google Shape;17;p2"/>
            <p:cNvCxnSpPr/>
            <p:nvPr/>
          </p:nvCxnSpPr>
          <p:spPr>
            <a:xfrm>
              <a:off x="-1035050" y="1552575"/>
              <a:ext cx="6726237" cy="5305425"/>
            </a:xfrm>
            <a:prstGeom prst="curvedConnector2">
              <a:avLst/>
            </a:prstGeom>
            <a:noFill/>
            <a:ln cap="rnd" cmpd="sng" w="12700">
              <a:solidFill>
                <a:schemeClr val="accent2"/>
              </a:solidFill>
              <a:prstDash val="solid"/>
              <a:miter lim="800000"/>
              <a:headEnd len="sm" w="sm" type="none"/>
              <a:tailEnd len="sm" w="sm" type="none"/>
            </a:ln>
          </p:spPr>
        </p:cxnSp>
      </p:grpSp>
      <p:sp>
        <p:nvSpPr>
          <p:cNvPr id="18" name="Google Shape;18;p2"/>
          <p:cNvSpPr txBox="1"/>
          <p:nvPr>
            <p:ph type="ctrTitle"/>
          </p:nvPr>
        </p:nvSpPr>
        <p:spPr>
          <a:xfrm>
            <a:off x="1293812" y="762000"/>
            <a:ext cx="7772400" cy="11430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2"/>
          <p:cNvSpPr txBox="1"/>
          <p:nvPr>
            <p:ph idx="1" type="subTitle"/>
          </p:nvPr>
        </p:nvSpPr>
        <p:spPr>
          <a:xfrm>
            <a:off x="685800" y="3429000"/>
            <a:ext cx="6400800" cy="1752600"/>
          </a:xfrm>
          <a:prstGeom prst="rect">
            <a:avLst/>
          </a:prstGeom>
          <a:noFill/>
          <a:ln>
            <a:noFill/>
          </a:ln>
        </p:spPr>
        <p:txBody>
          <a:bodyPr anchorCtr="0" anchor="ctr" bIns="91425" lIns="91425" spcFirstLastPara="1" rIns="91425" wrap="square" tIns="91425"/>
          <a:lstStyle>
            <a:lvl1pPr indent="-342900" lvl="0" marL="342900" marR="0" rtl="0" algn="l">
              <a:lnSpc>
                <a:spcPct val="100000"/>
              </a:lnSpc>
              <a:spcBef>
                <a:spcPts val="640"/>
              </a:spcBef>
              <a:spcAft>
                <a:spcPts val="0"/>
              </a:spcAft>
              <a:buClr>
                <a:schemeClr val="accent2"/>
              </a:buClr>
              <a:buSzPts val="2560"/>
              <a:buFont typeface="Noto Sans Symbols"/>
              <a:buChar char="●"/>
              <a:defRPr b="0" i="0" sz="3200" u="none" cap="none" strike="noStrike">
                <a:solidFill>
                  <a:schemeClr val="dk1"/>
                </a:solidFill>
                <a:latin typeface="Times New Roman"/>
                <a:ea typeface="Times New Roman"/>
                <a:cs typeface="Times New Roman"/>
                <a:sym typeface="Times New Roman"/>
              </a:defRPr>
            </a:lvl1pPr>
            <a:lvl2pPr indent="-285750" lvl="1" marL="742950" marR="0" rtl="0" algn="l">
              <a:lnSpc>
                <a:spcPct val="100000"/>
              </a:lnSpc>
              <a:spcBef>
                <a:spcPts val="560"/>
              </a:spcBef>
              <a:spcAft>
                <a:spcPts val="0"/>
              </a:spcAft>
              <a:buClr>
                <a:schemeClr val="dk1"/>
              </a:buClr>
              <a:buSzPts val="252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228600" lvl="2" marL="1143000" marR="0" rtl="0" algn="l">
              <a:lnSpc>
                <a:spcPct val="100000"/>
              </a:lnSpc>
              <a:spcBef>
                <a:spcPts val="480"/>
              </a:spcBef>
              <a:spcAft>
                <a:spcPts val="0"/>
              </a:spcAft>
              <a:buClr>
                <a:schemeClr val="accent1"/>
              </a:buClr>
              <a:buSzPts val="1440"/>
              <a:buFont typeface="Noto Sans Symbols"/>
              <a:buChar char="●"/>
              <a:defRPr b="0" i="0" sz="2400" u="none" cap="none" strike="noStrike">
                <a:solidFill>
                  <a:schemeClr val="dk1"/>
                </a:solidFill>
                <a:latin typeface="Times New Roman"/>
                <a:ea typeface="Times New Roman"/>
                <a:cs typeface="Times New Roman"/>
                <a:sym typeface="Times New Roman"/>
              </a:defRPr>
            </a:lvl3pPr>
            <a:lvl4pPr indent="-228600" lvl="3" marL="1600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228600" lvl="4" marL="2057400" marR="0" rtl="0" algn="l">
              <a:lnSpc>
                <a:spcPct val="100000"/>
              </a:lnSpc>
              <a:spcBef>
                <a:spcPts val="400"/>
              </a:spcBef>
              <a:spcAft>
                <a:spcPts val="0"/>
              </a:spcAft>
              <a:buClr>
                <a:schemeClr val="accent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228600" lvl="5" marL="2514600" marR="0" rtl="0" algn="l">
              <a:lnSpc>
                <a:spcPct val="100000"/>
              </a:lnSpc>
              <a:spcBef>
                <a:spcPts val="400"/>
              </a:spcBef>
              <a:spcAft>
                <a:spcPts val="0"/>
              </a:spcAft>
              <a:buClr>
                <a:schemeClr val="accent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228600" lvl="6" marL="3429000" marR="0" rtl="0" algn="l">
              <a:lnSpc>
                <a:spcPct val="100000"/>
              </a:lnSpc>
              <a:spcBef>
                <a:spcPts val="400"/>
              </a:spcBef>
              <a:spcAft>
                <a:spcPts val="0"/>
              </a:spcAft>
              <a:buClr>
                <a:schemeClr val="accent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228600" lvl="7" marL="4800600" marR="0" rtl="0" algn="l">
              <a:lnSpc>
                <a:spcPct val="100000"/>
              </a:lnSpc>
              <a:spcBef>
                <a:spcPts val="400"/>
              </a:spcBef>
              <a:spcAft>
                <a:spcPts val="0"/>
              </a:spcAft>
              <a:buClr>
                <a:schemeClr val="accent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228600" lvl="8" marL="6629400" marR="0" rtl="0" algn="l">
              <a:lnSpc>
                <a:spcPct val="100000"/>
              </a:lnSpc>
              <a:spcBef>
                <a:spcPts val="400"/>
              </a:spcBef>
              <a:spcAft>
                <a:spcPts val="0"/>
              </a:spcAft>
              <a:buClr>
                <a:schemeClr val="accent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0" name="Google Shape;20;p2"/>
          <p:cNvSpPr txBox="1"/>
          <p:nvPr>
            <p:ph idx="10" type="dt"/>
          </p:nvPr>
        </p:nvSpPr>
        <p:spPr>
          <a:xfrm>
            <a:off x="685800" y="6248400"/>
            <a:ext cx="1905000" cy="4572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1" name="Google Shape;21;p2"/>
          <p:cNvSpPr txBox="1"/>
          <p:nvPr>
            <p:ph idx="11" type="ftr"/>
          </p:nvPr>
        </p:nvSpPr>
        <p:spPr>
          <a:xfrm>
            <a:off x="3124200" y="6248400"/>
            <a:ext cx="2895600" cy="4572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2" name="Google Shape;22;p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type="tx">
  <p:cSld name="TITLE_AND_BODY">
    <p:spTree>
      <p:nvGrpSpPr>
        <p:cNvPr id="23" name="Shape 23"/>
        <p:cNvGrpSpPr/>
        <p:nvPr/>
      </p:nvGrpSpPr>
      <p:grpSpPr>
        <a:xfrm>
          <a:off x="0" y="0"/>
          <a:ext cx="0" cy="0"/>
          <a:chOff x="0" y="0"/>
          <a:chExt cx="0" cy="0"/>
        </a:xfrm>
      </p:grpSpPr>
      <p:sp>
        <p:nvSpPr>
          <p:cNvPr id="24" name="Google Shape;24;p3"/>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3"/>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lstStyle>
            <a:lvl1pPr indent="-391160" lvl="0" marL="457200" marR="0" rtl="0" algn="l">
              <a:lnSpc>
                <a:spcPct val="100000"/>
              </a:lnSpc>
              <a:spcBef>
                <a:spcPts val="640"/>
              </a:spcBef>
              <a:spcAft>
                <a:spcPts val="0"/>
              </a:spcAft>
              <a:buClr>
                <a:schemeClr val="accent2"/>
              </a:buClr>
              <a:buSzPts val="2560"/>
              <a:buFont typeface="Noto Sans Symbols"/>
              <a:buChar char="●"/>
              <a:defRPr b="0" i="0" sz="3200" u="none" cap="none" strike="noStrike">
                <a:solidFill>
                  <a:schemeClr val="dk1"/>
                </a:solidFill>
                <a:latin typeface="Times New Roman"/>
                <a:ea typeface="Times New Roman"/>
                <a:cs typeface="Times New Roman"/>
                <a:sym typeface="Times New Roman"/>
              </a:defRPr>
            </a:lvl1pPr>
            <a:lvl2pPr indent="-388619" lvl="1" marL="914400" marR="0" rtl="0" algn="l">
              <a:lnSpc>
                <a:spcPct val="100000"/>
              </a:lnSpc>
              <a:spcBef>
                <a:spcPts val="560"/>
              </a:spcBef>
              <a:spcAft>
                <a:spcPts val="0"/>
              </a:spcAft>
              <a:buClr>
                <a:schemeClr val="dk1"/>
              </a:buClr>
              <a:buSzPts val="252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20039" lvl="2" marL="1371600" marR="0" rtl="0" algn="l">
              <a:lnSpc>
                <a:spcPct val="100000"/>
              </a:lnSpc>
              <a:spcBef>
                <a:spcPts val="480"/>
              </a:spcBef>
              <a:spcAft>
                <a:spcPts val="0"/>
              </a:spcAft>
              <a:buClr>
                <a:schemeClr val="accent1"/>
              </a:buClr>
              <a:buSzPts val="1440"/>
              <a:buFont typeface="Noto Sans Symbols"/>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accent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accent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accent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accent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accent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6" name="Google Shape;26;p3"/>
          <p:cNvSpPr txBox="1"/>
          <p:nvPr>
            <p:ph idx="10" type="dt"/>
          </p:nvPr>
        </p:nvSpPr>
        <p:spPr>
          <a:xfrm>
            <a:off x="685800" y="6248400"/>
            <a:ext cx="1905000" cy="4572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7" name="Google Shape;27;p3"/>
          <p:cNvSpPr txBox="1"/>
          <p:nvPr>
            <p:ph idx="11" type="ftr"/>
          </p:nvPr>
        </p:nvSpPr>
        <p:spPr>
          <a:xfrm>
            <a:off x="3124200" y="6248400"/>
            <a:ext cx="2895600" cy="4572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8" name="Google Shape;28;p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4"/>
          <p:cNvSpPr txBox="1"/>
          <p:nvPr>
            <p:ph idx="10" type="dt"/>
          </p:nvPr>
        </p:nvSpPr>
        <p:spPr>
          <a:xfrm>
            <a:off x="685800" y="6248400"/>
            <a:ext cx="1905000" cy="4572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32" name="Google Shape;32;p4"/>
          <p:cNvSpPr txBox="1"/>
          <p:nvPr>
            <p:ph idx="11" type="ftr"/>
          </p:nvPr>
        </p:nvSpPr>
        <p:spPr>
          <a:xfrm>
            <a:off x="3124200" y="6248400"/>
            <a:ext cx="2895600" cy="4572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33" name="Google Shape;33;p4"/>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100000">
              <a:schemeClr val="lt1"/>
            </a:gs>
          </a:gsLst>
          <a:lin ang="10800000" scaled="0"/>
        </a:gradFill>
      </p:bgPr>
    </p:bg>
    <p:spTree>
      <p:nvGrpSpPr>
        <p:cNvPr id="5" name="Shape 5"/>
        <p:cNvGrpSpPr/>
        <p:nvPr/>
      </p:nvGrpSpPr>
      <p:grpSpPr>
        <a:xfrm>
          <a:off x="0" y="0"/>
          <a:ext cx="0" cy="0"/>
          <a:chOff x="0" y="0"/>
          <a:chExt cx="0" cy="0"/>
        </a:xfrm>
      </p:grpSpPr>
      <p:grpSp>
        <p:nvGrpSpPr>
          <p:cNvPr id="6" name="Google Shape;6;p1"/>
          <p:cNvGrpSpPr/>
          <p:nvPr/>
        </p:nvGrpSpPr>
        <p:grpSpPr>
          <a:xfrm>
            <a:off x="0" y="1587"/>
            <a:ext cx="9132887" cy="6845300"/>
            <a:chOff x="0" y="1587"/>
            <a:chExt cx="9132887" cy="6845300"/>
          </a:xfrm>
        </p:grpSpPr>
        <p:sp>
          <p:nvSpPr>
            <p:cNvPr id="7" name="Google Shape;7;p1"/>
            <p:cNvSpPr/>
            <p:nvPr/>
          </p:nvSpPr>
          <p:spPr>
            <a:xfrm>
              <a:off x="5387975" y="1585912"/>
              <a:ext cx="3744912" cy="5260975"/>
            </a:xfrm>
            <a:custGeom>
              <a:rect b="b" l="l" r="r" t="t"/>
              <a:pathLst>
                <a:path extrusionOk="0" h="120000" w="120000">
                  <a:moveTo>
                    <a:pt x="96905" y="119927"/>
                  </a:moveTo>
                  <a:lnTo>
                    <a:pt x="119949" y="119963"/>
                  </a:lnTo>
                  <a:lnTo>
                    <a:pt x="119949" y="52033"/>
                  </a:lnTo>
                  <a:lnTo>
                    <a:pt x="0" y="0"/>
                  </a:lnTo>
                  <a:lnTo>
                    <a:pt x="10224" y="5431"/>
                  </a:lnTo>
                  <a:lnTo>
                    <a:pt x="18618" y="10102"/>
                  </a:lnTo>
                  <a:lnTo>
                    <a:pt x="28079" y="15968"/>
                  </a:lnTo>
                  <a:lnTo>
                    <a:pt x="37236" y="22160"/>
                  </a:lnTo>
                  <a:lnTo>
                    <a:pt x="50665" y="32697"/>
                  </a:lnTo>
                  <a:lnTo>
                    <a:pt x="62568" y="43886"/>
                  </a:lnTo>
                  <a:lnTo>
                    <a:pt x="71216" y="53663"/>
                  </a:lnTo>
                  <a:lnTo>
                    <a:pt x="78745" y="63765"/>
                  </a:lnTo>
                  <a:lnTo>
                    <a:pt x="84696" y="73868"/>
                  </a:lnTo>
                  <a:lnTo>
                    <a:pt x="89071" y="83101"/>
                  </a:lnTo>
                  <a:lnTo>
                    <a:pt x="92022" y="90923"/>
                  </a:lnTo>
                  <a:lnTo>
                    <a:pt x="94768" y="100591"/>
                  </a:lnTo>
                  <a:lnTo>
                    <a:pt x="96142" y="109064"/>
                  </a:lnTo>
                  <a:lnTo>
                    <a:pt x="96905" y="119927"/>
                  </a:lnTo>
                </a:path>
              </a:pathLst>
            </a:custGeom>
            <a:gradFill>
              <a:gsLst>
                <a:gs pos="0">
                  <a:schemeClr val="accent2"/>
                </a:gs>
                <a:gs pos="100000">
                  <a:srgbClr val="2347B3"/>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8" name="Google Shape;8;p1"/>
            <p:cNvCxnSpPr/>
            <p:nvPr/>
          </p:nvCxnSpPr>
          <p:spPr>
            <a:xfrm>
              <a:off x="0" y="1587"/>
              <a:ext cx="8410575" cy="6845300"/>
            </a:xfrm>
            <a:prstGeom prst="curvedConnector2">
              <a:avLst/>
            </a:prstGeom>
            <a:noFill/>
            <a:ln cap="rnd" cmpd="sng" w="12700">
              <a:solidFill>
                <a:schemeClr val="accent2"/>
              </a:solidFill>
              <a:prstDash val="solid"/>
              <a:miter lim="800000"/>
              <a:headEnd len="sm" w="sm" type="none"/>
              <a:tailEnd len="sm" w="sm" type="none"/>
            </a:ln>
          </p:spPr>
        </p:cxnSp>
      </p:grpSp>
      <p:sp>
        <p:nvSpPr>
          <p:cNvPr id="9" name="Google Shape;9;p1"/>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0" name="Google Shape;10;p1"/>
          <p:cNvSpPr txBox="1"/>
          <p:nvPr>
            <p:ph idx="10" type="dt"/>
          </p:nvPr>
        </p:nvSpPr>
        <p:spPr>
          <a:xfrm>
            <a:off x="685800" y="6248400"/>
            <a:ext cx="1905000" cy="4572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1" name="Google Shape;11;p1"/>
          <p:cNvSpPr txBox="1"/>
          <p:nvPr>
            <p:ph idx="11" type="ftr"/>
          </p:nvPr>
        </p:nvSpPr>
        <p:spPr>
          <a:xfrm>
            <a:off x="3124200" y="6248400"/>
            <a:ext cx="2895600" cy="4572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2" name="Google Shape;12;p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13" name="Google Shape;13;p1"/>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lstStyle>
            <a:lvl1pPr indent="-391160" lvl="0" marL="457200" marR="0" rtl="0" algn="l">
              <a:lnSpc>
                <a:spcPct val="100000"/>
              </a:lnSpc>
              <a:spcBef>
                <a:spcPts val="640"/>
              </a:spcBef>
              <a:spcAft>
                <a:spcPts val="0"/>
              </a:spcAft>
              <a:buClr>
                <a:schemeClr val="accent2"/>
              </a:buClr>
              <a:buSzPts val="2560"/>
              <a:buFont typeface="Noto Sans Symbols"/>
              <a:buChar char="●"/>
              <a:defRPr b="0" i="0" sz="3200" u="none" cap="none" strike="noStrike">
                <a:solidFill>
                  <a:schemeClr val="dk1"/>
                </a:solidFill>
                <a:latin typeface="Times New Roman"/>
                <a:ea typeface="Times New Roman"/>
                <a:cs typeface="Times New Roman"/>
                <a:sym typeface="Times New Roman"/>
              </a:defRPr>
            </a:lvl1pPr>
            <a:lvl2pPr indent="-388619" lvl="1" marL="914400" marR="0" rtl="0" algn="l">
              <a:lnSpc>
                <a:spcPct val="100000"/>
              </a:lnSpc>
              <a:spcBef>
                <a:spcPts val="560"/>
              </a:spcBef>
              <a:spcAft>
                <a:spcPts val="0"/>
              </a:spcAft>
              <a:buClr>
                <a:schemeClr val="dk1"/>
              </a:buClr>
              <a:buSzPts val="252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20039" lvl="2" marL="1371600" marR="0" rtl="0" algn="l">
              <a:lnSpc>
                <a:spcPct val="100000"/>
              </a:lnSpc>
              <a:spcBef>
                <a:spcPts val="480"/>
              </a:spcBef>
              <a:spcAft>
                <a:spcPts val="0"/>
              </a:spcAft>
              <a:buClr>
                <a:schemeClr val="accent1"/>
              </a:buClr>
              <a:buSzPts val="1440"/>
              <a:buFont typeface="Noto Sans Symbols"/>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accent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accent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accent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accent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accent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www.protein-solutions.com/ms.htm" TargetMode="External"/><Relationship Id="rId4" Type="http://schemas.openxmlformats.org/officeDocument/2006/relationships/hyperlink" Target="http://www.biotrace.co.uk/index.cfm/application/frameset/product/menustyle=produ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100000">
              <a:schemeClr val="lt1"/>
            </a:gs>
          </a:gsLst>
          <a:lin ang="10800000" scaled="0"/>
        </a:gradFill>
      </p:bgPr>
    </p:bg>
    <p:spTree>
      <p:nvGrpSpPr>
        <p:cNvPr id="37" name="Shape 37"/>
        <p:cNvGrpSpPr/>
        <p:nvPr/>
      </p:nvGrpSpPr>
      <p:grpSpPr>
        <a:xfrm>
          <a:off x="0" y="0"/>
          <a:ext cx="0" cy="0"/>
          <a:chOff x="0" y="0"/>
          <a:chExt cx="0" cy="0"/>
        </a:xfrm>
      </p:grpSpPr>
      <p:sp>
        <p:nvSpPr>
          <p:cNvPr id="38" name="Google Shape;38;p5"/>
          <p:cNvSpPr txBox="1"/>
          <p:nvPr>
            <p:ph type="ctrTitle"/>
          </p:nvPr>
        </p:nvSpPr>
        <p:spPr>
          <a:xfrm>
            <a:off x="762000" y="381000"/>
            <a:ext cx="7772400" cy="1143000"/>
          </a:xfrm>
          <a:prstGeom prst="rect">
            <a:avLst/>
          </a:prstGeom>
          <a:noFill/>
          <a:ln>
            <a:noFill/>
          </a:ln>
        </p:spPr>
        <p:txBody>
          <a:bodyPr anchorCtr="0" anchor="b" bIns="46025" lIns="92075" spcFirstLastPara="1" rIns="92075" wrap="square" tIns="46025">
            <a:noAutofit/>
          </a:bodyPr>
          <a:lstStyle/>
          <a:p>
            <a:pPr indent="0" lvl="0" marL="0" marR="0" rtl="0" algn="ctr">
              <a:lnSpc>
                <a:spcPct val="100000"/>
              </a:lnSpc>
              <a:spcBef>
                <a:spcPts val="0"/>
              </a:spcBef>
              <a:spcAft>
                <a:spcPts val="0"/>
              </a:spcAft>
              <a:buClr>
                <a:srgbClr val="FF0000"/>
              </a:buClr>
              <a:buFont typeface="Arial"/>
              <a:buNone/>
            </a:pPr>
            <a:r>
              <a:rPr b="0" i="0" lang="en-US" sz="4400" u="none" cap="none" strike="noStrike">
                <a:solidFill>
                  <a:srgbClr val="FF0000"/>
                </a:solidFill>
                <a:latin typeface="Arial"/>
                <a:ea typeface="Arial"/>
                <a:cs typeface="Arial"/>
                <a:sym typeface="Arial"/>
              </a:rPr>
              <a:t>SIZE DOES MATTER</a:t>
            </a:r>
            <a:endParaRPr/>
          </a:p>
        </p:txBody>
      </p:sp>
      <p:sp>
        <p:nvSpPr>
          <p:cNvPr id="39" name="Google Shape;39;p5"/>
          <p:cNvSpPr txBox="1"/>
          <p:nvPr>
            <p:ph idx="1" type="subTitle"/>
          </p:nvPr>
        </p:nvSpPr>
        <p:spPr>
          <a:xfrm>
            <a:off x="1295400" y="5029200"/>
            <a:ext cx="6477000" cy="10668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accent2"/>
              </a:buClr>
              <a:buFont typeface="Noto Sans Symbols"/>
              <a:buNone/>
            </a:pPr>
            <a:r>
              <a:rPr b="0" i="0" lang="en-US" sz="2000" u="none" cap="none" strike="noStrike">
                <a:solidFill>
                  <a:srgbClr val="FF0000"/>
                </a:solidFill>
                <a:latin typeface="Gill Sans"/>
                <a:ea typeface="Gill Sans"/>
                <a:cs typeface="Gill Sans"/>
                <a:sym typeface="Gill Sans"/>
              </a:rPr>
              <a:t>By: Amar Bhatti &amp; Richard Wu</a:t>
            </a:r>
            <a:endParaRPr/>
          </a:p>
        </p:txBody>
      </p:sp>
      <p:pic>
        <p:nvPicPr>
          <p:cNvPr id="40" name="Google Shape;40;p5"/>
          <p:cNvPicPr preferRelativeResize="0"/>
          <p:nvPr/>
        </p:nvPicPr>
        <p:blipFill rotWithShape="1">
          <a:blip r:embed="rId3">
            <a:alphaModFix/>
          </a:blip>
          <a:srcRect b="0" l="0" r="0" t="0"/>
          <a:stretch/>
        </p:blipFill>
        <p:spPr>
          <a:xfrm>
            <a:off x="1828800" y="1676400"/>
            <a:ext cx="5562600" cy="3505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100000">
              <a:schemeClr val="lt1"/>
            </a:gs>
          </a:gsLst>
          <a:lin ang="10800000" scaled="0"/>
        </a:gradFill>
      </p:bgPr>
    </p:bg>
    <p:spTree>
      <p:nvGrpSpPr>
        <p:cNvPr id="97" name="Shape 97"/>
        <p:cNvGrpSpPr/>
        <p:nvPr/>
      </p:nvGrpSpPr>
      <p:grpSpPr>
        <a:xfrm>
          <a:off x="0" y="0"/>
          <a:ext cx="0" cy="0"/>
          <a:chOff x="0" y="0"/>
          <a:chExt cx="0" cy="0"/>
        </a:xfrm>
      </p:grpSpPr>
      <p:sp>
        <p:nvSpPr>
          <p:cNvPr id="98" name="Google Shape;98;p14"/>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Font typeface="Arial"/>
              <a:buNone/>
            </a:pPr>
            <a:r>
              <a:rPr b="0" i="0" lang="en-US" sz="4400" u="none" cap="none" strike="noStrike">
                <a:solidFill>
                  <a:schemeClr val="hlink"/>
                </a:solidFill>
                <a:latin typeface="Arial"/>
                <a:ea typeface="Arial"/>
                <a:cs typeface="Arial"/>
                <a:sym typeface="Arial"/>
              </a:rPr>
              <a:t>GRAPHS ON SUBSTRATES</a:t>
            </a:r>
            <a:endParaRPr/>
          </a:p>
        </p:txBody>
      </p:sp>
      <p:sp>
        <p:nvSpPr>
          <p:cNvPr id="99" name="Google Shape;99;p14"/>
          <p:cNvSpPr txBox="1"/>
          <p:nvPr>
            <p:ph idx="4294967295"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287337" lvl="0" marL="287337" marR="0" rtl="0" algn="l">
              <a:lnSpc>
                <a:spcPct val="100000"/>
              </a:lnSpc>
              <a:spcBef>
                <a:spcPts val="0"/>
              </a:spcBef>
              <a:spcAft>
                <a:spcPts val="0"/>
              </a:spcAft>
              <a:buClr>
                <a:schemeClr val="accent2"/>
              </a:buClr>
              <a:buFont typeface="Noto Sans Symbols"/>
              <a:buNone/>
            </a:pPr>
            <a:r>
              <a:rPr b="0" i="0" lang="en-US" sz="2000" u="none">
                <a:solidFill>
                  <a:schemeClr val="dk1"/>
                </a:solidFill>
                <a:latin typeface="Gill Sans"/>
                <a:ea typeface="Gill Sans"/>
                <a:cs typeface="Gill Sans"/>
                <a:sym typeface="Gill Sans"/>
              </a:rPr>
              <a:t> 1) Each substrate that we used had four trials.</a:t>
            </a:r>
            <a:endParaRPr/>
          </a:p>
          <a:p>
            <a:pPr indent="-287337" lvl="0" marL="287337" marR="0" rtl="0" algn="l">
              <a:lnSpc>
                <a:spcPct val="100000"/>
              </a:lnSpc>
              <a:spcBef>
                <a:spcPts val="400"/>
              </a:spcBef>
              <a:spcAft>
                <a:spcPts val="0"/>
              </a:spcAft>
              <a:buClr>
                <a:schemeClr val="accent2"/>
              </a:buClr>
              <a:buFont typeface="Noto Sans Symbols"/>
              <a:buNone/>
            </a:pPr>
            <a:r>
              <a:t/>
            </a:r>
            <a:endParaRPr b="0" i="0" sz="2000" u="none">
              <a:solidFill>
                <a:schemeClr val="dk1"/>
              </a:solidFill>
              <a:latin typeface="Gill Sans"/>
              <a:ea typeface="Gill Sans"/>
              <a:cs typeface="Gill Sans"/>
              <a:sym typeface="Gill Sans"/>
            </a:endParaRPr>
          </a:p>
          <a:p>
            <a:pPr indent="-287337" lvl="0" marL="287337" marR="0" rtl="0" algn="l">
              <a:lnSpc>
                <a:spcPct val="100000"/>
              </a:lnSpc>
              <a:spcBef>
                <a:spcPts val="400"/>
              </a:spcBef>
              <a:spcAft>
                <a:spcPts val="0"/>
              </a:spcAft>
              <a:buClr>
                <a:schemeClr val="accent2"/>
              </a:buClr>
              <a:buFont typeface="Noto Sans Symbols"/>
              <a:buNone/>
            </a:pPr>
            <a:r>
              <a:rPr b="0" i="0" lang="en-US" sz="2000" u="none">
                <a:solidFill>
                  <a:schemeClr val="dk1"/>
                </a:solidFill>
                <a:latin typeface="Gill Sans"/>
                <a:ea typeface="Gill Sans"/>
                <a:cs typeface="Gill Sans"/>
                <a:sym typeface="Gill Sans"/>
              </a:rPr>
              <a:t> 2) We made a run for each substrate --a collection period of 10 seconds was timed. (we had a 450 gram weight placed ontop of each of the substrates when making runs.</a:t>
            </a:r>
            <a:endParaRPr/>
          </a:p>
          <a:p>
            <a:pPr indent="-287337" lvl="0" marL="287337" marR="0" rtl="0" algn="l">
              <a:lnSpc>
                <a:spcPct val="100000"/>
              </a:lnSpc>
              <a:spcBef>
                <a:spcPts val="400"/>
              </a:spcBef>
              <a:spcAft>
                <a:spcPts val="0"/>
              </a:spcAft>
              <a:buClr>
                <a:schemeClr val="accent2"/>
              </a:buClr>
              <a:buFont typeface="Noto Sans Symbols"/>
              <a:buNone/>
            </a:pPr>
            <a:r>
              <a:t/>
            </a:r>
            <a:endParaRPr b="0" i="0" sz="2000" u="none">
              <a:solidFill>
                <a:schemeClr val="dk1"/>
              </a:solidFill>
              <a:latin typeface="Gill Sans"/>
              <a:ea typeface="Gill Sans"/>
              <a:cs typeface="Gill Sans"/>
              <a:sym typeface="Gill Sans"/>
            </a:endParaRPr>
          </a:p>
          <a:p>
            <a:pPr indent="-287337" lvl="0" marL="287337" marR="0" rtl="0" algn="l">
              <a:lnSpc>
                <a:spcPct val="100000"/>
              </a:lnSpc>
              <a:spcBef>
                <a:spcPts val="400"/>
              </a:spcBef>
              <a:spcAft>
                <a:spcPts val="0"/>
              </a:spcAft>
              <a:buClr>
                <a:schemeClr val="accent2"/>
              </a:buClr>
              <a:buFont typeface="Noto Sans Symbols"/>
              <a:buNone/>
            </a:pPr>
            <a:r>
              <a:rPr b="0" i="0" lang="en-US" sz="2000" u="none">
                <a:solidFill>
                  <a:schemeClr val="dk1"/>
                </a:solidFill>
                <a:latin typeface="Gill Sans"/>
                <a:ea typeface="Gill Sans"/>
                <a:cs typeface="Gill Sans"/>
                <a:sym typeface="Gill Sans"/>
              </a:rPr>
              <a:t> 3) Based on our prediction we were looking for higher intensities for bigger particles. Each particle as mentioned before released photons therefore the measurements were made in LUX. We also compared the mean for each of the four runs.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100000">
              <a:schemeClr val="lt1"/>
            </a:gs>
          </a:gsLst>
          <a:lin ang="10800000" scaled="0"/>
        </a:gradFill>
      </p:bgPr>
    </p:bg>
    <p:spTree>
      <p:nvGrpSpPr>
        <p:cNvPr id="103" name="Shape 103"/>
        <p:cNvGrpSpPr/>
        <p:nvPr/>
      </p:nvGrpSpPr>
      <p:grpSpPr>
        <a:xfrm>
          <a:off x="0" y="0"/>
          <a:ext cx="0" cy="0"/>
          <a:chOff x="0" y="0"/>
          <a:chExt cx="0" cy="0"/>
        </a:xfrm>
      </p:grpSpPr>
      <p:sp>
        <p:nvSpPr>
          <p:cNvPr id="104" name="Google Shape;104;p15"/>
          <p:cNvSpPr txBox="1"/>
          <p:nvPr>
            <p:ph type="title"/>
          </p:nvPr>
        </p:nvSpPr>
        <p:spPr>
          <a:xfrm>
            <a:off x="685800" y="228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Font typeface="Arial"/>
              <a:buNone/>
            </a:pPr>
            <a:r>
              <a:rPr b="0" i="0" lang="en-US" sz="4400" u="none" cap="none" strike="noStrike">
                <a:solidFill>
                  <a:schemeClr val="hlink"/>
                </a:solidFill>
                <a:latin typeface="Arial"/>
                <a:ea typeface="Arial"/>
                <a:cs typeface="Arial"/>
                <a:sym typeface="Arial"/>
              </a:rPr>
              <a:t>Air Reading</a:t>
            </a:r>
            <a:endParaRPr/>
          </a:p>
        </p:txBody>
      </p:sp>
      <p:pic>
        <p:nvPicPr>
          <p:cNvPr id="105" name="Google Shape;105;p15"/>
          <p:cNvPicPr preferRelativeResize="0"/>
          <p:nvPr>
            <p:ph idx="1" type="body"/>
          </p:nvPr>
        </p:nvPicPr>
        <p:blipFill rotWithShape="1">
          <a:blip r:embed="rId3">
            <a:alphaModFix/>
          </a:blip>
          <a:srcRect b="0" l="0" r="0" t="0"/>
          <a:stretch/>
        </p:blipFill>
        <p:spPr>
          <a:xfrm>
            <a:off x="533400" y="1409700"/>
            <a:ext cx="8229600" cy="5219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100000">
              <a:schemeClr val="lt1"/>
            </a:gs>
          </a:gsLst>
          <a:lin ang="10800000" scaled="0"/>
        </a:gradFill>
      </p:bgPr>
    </p:bg>
    <p:spTree>
      <p:nvGrpSpPr>
        <p:cNvPr id="109" name="Shape 109"/>
        <p:cNvGrpSpPr/>
        <p:nvPr/>
      </p:nvGrpSpPr>
      <p:grpSpPr>
        <a:xfrm>
          <a:off x="0" y="0"/>
          <a:ext cx="0" cy="0"/>
          <a:chOff x="0" y="0"/>
          <a:chExt cx="0" cy="0"/>
        </a:xfrm>
      </p:grpSpPr>
      <p:sp>
        <p:nvSpPr>
          <p:cNvPr id="110" name="Google Shape;110;p16"/>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Font typeface="Arial"/>
              <a:buNone/>
            </a:pPr>
            <a:r>
              <a:rPr b="0" i="0" lang="en-US" sz="4400" u="none" cap="none" strike="noStrike">
                <a:solidFill>
                  <a:schemeClr val="hlink"/>
                </a:solidFill>
                <a:latin typeface="Arial"/>
                <a:ea typeface="Arial"/>
                <a:cs typeface="Arial"/>
                <a:sym typeface="Arial"/>
              </a:rPr>
              <a:t>Substrate 1: Chalk</a:t>
            </a:r>
            <a:endParaRPr/>
          </a:p>
        </p:txBody>
      </p:sp>
      <p:pic>
        <p:nvPicPr>
          <p:cNvPr id="111" name="Google Shape;111;p16"/>
          <p:cNvPicPr preferRelativeResize="0"/>
          <p:nvPr/>
        </p:nvPicPr>
        <p:blipFill rotWithShape="1">
          <a:blip r:embed="rId3">
            <a:alphaModFix/>
          </a:blip>
          <a:srcRect b="0" l="0" r="0" t="0"/>
          <a:stretch/>
        </p:blipFill>
        <p:spPr>
          <a:xfrm>
            <a:off x="609600" y="1828800"/>
            <a:ext cx="8077200" cy="464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100000">
              <a:schemeClr val="lt1"/>
            </a:gs>
          </a:gsLst>
          <a:lin ang="10800000" scaled="0"/>
        </a:gradFill>
      </p:bgPr>
    </p:bg>
    <p:spTree>
      <p:nvGrpSpPr>
        <p:cNvPr id="115" name="Shape 115"/>
        <p:cNvGrpSpPr/>
        <p:nvPr/>
      </p:nvGrpSpPr>
      <p:grpSpPr>
        <a:xfrm>
          <a:off x="0" y="0"/>
          <a:ext cx="0" cy="0"/>
          <a:chOff x="0" y="0"/>
          <a:chExt cx="0" cy="0"/>
        </a:xfrm>
      </p:grpSpPr>
      <p:sp>
        <p:nvSpPr>
          <p:cNvPr id="116" name="Google Shape;116;p17"/>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Font typeface="Arial"/>
              <a:buNone/>
            </a:pPr>
            <a:r>
              <a:rPr b="0" i="0" lang="en-US" sz="4400" u="none" cap="none" strike="noStrike">
                <a:solidFill>
                  <a:schemeClr val="hlink"/>
                </a:solidFill>
                <a:latin typeface="Arial"/>
                <a:ea typeface="Arial"/>
                <a:cs typeface="Arial"/>
                <a:sym typeface="Arial"/>
              </a:rPr>
              <a:t>Substrate 2: Graphite</a:t>
            </a:r>
            <a:endParaRPr/>
          </a:p>
        </p:txBody>
      </p:sp>
      <p:pic>
        <p:nvPicPr>
          <p:cNvPr id="117" name="Google Shape;117;p17"/>
          <p:cNvPicPr preferRelativeResize="0"/>
          <p:nvPr/>
        </p:nvPicPr>
        <p:blipFill rotWithShape="1">
          <a:blip r:embed="rId3">
            <a:alphaModFix/>
          </a:blip>
          <a:srcRect b="0" l="0" r="0" t="0"/>
          <a:stretch/>
        </p:blipFill>
        <p:spPr>
          <a:xfrm>
            <a:off x="228600" y="1676400"/>
            <a:ext cx="8610600" cy="4876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100000">
              <a:schemeClr val="lt1"/>
            </a:gs>
          </a:gsLst>
          <a:lin ang="10800000" scaled="0"/>
        </a:gradFill>
      </p:bgPr>
    </p:bg>
    <p:spTree>
      <p:nvGrpSpPr>
        <p:cNvPr id="121" name="Shape 121"/>
        <p:cNvGrpSpPr/>
        <p:nvPr/>
      </p:nvGrpSpPr>
      <p:grpSpPr>
        <a:xfrm>
          <a:off x="0" y="0"/>
          <a:ext cx="0" cy="0"/>
          <a:chOff x="0" y="0"/>
          <a:chExt cx="0" cy="0"/>
        </a:xfrm>
      </p:grpSpPr>
      <p:sp>
        <p:nvSpPr>
          <p:cNvPr id="122" name="Google Shape;122;p18"/>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Font typeface="Arial"/>
              <a:buNone/>
            </a:pPr>
            <a:r>
              <a:rPr b="0" i="0" lang="en-US" sz="4400" u="none" cap="none" strike="noStrike">
                <a:solidFill>
                  <a:schemeClr val="hlink"/>
                </a:solidFill>
                <a:latin typeface="Arial"/>
                <a:ea typeface="Arial"/>
                <a:cs typeface="Arial"/>
                <a:sym typeface="Arial"/>
              </a:rPr>
              <a:t>Substrate 3: Corn Starch</a:t>
            </a:r>
            <a:endParaRPr/>
          </a:p>
        </p:txBody>
      </p:sp>
      <p:pic>
        <p:nvPicPr>
          <p:cNvPr id="123" name="Google Shape;123;p18"/>
          <p:cNvPicPr preferRelativeResize="0"/>
          <p:nvPr/>
        </p:nvPicPr>
        <p:blipFill rotWithShape="1">
          <a:blip r:embed="rId3">
            <a:alphaModFix/>
          </a:blip>
          <a:srcRect b="0" l="0" r="0" t="0"/>
          <a:stretch/>
        </p:blipFill>
        <p:spPr>
          <a:xfrm>
            <a:off x="304800" y="1828800"/>
            <a:ext cx="8686800" cy="4876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100000">
              <a:schemeClr val="lt1"/>
            </a:gs>
          </a:gsLst>
          <a:lin ang="10800000" scaled="0"/>
        </a:gradFill>
      </p:bgPr>
    </p:bg>
    <p:spTree>
      <p:nvGrpSpPr>
        <p:cNvPr id="127" name="Shape 127"/>
        <p:cNvGrpSpPr/>
        <p:nvPr/>
      </p:nvGrpSpPr>
      <p:grpSpPr>
        <a:xfrm>
          <a:off x="0" y="0"/>
          <a:ext cx="0" cy="0"/>
          <a:chOff x="0" y="0"/>
          <a:chExt cx="0" cy="0"/>
        </a:xfrm>
      </p:grpSpPr>
      <p:sp>
        <p:nvSpPr>
          <p:cNvPr id="128" name="Google Shape;128;p19"/>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Font typeface="Arial"/>
              <a:buNone/>
            </a:pPr>
            <a:r>
              <a:rPr b="0" i="0" lang="en-US" sz="4400" u="none" cap="none" strike="noStrike">
                <a:solidFill>
                  <a:schemeClr val="hlink"/>
                </a:solidFill>
                <a:latin typeface="Arial"/>
                <a:ea typeface="Arial"/>
                <a:cs typeface="Arial"/>
                <a:sym typeface="Arial"/>
              </a:rPr>
              <a:t>Living Substrate: Yeast</a:t>
            </a:r>
            <a:endParaRPr/>
          </a:p>
        </p:txBody>
      </p:sp>
      <p:pic>
        <p:nvPicPr>
          <p:cNvPr id="129" name="Google Shape;129;p19"/>
          <p:cNvPicPr preferRelativeResize="0"/>
          <p:nvPr/>
        </p:nvPicPr>
        <p:blipFill rotWithShape="1">
          <a:blip r:embed="rId3">
            <a:alphaModFix/>
          </a:blip>
          <a:srcRect b="0" l="0" r="0" t="0"/>
          <a:stretch/>
        </p:blipFill>
        <p:spPr>
          <a:xfrm>
            <a:off x="228600" y="1676400"/>
            <a:ext cx="8610600" cy="4953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100000">
              <a:schemeClr val="lt1"/>
            </a:gs>
          </a:gsLst>
          <a:lin ang="10800000" scaled="0"/>
        </a:gradFill>
      </p:bgPr>
    </p:bg>
    <p:spTree>
      <p:nvGrpSpPr>
        <p:cNvPr id="133" name="Shape 133"/>
        <p:cNvGrpSpPr/>
        <p:nvPr/>
      </p:nvGrpSpPr>
      <p:grpSpPr>
        <a:xfrm>
          <a:off x="0" y="0"/>
          <a:ext cx="0" cy="0"/>
          <a:chOff x="0" y="0"/>
          <a:chExt cx="0" cy="0"/>
        </a:xfrm>
      </p:grpSpPr>
      <p:sp>
        <p:nvSpPr>
          <p:cNvPr id="134" name="Google Shape;134;p20"/>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Font typeface="Arial"/>
              <a:buNone/>
            </a:pPr>
            <a:r>
              <a:rPr b="0" i="0" lang="en-US" sz="4400" u="none" cap="none" strike="noStrike">
                <a:solidFill>
                  <a:schemeClr val="hlink"/>
                </a:solidFill>
                <a:latin typeface="Arial"/>
                <a:ea typeface="Arial"/>
                <a:cs typeface="Arial"/>
                <a:sym typeface="Arial"/>
              </a:rPr>
              <a:t>Conclusion</a:t>
            </a:r>
            <a:endParaRPr/>
          </a:p>
        </p:txBody>
      </p:sp>
      <p:sp>
        <p:nvSpPr>
          <p:cNvPr id="135" name="Google Shape;135;p2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Noto Sans Symbols"/>
              <a:buNone/>
            </a:pPr>
            <a:r>
              <a:t/>
            </a:r>
            <a:endParaRPr b="0" i="0" sz="2000" u="none">
              <a:solidFill>
                <a:schemeClr val="dk1"/>
              </a:solidFill>
              <a:latin typeface="Gill Sans"/>
              <a:ea typeface="Gill Sans"/>
              <a:cs typeface="Gill Sans"/>
              <a:sym typeface="Gill Sans"/>
            </a:endParaRPr>
          </a:p>
          <a:p>
            <a:pPr indent="-342900" lvl="0" marL="342900" marR="0" rtl="0" algn="l">
              <a:lnSpc>
                <a:spcPct val="100000"/>
              </a:lnSpc>
              <a:spcBef>
                <a:spcPts val="400"/>
              </a:spcBef>
              <a:spcAft>
                <a:spcPts val="0"/>
              </a:spcAft>
              <a:buClr>
                <a:schemeClr val="accent2"/>
              </a:buClr>
              <a:buFont typeface="Noto Sans Symbols"/>
              <a:buNone/>
            </a:pPr>
            <a:r>
              <a:rPr b="0" i="0" lang="en-US" sz="2000" u="none">
                <a:solidFill>
                  <a:schemeClr val="dk1"/>
                </a:solidFill>
                <a:latin typeface="Gill Sans"/>
                <a:ea typeface="Gill Sans"/>
                <a:cs typeface="Gill Sans"/>
                <a:sym typeface="Gill Sans"/>
              </a:rPr>
              <a:t>After the analysis of our data there are many things that support our prediction, however there is also room that may question the validity of our results. Much of this error has come from the lack of specificity in our methodology which has hindered our results severely. So yes particle scattering can be used to identify pathogens, however it is not the only key to this complex puzzle…</a:t>
            </a:r>
            <a:endParaRPr/>
          </a:p>
          <a:p>
            <a:pPr indent="-342900" lvl="0" marL="342900" marR="0" rtl="0" algn="l">
              <a:lnSpc>
                <a:spcPct val="100000"/>
              </a:lnSpc>
              <a:spcBef>
                <a:spcPts val="400"/>
              </a:spcBef>
              <a:spcAft>
                <a:spcPts val="0"/>
              </a:spcAft>
              <a:buClr>
                <a:schemeClr val="accent2"/>
              </a:buClr>
              <a:buFont typeface="Noto Sans Symbols"/>
              <a:buNone/>
            </a:pPr>
            <a:r>
              <a:t/>
            </a:r>
            <a:endParaRPr b="0" i="0" sz="2000" u="none">
              <a:solidFill>
                <a:schemeClr val="dk1"/>
              </a:solidFill>
              <a:latin typeface="Gill Sans"/>
              <a:ea typeface="Gill Sans"/>
              <a:cs typeface="Gill Sans"/>
              <a:sym typeface="Gill Sans"/>
            </a:endParaRPr>
          </a:p>
          <a:p>
            <a:pPr indent="-241300" lvl="0" marL="342900" marR="0" rtl="0" algn="l">
              <a:lnSpc>
                <a:spcPct val="100000"/>
              </a:lnSpc>
              <a:spcBef>
                <a:spcPts val="400"/>
              </a:spcBef>
              <a:spcAft>
                <a:spcPts val="0"/>
              </a:spcAft>
              <a:buClr>
                <a:schemeClr val="accent2"/>
              </a:buClr>
              <a:buSzPts val="1600"/>
              <a:buFont typeface="Noto Sans Symbols"/>
              <a:buNone/>
            </a:pPr>
            <a:r>
              <a:t/>
            </a:r>
            <a:endParaRPr b="0" i="0" sz="2000" u="none">
              <a:solidFill>
                <a:schemeClr val="dk1"/>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100000">
              <a:schemeClr val="lt1"/>
            </a:gs>
          </a:gsLst>
          <a:lin ang="10800000" scaled="0"/>
        </a:gradFill>
      </p:bgPr>
    </p:bg>
    <p:spTree>
      <p:nvGrpSpPr>
        <p:cNvPr id="139" name="Shape 139"/>
        <p:cNvGrpSpPr/>
        <p:nvPr/>
      </p:nvGrpSpPr>
      <p:grpSpPr>
        <a:xfrm>
          <a:off x="0" y="0"/>
          <a:ext cx="0" cy="0"/>
          <a:chOff x="0" y="0"/>
          <a:chExt cx="0" cy="0"/>
        </a:xfrm>
      </p:grpSpPr>
      <p:sp>
        <p:nvSpPr>
          <p:cNvPr id="140" name="Google Shape;140;p21"/>
          <p:cNvSpPr txBox="1"/>
          <p:nvPr>
            <p:ph type="title"/>
          </p:nvPr>
        </p:nvSpPr>
        <p:spPr>
          <a:xfrm>
            <a:off x="685800" y="3048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Font typeface="Arial"/>
              <a:buNone/>
            </a:pPr>
            <a:r>
              <a:rPr b="0" i="0" lang="en-US" sz="4400" u="none" cap="none" strike="noStrike">
                <a:solidFill>
                  <a:schemeClr val="hlink"/>
                </a:solidFill>
                <a:latin typeface="Arial"/>
                <a:ea typeface="Arial"/>
                <a:cs typeface="Arial"/>
                <a:sym typeface="Arial"/>
              </a:rPr>
              <a:t>Problems with Experiment</a:t>
            </a:r>
            <a:endParaRPr/>
          </a:p>
        </p:txBody>
      </p:sp>
      <p:sp>
        <p:nvSpPr>
          <p:cNvPr id="141" name="Google Shape;141;p21"/>
          <p:cNvSpPr txBox="1"/>
          <p:nvPr>
            <p:ph idx="1" type="body"/>
          </p:nvPr>
        </p:nvSpPr>
        <p:spPr>
          <a:xfrm>
            <a:off x="685800" y="14478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Font typeface="Noto Sans Symbols"/>
              <a:buNone/>
            </a:pPr>
            <a:r>
              <a:rPr b="0" i="0" lang="en-US" sz="2000" u="none">
                <a:solidFill>
                  <a:schemeClr val="dk1"/>
                </a:solidFill>
                <a:latin typeface="Gill Sans"/>
                <a:ea typeface="Gill Sans"/>
                <a:cs typeface="Gill Sans"/>
                <a:sym typeface="Gill Sans"/>
              </a:rPr>
              <a:t>1) 	The first problem with the experiment was that we did not make a homogenous mixture. Meaning the sizes of all the particles were not all exactly the same. We also didn’t make equal molarities of each solution. </a:t>
            </a:r>
            <a:endParaRPr/>
          </a:p>
          <a:p>
            <a:pPr indent="-342900" lvl="0" marL="342900" marR="0" rtl="0" algn="l">
              <a:lnSpc>
                <a:spcPct val="90000"/>
              </a:lnSpc>
              <a:spcBef>
                <a:spcPts val="400"/>
              </a:spcBef>
              <a:spcAft>
                <a:spcPts val="0"/>
              </a:spcAft>
              <a:buClr>
                <a:schemeClr val="accent2"/>
              </a:buClr>
              <a:buFont typeface="Noto Sans Symbols"/>
              <a:buNone/>
            </a:pPr>
            <a:r>
              <a:rPr b="0" i="0" lang="en-US" sz="2000" u="none">
                <a:solidFill>
                  <a:schemeClr val="dk1"/>
                </a:solidFill>
                <a:latin typeface="Gill Sans"/>
                <a:ea typeface="Gill Sans"/>
                <a:cs typeface="Gill Sans"/>
                <a:sym typeface="Gill Sans"/>
              </a:rPr>
              <a:t>2) 	We only took one angle</a:t>
            </a:r>
            <a:endParaRPr/>
          </a:p>
          <a:p>
            <a:pPr indent="-342900" lvl="0" marL="342900" marR="0" rtl="0" algn="l">
              <a:lnSpc>
                <a:spcPct val="90000"/>
              </a:lnSpc>
              <a:spcBef>
                <a:spcPts val="400"/>
              </a:spcBef>
              <a:spcAft>
                <a:spcPts val="0"/>
              </a:spcAft>
              <a:buClr>
                <a:schemeClr val="accent2"/>
              </a:buClr>
              <a:buFont typeface="Noto Sans Symbols"/>
              <a:buNone/>
            </a:pPr>
            <a:r>
              <a:rPr b="0" i="0" lang="en-US" sz="2000" u="none">
                <a:solidFill>
                  <a:schemeClr val="dk1"/>
                </a:solidFill>
                <a:latin typeface="Gill Sans"/>
                <a:ea typeface="Gill Sans"/>
                <a:cs typeface="Gill Sans"/>
                <a:sym typeface="Gill Sans"/>
              </a:rPr>
              <a:t>3) 	We took the 180 degree angle</a:t>
            </a:r>
            <a:endParaRPr/>
          </a:p>
          <a:p>
            <a:pPr indent="-342900" lvl="0" marL="342900" marR="0" rtl="0" algn="l">
              <a:lnSpc>
                <a:spcPct val="90000"/>
              </a:lnSpc>
              <a:spcBef>
                <a:spcPts val="400"/>
              </a:spcBef>
              <a:spcAft>
                <a:spcPts val="0"/>
              </a:spcAft>
              <a:buClr>
                <a:schemeClr val="accent2"/>
              </a:buClr>
              <a:buFont typeface="Noto Sans Symbols"/>
              <a:buNone/>
            </a:pPr>
            <a:r>
              <a:rPr b="0" i="0" lang="en-US" sz="2000" u="none">
                <a:solidFill>
                  <a:schemeClr val="dk1"/>
                </a:solidFill>
                <a:latin typeface="Gill Sans"/>
                <a:ea typeface="Gill Sans"/>
                <a:cs typeface="Gill Sans"/>
                <a:sym typeface="Gill Sans"/>
              </a:rPr>
              <a:t>4) 	The detector sometimes got saturated. </a:t>
            </a:r>
            <a:endParaRPr/>
          </a:p>
          <a:p>
            <a:pPr indent="-342900" lvl="0" marL="342900" marR="0" rtl="0" algn="l">
              <a:lnSpc>
                <a:spcPct val="90000"/>
              </a:lnSpc>
              <a:spcBef>
                <a:spcPts val="400"/>
              </a:spcBef>
              <a:spcAft>
                <a:spcPts val="0"/>
              </a:spcAft>
              <a:buClr>
                <a:schemeClr val="accent2"/>
              </a:buClr>
              <a:buFont typeface="Noto Sans Symbols"/>
              <a:buNone/>
            </a:pPr>
            <a:r>
              <a:rPr b="0" i="0" lang="en-US" sz="2000" u="none">
                <a:solidFill>
                  <a:schemeClr val="dk1"/>
                </a:solidFill>
                <a:latin typeface="Gill Sans"/>
                <a:ea typeface="Gill Sans"/>
                <a:cs typeface="Gill Sans"/>
                <a:sym typeface="Gill Sans"/>
              </a:rPr>
              <a:t>5) 	Sound interference (Electric interference coming from Weather Station)</a:t>
            </a:r>
            <a:endParaRPr/>
          </a:p>
          <a:p>
            <a:pPr indent="-342900" lvl="0" marL="342900" marR="0" rtl="0" algn="l">
              <a:lnSpc>
                <a:spcPct val="90000"/>
              </a:lnSpc>
              <a:spcBef>
                <a:spcPts val="400"/>
              </a:spcBef>
              <a:spcAft>
                <a:spcPts val="0"/>
              </a:spcAft>
              <a:buClr>
                <a:schemeClr val="accent2"/>
              </a:buClr>
              <a:buFont typeface="Noto Sans Symbols"/>
              <a:buNone/>
            </a:pPr>
            <a:r>
              <a:rPr b="0" i="0" lang="en-US" sz="2000" u="none">
                <a:solidFill>
                  <a:schemeClr val="dk1"/>
                </a:solidFill>
                <a:latin typeface="Gill Sans"/>
                <a:ea typeface="Gill Sans"/>
                <a:cs typeface="Gill Sans"/>
                <a:sym typeface="Gill Sans"/>
              </a:rPr>
              <a:t>6) 	Plunger got contaminated</a:t>
            </a:r>
            <a:endParaRPr/>
          </a:p>
          <a:p>
            <a:pPr indent="-342900" lvl="0" marL="342900" marR="0" rtl="0" algn="l">
              <a:lnSpc>
                <a:spcPct val="90000"/>
              </a:lnSpc>
              <a:spcBef>
                <a:spcPts val="400"/>
              </a:spcBef>
              <a:spcAft>
                <a:spcPts val="0"/>
              </a:spcAft>
              <a:buClr>
                <a:schemeClr val="accent2"/>
              </a:buClr>
              <a:buFont typeface="Noto Sans Symbols"/>
              <a:buNone/>
            </a:pPr>
            <a:r>
              <a:rPr b="0" i="0" lang="en-US" sz="2000" u="none">
                <a:solidFill>
                  <a:schemeClr val="dk1"/>
                </a:solidFill>
                <a:latin typeface="Gill Sans"/>
                <a:ea typeface="Gill Sans"/>
                <a:cs typeface="Gill Sans"/>
                <a:sym typeface="Gill Sans"/>
              </a:rPr>
              <a:t>7) 	Clogging of taigon tubing</a:t>
            </a:r>
            <a:endParaRPr/>
          </a:p>
          <a:p>
            <a:pPr indent="-342900" lvl="0" marL="342900" marR="0" rtl="0" algn="l">
              <a:lnSpc>
                <a:spcPct val="90000"/>
              </a:lnSpc>
              <a:spcBef>
                <a:spcPts val="400"/>
              </a:spcBef>
              <a:spcAft>
                <a:spcPts val="0"/>
              </a:spcAft>
              <a:buClr>
                <a:schemeClr val="accent2"/>
              </a:buClr>
              <a:buFont typeface="Noto Sans Symbols"/>
              <a:buNone/>
            </a:pPr>
            <a:r>
              <a:rPr b="0" i="0" lang="en-US" sz="2000" u="none">
                <a:solidFill>
                  <a:schemeClr val="dk1"/>
                </a:solidFill>
                <a:latin typeface="Gill Sans"/>
                <a:ea typeface="Gill Sans"/>
                <a:cs typeface="Gill Sans"/>
                <a:sym typeface="Gill Sans"/>
              </a:rPr>
              <a:t>8) 	Rate the plunger fell</a:t>
            </a:r>
            <a:endParaRPr/>
          </a:p>
          <a:p>
            <a:pPr indent="-342900" lvl="0" marL="342900" marR="0" rtl="0" algn="l">
              <a:lnSpc>
                <a:spcPct val="90000"/>
              </a:lnSpc>
              <a:spcBef>
                <a:spcPts val="400"/>
              </a:spcBef>
              <a:spcAft>
                <a:spcPts val="0"/>
              </a:spcAft>
              <a:buClr>
                <a:schemeClr val="accent2"/>
              </a:buClr>
              <a:buFont typeface="Noto Sans Symbols"/>
              <a:buNone/>
            </a:pPr>
            <a:r>
              <a:rPr b="0" i="0" lang="en-US" sz="2000" u="none">
                <a:solidFill>
                  <a:schemeClr val="dk1"/>
                </a:solidFill>
                <a:latin typeface="Gill Sans"/>
                <a:ea typeface="Gill Sans"/>
                <a:cs typeface="Gill Sans"/>
                <a:sym typeface="Gill Sans"/>
              </a:rPr>
              <a:t>9) 	Keeping a constant angle</a:t>
            </a:r>
            <a:endParaRPr/>
          </a:p>
          <a:p>
            <a:pPr indent="-342900" lvl="0" marL="342900" marR="0" rtl="0" algn="l">
              <a:lnSpc>
                <a:spcPct val="90000"/>
              </a:lnSpc>
              <a:spcBef>
                <a:spcPts val="400"/>
              </a:spcBef>
              <a:spcAft>
                <a:spcPts val="0"/>
              </a:spcAft>
              <a:buClr>
                <a:schemeClr val="accent2"/>
              </a:buClr>
              <a:buFont typeface="Noto Sans Symbols"/>
              <a:buNone/>
            </a:pPr>
            <a:r>
              <a:rPr b="0" i="0" lang="en-US" sz="2000" u="none">
                <a:solidFill>
                  <a:schemeClr val="dk1"/>
                </a:solidFill>
                <a:latin typeface="Gill Sans"/>
                <a:ea typeface="Gill Sans"/>
                <a:cs typeface="Gill Sans"/>
                <a:sym typeface="Gill Sans"/>
              </a:rPr>
              <a:t>10) 	Keeping the laser a constant distance and angle</a:t>
            </a:r>
            <a:endParaRPr/>
          </a:p>
          <a:p>
            <a:pPr indent="-342900" lvl="0" marL="342900" marR="0" rtl="0" algn="l">
              <a:lnSpc>
                <a:spcPct val="90000"/>
              </a:lnSpc>
              <a:spcBef>
                <a:spcPts val="400"/>
              </a:spcBef>
              <a:spcAft>
                <a:spcPts val="0"/>
              </a:spcAft>
              <a:buClr>
                <a:schemeClr val="accent2"/>
              </a:buClr>
              <a:buFont typeface="Noto Sans Symbols"/>
              <a:buNone/>
            </a:pPr>
            <a:r>
              <a:rPr b="0" i="0" lang="en-US" sz="2000" u="none">
                <a:solidFill>
                  <a:schemeClr val="dk1"/>
                </a:solidFill>
                <a:latin typeface="Gill Sans"/>
                <a:ea typeface="Gill Sans"/>
                <a:cs typeface="Gill Sans"/>
                <a:sym typeface="Gill Sans"/>
              </a:rPr>
              <a:t>11) 	Temperature on each day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100000">
              <a:schemeClr val="lt1"/>
            </a:gs>
          </a:gsLst>
          <a:lin ang="10800000" scaled="0"/>
        </a:gradFill>
      </p:bgPr>
    </p:bg>
    <p:spTree>
      <p:nvGrpSpPr>
        <p:cNvPr id="145" name="Shape 145"/>
        <p:cNvGrpSpPr/>
        <p:nvPr/>
      </p:nvGrpSpPr>
      <p:grpSpPr>
        <a:xfrm>
          <a:off x="0" y="0"/>
          <a:ext cx="0" cy="0"/>
          <a:chOff x="0" y="0"/>
          <a:chExt cx="0" cy="0"/>
        </a:xfrm>
      </p:grpSpPr>
      <p:sp>
        <p:nvSpPr>
          <p:cNvPr id="146" name="Google Shape;146;p22"/>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Font typeface="Arial"/>
              <a:buNone/>
            </a:pPr>
            <a:r>
              <a:rPr b="0" i="0" lang="en-US" sz="4400" u="none" cap="none" strike="noStrike">
                <a:solidFill>
                  <a:schemeClr val="hlink"/>
                </a:solidFill>
                <a:latin typeface="Arial"/>
                <a:ea typeface="Arial"/>
                <a:cs typeface="Arial"/>
                <a:sym typeface="Arial"/>
              </a:rPr>
              <a:t>Saturation</a:t>
            </a:r>
            <a:endParaRPr/>
          </a:p>
        </p:txBody>
      </p:sp>
      <p:pic>
        <p:nvPicPr>
          <p:cNvPr id="147" name="Google Shape;147;p22"/>
          <p:cNvPicPr preferRelativeResize="0"/>
          <p:nvPr/>
        </p:nvPicPr>
        <p:blipFill rotWithShape="1">
          <a:blip r:embed="rId3">
            <a:alphaModFix/>
          </a:blip>
          <a:srcRect b="0" l="0" r="0" t="0"/>
          <a:stretch/>
        </p:blipFill>
        <p:spPr>
          <a:xfrm>
            <a:off x="152400" y="1676400"/>
            <a:ext cx="8763000" cy="4876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100000">
              <a:schemeClr val="lt1"/>
            </a:gs>
          </a:gsLst>
          <a:lin ang="10800000" scaled="0"/>
        </a:gradFill>
      </p:bgPr>
    </p:bg>
    <p:spTree>
      <p:nvGrpSpPr>
        <p:cNvPr id="151" name="Shape 151"/>
        <p:cNvGrpSpPr/>
        <p:nvPr/>
      </p:nvGrpSpPr>
      <p:grpSpPr>
        <a:xfrm>
          <a:off x="0" y="0"/>
          <a:ext cx="0" cy="0"/>
          <a:chOff x="0" y="0"/>
          <a:chExt cx="0" cy="0"/>
        </a:xfrm>
      </p:grpSpPr>
      <p:sp>
        <p:nvSpPr>
          <p:cNvPr id="152" name="Google Shape;152;p23"/>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Font typeface="Arial"/>
              <a:buNone/>
            </a:pPr>
            <a:r>
              <a:rPr b="0" i="0" lang="en-US" sz="4400" u="none" cap="none" strike="noStrike">
                <a:solidFill>
                  <a:schemeClr val="hlink"/>
                </a:solidFill>
                <a:latin typeface="Arial"/>
                <a:ea typeface="Arial"/>
                <a:cs typeface="Arial"/>
                <a:sym typeface="Arial"/>
              </a:rPr>
              <a:t>Improvements</a:t>
            </a:r>
            <a:endParaRPr/>
          </a:p>
        </p:txBody>
      </p:sp>
      <p:sp>
        <p:nvSpPr>
          <p:cNvPr id="153" name="Google Shape;153;p2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Noto Sans Symbols"/>
              <a:buNone/>
            </a:pPr>
            <a:r>
              <a:rPr b="0" i="0" lang="en-US" sz="2000" u="none">
                <a:solidFill>
                  <a:schemeClr val="dk1"/>
                </a:solidFill>
                <a:latin typeface="Gill Sans"/>
                <a:ea typeface="Gill Sans"/>
                <a:cs typeface="Gill Sans"/>
                <a:sym typeface="Gill Sans"/>
              </a:rPr>
              <a:t>1) GET RID OF ERRORS</a:t>
            </a:r>
            <a:endParaRPr/>
          </a:p>
          <a:p>
            <a:pPr indent="-342900" lvl="0" marL="342900" marR="0" rtl="0" algn="l">
              <a:lnSpc>
                <a:spcPct val="100000"/>
              </a:lnSpc>
              <a:spcBef>
                <a:spcPts val="400"/>
              </a:spcBef>
              <a:spcAft>
                <a:spcPts val="0"/>
              </a:spcAft>
              <a:buClr>
                <a:schemeClr val="accent2"/>
              </a:buClr>
              <a:buFont typeface="Noto Sans Symbols"/>
              <a:buNone/>
            </a:pPr>
            <a:r>
              <a:rPr b="0" i="0" lang="en-US" sz="2000" u="none">
                <a:solidFill>
                  <a:schemeClr val="dk1"/>
                </a:solidFill>
                <a:latin typeface="Gill Sans"/>
                <a:ea typeface="Gill Sans"/>
                <a:cs typeface="Gill Sans"/>
                <a:sym typeface="Gill Sans"/>
              </a:rPr>
              <a:t>2) Couple it with a biotrace luminescence</a:t>
            </a:r>
            <a:endParaRPr/>
          </a:p>
          <a:p>
            <a:pPr indent="-342900" lvl="0" marL="342900" marR="0" rtl="0" algn="l">
              <a:lnSpc>
                <a:spcPct val="100000"/>
              </a:lnSpc>
              <a:spcBef>
                <a:spcPts val="400"/>
              </a:spcBef>
              <a:spcAft>
                <a:spcPts val="0"/>
              </a:spcAft>
              <a:buClr>
                <a:schemeClr val="accent2"/>
              </a:buClr>
              <a:buFont typeface="Noto Sans Symbols"/>
              <a:buNone/>
            </a:pPr>
            <a:r>
              <a:rPr b="0" i="0" lang="en-US" sz="2000" u="none">
                <a:solidFill>
                  <a:schemeClr val="dk1"/>
                </a:solidFill>
                <a:latin typeface="Gill Sans"/>
                <a:ea typeface="Gill Sans"/>
                <a:cs typeface="Gill Sans"/>
                <a:sym typeface="Gill Sans"/>
              </a:rPr>
              <a:t>3) Make an automated system</a:t>
            </a:r>
            <a:endParaRPr/>
          </a:p>
          <a:p>
            <a:pPr indent="-342900" lvl="0" marL="342900" marR="0" rtl="0" algn="l">
              <a:lnSpc>
                <a:spcPct val="100000"/>
              </a:lnSpc>
              <a:spcBef>
                <a:spcPts val="400"/>
              </a:spcBef>
              <a:spcAft>
                <a:spcPts val="0"/>
              </a:spcAft>
              <a:buClr>
                <a:schemeClr val="accent2"/>
              </a:buClr>
              <a:buFont typeface="Noto Sans Symbols"/>
              <a:buNone/>
            </a:pPr>
            <a:r>
              <a:rPr b="0" i="0" lang="en-US" sz="2000" u="none">
                <a:solidFill>
                  <a:schemeClr val="dk1"/>
                </a:solidFill>
                <a:latin typeface="Gill Sans"/>
                <a:ea typeface="Gill Sans"/>
                <a:cs typeface="Gill Sans"/>
                <a:sym typeface="Gill Sans"/>
              </a:rPr>
              <a:t>4) Explore further characteristics of cells. E.G. Different membranes react differently to different wavelengths of light. </a:t>
            </a:r>
            <a:endParaRPr/>
          </a:p>
          <a:p>
            <a:pPr indent="-342900" lvl="0" marL="342900" marR="0" rtl="0" algn="l">
              <a:lnSpc>
                <a:spcPct val="100000"/>
              </a:lnSpc>
              <a:spcBef>
                <a:spcPts val="400"/>
              </a:spcBef>
              <a:spcAft>
                <a:spcPts val="0"/>
              </a:spcAft>
              <a:buClr>
                <a:schemeClr val="accent2"/>
              </a:buClr>
              <a:buFont typeface="Noto Sans Symbols"/>
              <a:buNone/>
            </a:pPr>
            <a:r>
              <a:t/>
            </a:r>
            <a:endParaRPr b="0" i="0" sz="2000" u="none">
              <a:solidFill>
                <a:schemeClr val="dk1"/>
              </a:solidFill>
              <a:latin typeface="Gill Sans"/>
              <a:ea typeface="Gill Sans"/>
              <a:cs typeface="Gill Sans"/>
              <a:sym typeface="Gill Sans"/>
            </a:endParaRPr>
          </a:p>
          <a:p>
            <a:pPr indent="-342900" lvl="0" marL="342900" marR="0" rtl="0" algn="l">
              <a:lnSpc>
                <a:spcPct val="100000"/>
              </a:lnSpc>
              <a:spcBef>
                <a:spcPts val="400"/>
              </a:spcBef>
              <a:spcAft>
                <a:spcPts val="0"/>
              </a:spcAft>
              <a:buClr>
                <a:schemeClr val="accent2"/>
              </a:buClr>
              <a:buFont typeface="Noto Sans Symbols"/>
              <a:buNone/>
            </a:pPr>
            <a:r>
              <a:rPr b="0" i="0" lang="en-US" sz="2000" u="sng">
                <a:solidFill>
                  <a:schemeClr val="hlink"/>
                </a:solidFill>
                <a:latin typeface="Times New Roman"/>
                <a:ea typeface="Times New Roman"/>
                <a:cs typeface="Times New Roman"/>
                <a:sym typeface="Times New Roman"/>
                <a:hlinkClick r:id="rId3"/>
              </a:rPr>
              <a:t>http://www.protein-solutions.com/ms.htm</a:t>
            </a:r>
            <a:r>
              <a:rPr b="0" i="0" lang="en-US" sz="2000" u="none">
                <a:solidFill>
                  <a:schemeClr val="dk1"/>
                </a:solidFill>
                <a:latin typeface="Gill Sans"/>
                <a:ea typeface="Gill Sans"/>
                <a:cs typeface="Gill Sans"/>
                <a:sym typeface="Gill Sans"/>
              </a:rPr>
              <a:t>http://www.protein-solutions.com/ms.htm</a:t>
            </a:r>
            <a:r>
              <a:rPr b="0" i="0" lang="en-US" sz="2000" u="sng">
                <a:solidFill>
                  <a:schemeClr val="hlink"/>
                </a:solidFill>
                <a:latin typeface="Times New Roman"/>
                <a:ea typeface="Times New Roman"/>
                <a:cs typeface="Times New Roman"/>
                <a:sym typeface="Times New Roman"/>
                <a:hlinkClick r:id="rId4"/>
              </a:rPr>
              <a:t>http://www.biotrace.co.uk/index.cfm/application/frameset/product/menustyle=product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100000">
              <a:schemeClr val="lt1"/>
            </a:gs>
          </a:gsLst>
          <a:lin ang="10800000" scaled="0"/>
        </a:gradFill>
      </p:bgPr>
    </p:bg>
    <p:spTree>
      <p:nvGrpSpPr>
        <p:cNvPr id="44" name="Shape 44"/>
        <p:cNvGrpSpPr/>
        <p:nvPr/>
      </p:nvGrpSpPr>
      <p:grpSpPr>
        <a:xfrm>
          <a:off x="0" y="0"/>
          <a:ext cx="0" cy="0"/>
          <a:chOff x="0" y="0"/>
          <a:chExt cx="0" cy="0"/>
        </a:xfrm>
      </p:grpSpPr>
      <p:sp>
        <p:nvSpPr>
          <p:cNvPr id="45" name="Google Shape;45;p6"/>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Font typeface="Arial"/>
              <a:buNone/>
            </a:pPr>
            <a:r>
              <a:rPr b="0" i="0" lang="en-US" sz="4400" u="none" cap="none" strike="noStrike">
                <a:solidFill>
                  <a:schemeClr val="hlink"/>
                </a:solidFill>
                <a:latin typeface="Arial"/>
                <a:ea typeface="Arial"/>
                <a:cs typeface="Arial"/>
                <a:sym typeface="Arial"/>
              </a:rPr>
              <a:t>WHAT IS BIOTERRORISM?</a:t>
            </a:r>
            <a:endParaRPr/>
          </a:p>
        </p:txBody>
      </p:sp>
      <p:sp>
        <p:nvSpPr>
          <p:cNvPr id="46" name="Google Shape;46;p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Noto Sans Symbols"/>
              <a:buNone/>
            </a:pPr>
            <a:r>
              <a:rPr b="0" i="0" lang="en-US" sz="1400" u="none" cap="none" strike="noStrike">
                <a:solidFill>
                  <a:schemeClr val="dk1"/>
                </a:solidFill>
                <a:latin typeface="Arial"/>
                <a:ea typeface="Arial"/>
                <a:cs typeface="Arial"/>
                <a:sym typeface="Arial"/>
              </a:rPr>
              <a:t>	</a:t>
            </a:r>
            <a:endParaRPr/>
          </a:p>
          <a:p>
            <a:pPr indent="-342900" lvl="0" marL="342900" marR="0" rtl="0" algn="l">
              <a:lnSpc>
                <a:spcPct val="100000"/>
              </a:lnSpc>
              <a:spcBef>
                <a:spcPts val="400"/>
              </a:spcBef>
              <a:spcAft>
                <a:spcPts val="0"/>
              </a:spcAft>
              <a:buClr>
                <a:schemeClr val="accent2"/>
              </a:buClr>
              <a:buFont typeface="Noto Sans Symbols"/>
              <a:buNone/>
            </a:pPr>
            <a:r>
              <a:rPr b="0" i="0" lang="en-US" sz="1400" u="none" cap="none" strike="noStrike">
                <a:solidFill>
                  <a:schemeClr val="dk1"/>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Bioterrorism is the overt or covert dispensing of disease pathogens by individuals, groups, or governments for the expressed purpose of causing harm for either ideological, political, or financial gain. </a:t>
            </a:r>
            <a:endParaRPr/>
          </a:p>
          <a:p>
            <a:pPr indent="-241300" lvl="0" marL="342900" marR="0" rtl="0" algn="l">
              <a:lnSpc>
                <a:spcPct val="100000"/>
              </a:lnSpc>
              <a:spcBef>
                <a:spcPts val="400"/>
              </a:spcBef>
              <a:spcAft>
                <a:spcPts val="0"/>
              </a:spcAft>
              <a:buClr>
                <a:schemeClr val="accent2"/>
              </a:buClr>
              <a:buSzPts val="1600"/>
              <a:buFont typeface="Noto Sans Symbols"/>
              <a:buNone/>
            </a:pPr>
            <a:r>
              <a:t/>
            </a:r>
            <a:endParaRPr b="0" i="0" sz="2000" u="none">
              <a:solidFill>
                <a:schemeClr val="dk1"/>
              </a:solidFill>
              <a:latin typeface="Arial"/>
              <a:ea typeface="Arial"/>
              <a:cs typeface="Arial"/>
              <a:sym typeface="Arial"/>
            </a:endParaRPr>
          </a:p>
        </p:txBody>
      </p:sp>
      <p:pic>
        <p:nvPicPr>
          <p:cNvPr id="47" name="Google Shape;47;p6"/>
          <p:cNvPicPr preferRelativeResize="0"/>
          <p:nvPr/>
        </p:nvPicPr>
        <p:blipFill rotWithShape="1">
          <a:blip r:embed="rId3">
            <a:alphaModFix/>
          </a:blip>
          <a:srcRect b="0" l="0" r="0" t="0"/>
          <a:stretch/>
        </p:blipFill>
        <p:spPr>
          <a:xfrm>
            <a:off x="1371600" y="4038600"/>
            <a:ext cx="5715000" cy="16875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100000">
              <a:schemeClr val="lt1"/>
            </a:gs>
          </a:gsLst>
          <a:lin ang="10800000" scaled="0"/>
        </a:gradFill>
      </p:bgPr>
    </p:bg>
    <p:spTree>
      <p:nvGrpSpPr>
        <p:cNvPr id="51" name="Shape 51"/>
        <p:cNvGrpSpPr/>
        <p:nvPr/>
      </p:nvGrpSpPr>
      <p:grpSpPr>
        <a:xfrm>
          <a:off x="0" y="0"/>
          <a:ext cx="0" cy="0"/>
          <a:chOff x="0" y="0"/>
          <a:chExt cx="0" cy="0"/>
        </a:xfrm>
      </p:grpSpPr>
      <p:sp>
        <p:nvSpPr>
          <p:cNvPr id="52" name="Google Shape;52;p7"/>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Font typeface="Arial"/>
              <a:buNone/>
            </a:pPr>
            <a:r>
              <a:rPr b="0" i="0" lang="en-US" sz="4400" u="none" cap="none" strike="noStrike">
                <a:solidFill>
                  <a:schemeClr val="hlink"/>
                </a:solidFill>
                <a:latin typeface="Arial"/>
                <a:ea typeface="Arial"/>
                <a:cs typeface="Arial"/>
                <a:sym typeface="Arial"/>
              </a:rPr>
              <a:t>DEADLY PATHOGENS</a:t>
            </a:r>
            <a:endParaRPr/>
          </a:p>
        </p:txBody>
      </p:sp>
      <p:sp>
        <p:nvSpPr>
          <p:cNvPr id="53" name="Google Shape;53;p7"/>
          <p:cNvSpPr txBox="1"/>
          <p:nvPr>
            <p:ph idx="1" type="body"/>
          </p:nvPr>
        </p:nvSpPr>
        <p:spPr>
          <a:xfrm>
            <a:off x="609600" y="17526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Font typeface="Noto Sans Symbols"/>
              <a:buNone/>
            </a:pPr>
            <a:r>
              <a:rPr b="0" i="0" lang="en-US" sz="2000" u="none">
                <a:solidFill>
                  <a:schemeClr val="dk1"/>
                </a:solidFill>
                <a:latin typeface="Arial"/>
                <a:ea typeface="Arial"/>
                <a:cs typeface="Arial"/>
                <a:sym typeface="Arial"/>
              </a:rPr>
              <a:t>	</a:t>
            </a:r>
            <a:r>
              <a:rPr b="0" i="0" lang="en-US" sz="2000" u="none">
                <a:solidFill>
                  <a:schemeClr val="hlink"/>
                </a:solidFill>
                <a:latin typeface="Gill Sans"/>
                <a:ea typeface="Gill Sans"/>
                <a:cs typeface="Gill Sans"/>
                <a:sym typeface="Gill Sans"/>
              </a:rPr>
              <a:t>Smallpox</a:t>
            </a:r>
            <a:r>
              <a:rPr b="0" i="0" lang="en-US" sz="2000" u="none">
                <a:solidFill>
                  <a:schemeClr val="dk1"/>
                </a:solidFill>
                <a:latin typeface="Gill Sans"/>
                <a:ea typeface="Gill Sans"/>
                <a:cs typeface="Gill Sans"/>
                <a:sym typeface="Gill Sans"/>
              </a:rPr>
              <a:t> is a highly contagious, untreatable virus. Wild smallpox was eradicated decades ago, but the Soviet Union and others experimented with turning laboratory supplies of smallpox virus into bioweapons, so the virus still exists. If the virus was used by terrorists, the world would be vulnerable because no one has been vaccinated in decades. Vaccine a few days after exposure to smallpox can protect, but there are only 6-7 million doses left in the United States.</a:t>
            </a:r>
            <a:endParaRPr/>
          </a:p>
          <a:p>
            <a:pPr indent="-342900" lvl="0" marL="342900" marR="0" rtl="0" algn="l">
              <a:lnSpc>
                <a:spcPct val="90000"/>
              </a:lnSpc>
              <a:spcBef>
                <a:spcPts val="400"/>
              </a:spcBef>
              <a:spcAft>
                <a:spcPts val="0"/>
              </a:spcAft>
              <a:buClr>
                <a:schemeClr val="accent2"/>
              </a:buClr>
              <a:buFont typeface="Noto Sans Symbols"/>
              <a:buNone/>
            </a:pPr>
            <a:r>
              <a:rPr b="0" i="0" lang="en-US" sz="2000" u="none">
                <a:solidFill>
                  <a:schemeClr val="dk1"/>
                </a:solidFill>
                <a:latin typeface="Arial"/>
                <a:ea typeface="Arial"/>
                <a:cs typeface="Arial"/>
                <a:sym typeface="Arial"/>
              </a:rPr>
              <a:t>	</a:t>
            </a:r>
            <a:r>
              <a:rPr b="0" i="0" lang="en-US" sz="2000" u="none">
                <a:solidFill>
                  <a:schemeClr val="hlink"/>
                </a:solidFill>
                <a:latin typeface="Gill Sans"/>
                <a:ea typeface="Gill Sans"/>
                <a:cs typeface="Gill Sans"/>
                <a:sym typeface="Gill Sans"/>
              </a:rPr>
              <a:t>Anthrax</a:t>
            </a:r>
            <a:r>
              <a:rPr b="0" i="0" lang="en-US" sz="2000" u="none">
                <a:solidFill>
                  <a:schemeClr val="dk1"/>
                </a:solidFill>
                <a:latin typeface="Gill Sans"/>
                <a:ea typeface="Gill Sans"/>
                <a:cs typeface="Gill Sans"/>
                <a:sym typeface="Gill Sans"/>
              </a:rPr>
              <a:t> is more deadly if people inhale the germ spores -- 80 percent of the infected die -- and is believed more readily available than smallpox. But the infection is not spread person-to-person like smallpox. The military is getting vaccinated, but there isn't enough for civilians. However, antibiotics given before symptoms appear can prevent disease.</a:t>
            </a:r>
            <a:endParaRPr/>
          </a:p>
          <a:p>
            <a:pPr indent="-241300" lvl="0" marL="342900" marR="0" rtl="0" algn="l">
              <a:lnSpc>
                <a:spcPct val="100000"/>
              </a:lnSpc>
              <a:spcBef>
                <a:spcPts val="400"/>
              </a:spcBef>
              <a:spcAft>
                <a:spcPts val="0"/>
              </a:spcAft>
              <a:buClr>
                <a:schemeClr val="accent2"/>
              </a:buClr>
              <a:buSzPts val="1600"/>
              <a:buFont typeface="Noto Sans Symbols"/>
              <a:buNone/>
            </a:pPr>
            <a:r>
              <a:t/>
            </a:r>
            <a:endParaRPr b="0" i="0" sz="2000" u="none">
              <a:solidFill>
                <a:schemeClr val="dk1"/>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100000">
              <a:schemeClr val="lt1"/>
            </a:gs>
          </a:gsLst>
          <a:lin ang="10800000" scaled="0"/>
        </a:gradFill>
      </p:bgPr>
    </p:bg>
    <p:spTree>
      <p:nvGrpSpPr>
        <p:cNvPr id="57" name="Shape 57"/>
        <p:cNvGrpSpPr/>
        <p:nvPr/>
      </p:nvGrpSpPr>
      <p:grpSpPr>
        <a:xfrm>
          <a:off x="0" y="0"/>
          <a:ext cx="0" cy="0"/>
          <a:chOff x="0" y="0"/>
          <a:chExt cx="0" cy="0"/>
        </a:xfrm>
      </p:grpSpPr>
      <p:sp>
        <p:nvSpPr>
          <p:cNvPr id="58" name="Google Shape;58;p8"/>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Font typeface="Arial"/>
              <a:buNone/>
            </a:pPr>
            <a:r>
              <a:rPr b="0" i="0" lang="en-US" sz="4400" u="none" cap="none" strike="noStrike">
                <a:solidFill>
                  <a:schemeClr val="hlink"/>
                </a:solidFill>
                <a:latin typeface="Arial"/>
                <a:ea typeface="Arial"/>
                <a:cs typeface="Arial"/>
                <a:sym typeface="Arial"/>
              </a:rPr>
              <a:t>What are we doing about this problem?</a:t>
            </a:r>
            <a:endParaRPr/>
          </a:p>
        </p:txBody>
      </p:sp>
      <p:sp>
        <p:nvSpPr>
          <p:cNvPr id="59" name="Google Shape;59;p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Noto Sans Symbols"/>
              <a:buNone/>
            </a:pPr>
            <a:r>
              <a:t/>
            </a:r>
            <a:endParaRPr b="0" i="0" sz="2000" u="none">
              <a:solidFill>
                <a:schemeClr val="dk1"/>
              </a:solidFill>
              <a:latin typeface="Gill Sans"/>
              <a:ea typeface="Gill Sans"/>
              <a:cs typeface="Gill Sans"/>
              <a:sym typeface="Gill Sans"/>
            </a:endParaRPr>
          </a:p>
          <a:p>
            <a:pPr indent="-342900" lvl="0" marL="342900" marR="0" rtl="0" algn="l">
              <a:lnSpc>
                <a:spcPct val="100000"/>
              </a:lnSpc>
              <a:spcBef>
                <a:spcPts val="400"/>
              </a:spcBef>
              <a:spcAft>
                <a:spcPts val="0"/>
              </a:spcAft>
              <a:buClr>
                <a:schemeClr val="accent2"/>
              </a:buClr>
              <a:buFont typeface="Noto Sans Symbols"/>
              <a:buNone/>
            </a:pPr>
            <a:r>
              <a:rPr b="0" i="0" lang="en-US" sz="2000" u="none">
                <a:solidFill>
                  <a:schemeClr val="dk1"/>
                </a:solidFill>
                <a:latin typeface="Gill Sans"/>
                <a:ea typeface="Gill Sans"/>
                <a:cs typeface="Gill Sans"/>
                <a:sym typeface="Gill Sans"/>
              </a:rPr>
              <a:t>Right not in terms of military defense, the United States has granted 158 million dollars to be spent on projects gearing us for protection from these deadly attacks. Lawrence Livermore National Laboratory have been conducting projects on this and the traditional method has been to use fluorescent dyes in identifying diseases. However in a national epidemic, time is limited and although this technique may be efficient, results are needed faster in order to evacuate areas where many individuals may be working (e.g. post office, or even school rooms)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100000">
              <a:schemeClr val="lt1"/>
            </a:gs>
          </a:gsLst>
          <a:lin ang="10800000" scaled="0"/>
        </a:gradFill>
      </p:bgPr>
    </p:bg>
    <p:spTree>
      <p:nvGrpSpPr>
        <p:cNvPr id="63" name="Shape 63"/>
        <p:cNvGrpSpPr/>
        <p:nvPr/>
      </p:nvGrpSpPr>
      <p:grpSpPr>
        <a:xfrm>
          <a:off x="0" y="0"/>
          <a:ext cx="0" cy="0"/>
          <a:chOff x="0" y="0"/>
          <a:chExt cx="0" cy="0"/>
        </a:xfrm>
      </p:grpSpPr>
      <p:sp>
        <p:nvSpPr>
          <p:cNvPr id="64" name="Google Shape;64;p9"/>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Font typeface="Arial"/>
              <a:buNone/>
            </a:pPr>
            <a:r>
              <a:rPr b="0" i="0" lang="en-US" sz="4400" u="none" cap="none" strike="noStrike">
                <a:solidFill>
                  <a:schemeClr val="hlink"/>
                </a:solidFill>
                <a:latin typeface="Arial"/>
                <a:ea typeface="Arial"/>
                <a:cs typeface="Arial"/>
                <a:sym typeface="Arial"/>
              </a:rPr>
              <a:t>Ideas for Solutions…</a:t>
            </a:r>
            <a:endParaRPr/>
          </a:p>
        </p:txBody>
      </p:sp>
      <p:sp>
        <p:nvSpPr>
          <p:cNvPr id="65" name="Google Shape;65;p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Font typeface="Noto Sans Symbols"/>
              <a:buNone/>
            </a:pPr>
            <a:r>
              <a:t/>
            </a:r>
            <a:endParaRPr b="0" i="0" sz="1800" u="none">
              <a:solidFill>
                <a:schemeClr val="dk1"/>
              </a:solidFill>
              <a:latin typeface="Verdana"/>
              <a:ea typeface="Verdana"/>
              <a:cs typeface="Verdana"/>
              <a:sym typeface="Verdana"/>
            </a:endParaRPr>
          </a:p>
          <a:p>
            <a:pPr indent="-342900" lvl="0" marL="342900" marR="0" rtl="0" algn="l">
              <a:lnSpc>
                <a:spcPct val="100000"/>
              </a:lnSpc>
              <a:spcBef>
                <a:spcPts val="400"/>
              </a:spcBef>
              <a:spcAft>
                <a:spcPts val="0"/>
              </a:spcAft>
              <a:buClr>
                <a:schemeClr val="accent2"/>
              </a:buClr>
              <a:buFont typeface="Noto Sans Symbols"/>
              <a:buNone/>
            </a:pPr>
            <a:r>
              <a:rPr b="0" i="0" lang="en-US" sz="1800" u="none">
                <a:solidFill>
                  <a:schemeClr val="dk1"/>
                </a:solidFill>
                <a:latin typeface="Gill Sans"/>
                <a:ea typeface="Gill Sans"/>
                <a:cs typeface="Gill Sans"/>
                <a:sym typeface="Gill Sans"/>
              </a:rPr>
              <a:t>	</a:t>
            </a:r>
            <a:r>
              <a:rPr b="0" i="0" lang="en-US" sz="2000" u="none">
                <a:solidFill>
                  <a:schemeClr val="dk1"/>
                </a:solidFill>
                <a:latin typeface="Gill Sans"/>
                <a:ea typeface="Gill Sans"/>
                <a:cs typeface="Gill Sans"/>
                <a:sym typeface="Gill Sans"/>
              </a:rPr>
              <a:t>Many pathogens, including anthrax and smallpox, can be spread through the air. However, these airborne pathogens can be removed by filtering the air, making the task of a bioterrorist more difficult and less rewarding</a:t>
            </a:r>
            <a:r>
              <a:rPr b="0" i="0" lang="en-US" sz="2000" u="none">
                <a:solidFill>
                  <a:schemeClr val="dk1"/>
                </a:solidFill>
                <a:latin typeface="Verdana"/>
                <a:ea typeface="Verdana"/>
                <a:cs typeface="Verdana"/>
                <a:sym typeface="Verdana"/>
              </a:rPr>
              <a:t>.</a:t>
            </a:r>
            <a:r>
              <a:rPr b="0" i="0" lang="en-US" sz="2000" u="none">
                <a:solidFill>
                  <a:schemeClr val="dk1"/>
                </a:solidFill>
                <a:latin typeface="Gill Sans"/>
                <a:ea typeface="Gill Sans"/>
                <a:cs typeface="Gill Sans"/>
                <a:sym typeface="Gill Sans"/>
              </a:rPr>
              <a:t> A simpler idea that has grown in popularity is the use of lasers, a much more efficient and faster way in identifying pathogens such as anthrax, thus where our project comes to play…SIZE DOES MATTER!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100000">
              <a:schemeClr val="lt1"/>
            </a:gs>
          </a:gsLst>
          <a:lin ang="10800000" scaled="0"/>
        </a:gradFill>
      </p:bgPr>
    </p:bg>
    <p:spTree>
      <p:nvGrpSpPr>
        <p:cNvPr id="69" name="Shape 69"/>
        <p:cNvGrpSpPr/>
        <p:nvPr/>
      </p:nvGrpSpPr>
      <p:grpSpPr>
        <a:xfrm>
          <a:off x="0" y="0"/>
          <a:ext cx="0" cy="0"/>
          <a:chOff x="0" y="0"/>
          <a:chExt cx="0" cy="0"/>
        </a:xfrm>
      </p:grpSpPr>
      <p:sp>
        <p:nvSpPr>
          <p:cNvPr id="70" name="Google Shape;70;p10"/>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Font typeface="Arial"/>
              <a:buNone/>
            </a:pPr>
            <a:r>
              <a:rPr b="0" i="0" lang="en-US" sz="4400" u="none" cap="none" strike="noStrike">
                <a:solidFill>
                  <a:schemeClr val="hlink"/>
                </a:solidFill>
                <a:latin typeface="Arial"/>
                <a:ea typeface="Arial"/>
                <a:cs typeface="Arial"/>
                <a:sym typeface="Arial"/>
              </a:rPr>
              <a:t>What is Particle Scattering?</a:t>
            </a:r>
            <a:endParaRPr/>
          </a:p>
        </p:txBody>
      </p:sp>
      <p:sp>
        <p:nvSpPr>
          <p:cNvPr id="71" name="Google Shape;71;p10"/>
          <p:cNvSpPr txBox="1"/>
          <p:nvPr>
            <p:ph idx="1" type="body"/>
          </p:nvPr>
        </p:nvSpPr>
        <p:spPr>
          <a:xfrm>
            <a:off x="6096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Font typeface="Noto Sans Symbols"/>
              <a:buNone/>
            </a:pPr>
            <a:r>
              <a:rPr b="0" i="0" lang="en-US" sz="3200" u="none">
                <a:solidFill>
                  <a:schemeClr val="hlink"/>
                </a:solidFill>
                <a:latin typeface="Gill Sans"/>
                <a:ea typeface="Gill Sans"/>
                <a:cs typeface="Gill Sans"/>
                <a:sym typeface="Gill Sans"/>
              </a:rPr>
              <a:t>Theory</a:t>
            </a:r>
            <a:r>
              <a:rPr b="0" i="0" lang="en-US" sz="3200" u="none">
                <a:solidFill>
                  <a:schemeClr val="folHlink"/>
                </a:solidFill>
                <a:latin typeface="Gill Sans"/>
                <a:ea typeface="Gill Sans"/>
                <a:cs typeface="Gill Sans"/>
                <a:sym typeface="Gill Sans"/>
              </a:rPr>
              <a:t>:</a:t>
            </a:r>
            <a:endParaRPr/>
          </a:p>
          <a:p>
            <a:pPr indent="-342900" lvl="0" marL="342900" marR="0" rtl="0" algn="l">
              <a:lnSpc>
                <a:spcPct val="90000"/>
              </a:lnSpc>
              <a:spcBef>
                <a:spcPts val="640"/>
              </a:spcBef>
              <a:spcAft>
                <a:spcPts val="0"/>
              </a:spcAft>
              <a:buClr>
                <a:schemeClr val="accent2"/>
              </a:buClr>
              <a:buFont typeface="Noto Sans Symbols"/>
              <a:buNone/>
            </a:pPr>
            <a:r>
              <a:rPr b="0" i="0" lang="en-US" sz="3200" u="none">
                <a:solidFill>
                  <a:schemeClr val="dk1"/>
                </a:solidFill>
                <a:latin typeface="Gill Sans"/>
                <a:ea typeface="Gill Sans"/>
                <a:cs typeface="Gill Sans"/>
                <a:sym typeface="Gill Sans"/>
              </a:rPr>
              <a:t>	</a:t>
            </a:r>
            <a:r>
              <a:rPr b="0" i="0" lang="en-US" sz="2000" u="none">
                <a:solidFill>
                  <a:schemeClr val="dk1"/>
                </a:solidFill>
                <a:latin typeface="Gill Sans"/>
                <a:ea typeface="Gill Sans"/>
                <a:cs typeface="Gill Sans"/>
                <a:sym typeface="Gill Sans"/>
              </a:rPr>
              <a:t>All materials scatter light in a certain direction whether it is in a solid, liquid or gaseous state. This scattering involves the release of photons by a material when it is hit with a beam of light. The release of photons dominate the principles diffraction and refraction.  </a:t>
            </a:r>
            <a:endParaRPr/>
          </a:p>
          <a:p>
            <a:pPr indent="-342900" lvl="0" marL="342900" marR="0" rtl="0" algn="l">
              <a:lnSpc>
                <a:spcPct val="90000"/>
              </a:lnSpc>
              <a:spcBef>
                <a:spcPts val="400"/>
              </a:spcBef>
              <a:spcAft>
                <a:spcPts val="0"/>
              </a:spcAft>
              <a:buClr>
                <a:schemeClr val="accent2"/>
              </a:buClr>
              <a:buFont typeface="Noto Sans Symbols"/>
              <a:buNone/>
            </a:pPr>
            <a:r>
              <a:t/>
            </a:r>
            <a:endParaRPr b="0" i="0" sz="2000" u="none">
              <a:solidFill>
                <a:schemeClr val="dk1"/>
              </a:solidFill>
              <a:latin typeface="Gill Sans"/>
              <a:ea typeface="Gill Sans"/>
              <a:cs typeface="Gill Sans"/>
              <a:sym typeface="Gill Sans"/>
            </a:endParaRPr>
          </a:p>
          <a:p>
            <a:pPr indent="-342900" lvl="0" marL="342900" marR="0" rtl="0" algn="l">
              <a:lnSpc>
                <a:spcPct val="90000"/>
              </a:lnSpc>
              <a:spcBef>
                <a:spcPts val="400"/>
              </a:spcBef>
              <a:spcAft>
                <a:spcPts val="0"/>
              </a:spcAft>
              <a:buClr>
                <a:schemeClr val="accent2"/>
              </a:buClr>
              <a:buFont typeface="Noto Sans Symbols"/>
              <a:buNone/>
            </a:pPr>
            <a:r>
              <a:rPr b="0" i="0" lang="en-US" sz="2000" u="none">
                <a:solidFill>
                  <a:schemeClr val="dk1"/>
                </a:solidFill>
                <a:latin typeface="Gill Sans"/>
                <a:ea typeface="Gill Sans"/>
                <a:cs typeface="Gill Sans"/>
                <a:sym typeface="Gill Sans"/>
              </a:rPr>
              <a:t>	</a:t>
            </a:r>
            <a:r>
              <a:rPr b="0" i="0" lang="en-US" sz="2000" u="none">
                <a:solidFill>
                  <a:schemeClr val="hlink"/>
                </a:solidFill>
                <a:latin typeface="Gill Sans"/>
                <a:ea typeface="Gill Sans"/>
                <a:cs typeface="Gill Sans"/>
                <a:sym typeface="Gill Sans"/>
              </a:rPr>
              <a:t>Mie’s theory</a:t>
            </a:r>
            <a:r>
              <a:rPr b="0" i="0" lang="en-US" sz="2000" u="none">
                <a:solidFill>
                  <a:schemeClr val="dk1"/>
                </a:solidFill>
                <a:latin typeface="Gill Sans"/>
                <a:ea typeface="Gill Sans"/>
                <a:cs typeface="Gill Sans"/>
                <a:sym typeface="Gill Sans"/>
              </a:rPr>
              <a:t> says that scattering is greatly affected by size and shape. The bigger the particle the more light will be scattered in a forward direction. The same goes for a rougher surface. The smaller and smoother the particle the greater the tendency for equal scatter in all directions. (isotropic)</a:t>
            </a:r>
            <a:endParaRPr/>
          </a:p>
          <a:p>
            <a:pPr indent="-342900" lvl="0" marL="342900" marR="0" rtl="0" algn="l">
              <a:lnSpc>
                <a:spcPct val="90000"/>
              </a:lnSpc>
              <a:spcBef>
                <a:spcPts val="400"/>
              </a:spcBef>
              <a:spcAft>
                <a:spcPts val="0"/>
              </a:spcAft>
              <a:buClr>
                <a:schemeClr val="accent2"/>
              </a:buClr>
              <a:buFont typeface="Noto Sans Symbols"/>
              <a:buNone/>
            </a:pPr>
            <a:r>
              <a:rPr b="0" i="0" lang="en-US" sz="2000" u="none">
                <a:solidFill>
                  <a:schemeClr val="dk1"/>
                </a:solidFill>
                <a:latin typeface="Gill Sans"/>
                <a:ea typeface="Gill Sans"/>
                <a:cs typeface="Gill Sans"/>
                <a:sym typeface="Gill Sans"/>
              </a:rPr>
              <a:t> </a:t>
            </a:r>
            <a:endParaRPr/>
          </a:p>
          <a:p>
            <a:pPr indent="-241300" lvl="0" marL="342900" marR="0" rtl="0" algn="l">
              <a:lnSpc>
                <a:spcPct val="100000"/>
              </a:lnSpc>
              <a:spcBef>
                <a:spcPts val="400"/>
              </a:spcBef>
              <a:spcAft>
                <a:spcPts val="0"/>
              </a:spcAft>
              <a:buClr>
                <a:schemeClr val="accent2"/>
              </a:buClr>
              <a:buSzPts val="1600"/>
              <a:buFont typeface="Noto Sans Symbols"/>
              <a:buNone/>
            </a:pPr>
            <a:r>
              <a:t/>
            </a:r>
            <a:endParaRPr b="0" i="0" sz="2000" u="none">
              <a:solidFill>
                <a:schemeClr val="dk1"/>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100000">
              <a:schemeClr val="lt1"/>
            </a:gs>
          </a:gsLst>
          <a:lin ang="10800000" scaled="0"/>
        </a:gradFill>
      </p:bgPr>
    </p:bg>
    <p:spTree>
      <p:nvGrpSpPr>
        <p:cNvPr id="75" name="Shape 75"/>
        <p:cNvGrpSpPr/>
        <p:nvPr/>
      </p:nvGrpSpPr>
      <p:grpSpPr>
        <a:xfrm>
          <a:off x="0" y="0"/>
          <a:ext cx="0" cy="0"/>
          <a:chOff x="0" y="0"/>
          <a:chExt cx="0" cy="0"/>
        </a:xfrm>
      </p:grpSpPr>
      <p:sp>
        <p:nvSpPr>
          <p:cNvPr id="76" name="Google Shape;76;p11"/>
          <p:cNvSpPr txBox="1"/>
          <p:nvPr>
            <p:ph type="title"/>
          </p:nvPr>
        </p:nvSpPr>
        <p:spPr>
          <a:xfrm>
            <a:off x="685800" y="3810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Font typeface="Arial"/>
              <a:buNone/>
            </a:pPr>
            <a:r>
              <a:rPr b="0" i="0" lang="en-US" sz="4400" u="none" cap="none" strike="noStrike">
                <a:solidFill>
                  <a:schemeClr val="hlink"/>
                </a:solidFill>
                <a:latin typeface="Arial"/>
                <a:ea typeface="Arial"/>
                <a:cs typeface="Arial"/>
                <a:sym typeface="Arial"/>
              </a:rPr>
              <a:t>Different types of Scattering</a:t>
            </a:r>
            <a:r>
              <a:rPr b="0" i="0" lang="en-US" sz="4400" u="none" cap="none" strike="noStrike">
                <a:solidFill>
                  <a:schemeClr val="dk2"/>
                </a:solidFill>
                <a:latin typeface="Arial"/>
                <a:ea typeface="Arial"/>
                <a:cs typeface="Arial"/>
                <a:sym typeface="Arial"/>
              </a:rPr>
              <a:t> </a:t>
            </a:r>
            <a:endParaRPr/>
          </a:p>
        </p:txBody>
      </p:sp>
      <p:sp>
        <p:nvSpPr>
          <p:cNvPr id="77" name="Google Shape;77;p11"/>
          <p:cNvSpPr txBox="1"/>
          <p:nvPr>
            <p:ph idx="1" type="body"/>
          </p:nvPr>
        </p:nvSpPr>
        <p:spPr>
          <a:xfrm>
            <a:off x="228600" y="1447800"/>
            <a:ext cx="6705600" cy="3276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Font typeface="Noto Sans Symbols"/>
              <a:buNone/>
            </a:pPr>
            <a:r>
              <a:rPr b="0" i="0" lang="en-US" sz="3000" u="none">
                <a:solidFill>
                  <a:schemeClr val="hlink"/>
                </a:solidFill>
                <a:latin typeface="Gill Sans"/>
                <a:ea typeface="Gill Sans"/>
                <a:cs typeface="Gill Sans"/>
                <a:sym typeface="Gill Sans"/>
              </a:rPr>
              <a:t>Refraction:</a:t>
            </a:r>
            <a:endParaRPr/>
          </a:p>
          <a:p>
            <a:pPr indent="-342900" lvl="0" marL="342900" marR="0" rtl="0" algn="l">
              <a:lnSpc>
                <a:spcPct val="90000"/>
              </a:lnSpc>
              <a:spcBef>
                <a:spcPts val="400"/>
              </a:spcBef>
              <a:spcAft>
                <a:spcPts val="0"/>
              </a:spcAft>
              <a:buClr>
                <a:schemeClr val="accent2"/>
              </a:buClr>
              <a:buFont typeface="Noto Sans Symbols"/>
              <a:buNone/>
            </a:pPr>
            <a:r>
              <a:rPr b="0" i="0" lang="en-US" sz="2000" u="none">
                <a:solidFill>
                  <a:schemeClr val="dk1"/>
                </a:solidFill>
                <a:latin typeface="Gill Sans"/>
                <a:ea typeface="Gill Sans"/>
                <a:cs typeface="Gill Sans"/>
                <a:sym typeface="Gill Sans"/>
              </a:rPr>
              <a:t>	Refraction is the tendency for light to bend in different directions when going through different mediums. This behavior is mainly controlled by density. The best environment for refraction would be in a vacuum.</a:t>
            </a:r>
            <a:endParaRPr/>
          </a:p>
          <a:p>
            <a:pPr indent="-342900" lvl="0" marL="342900" marR="0" rtl="0" algn="l">
              <a:lnSpc>
                <a:spcPct val="90000"/>
              </a:lnSpc>
              <a:spcBef>
                <a:spcPts val="400"/>
              </a:spcBef>
              <a:spcAft>
                <a:spcPts val="0"/>
              </a:spcAft>
              <a:buClr>
                <a:schemeClr val="accent2"/>
              </a:buClr>
              <a:buFont typeface="Noto Sans Symbols"/>
              <a:buNone/>
            </a:pPr>
            <a:r>
              <a:t/>
            </a:r>
            <a:endParaRPr b="0" i="0" sz="2000" u="none">
              <a:solidFill>
                <a:schemeClr val="dk1"/>
              </a:solidFill>
              <a:latin typeface="Gill Sans"/>
              <a:ea typeface="Gill Sans"/>
              <a:cs typeface="Gill Sans"/>
              <a:sym typeface="Gill Sans"/>
            </a:endParaRPr>
          </a:p>
          <a:p>
            <a:pPr indent="-342900" lvl="0" marL="342900" marR="0" rtl="0" algn="l">
              <a:lnSpc>
                <a:spcPct val="90000"/>
              </a:lnSpc>
              <a:spcBef>
                <a:spcPts val="600"/>
              </a:spcBef>
              <a:spcAft>
                <a:spcPts val="0"/>
              </a:spcAft>
              <a:buClr>
                <a:schemeClr val="accent2"/>
              </a:buClr>
              <a:buFont typeface="Noto Sans Symbols"/>
              <a:buNone/>
            </a:pPr>
            <a:r>
              <a:rPr b="0" i="0" lang="en-US" sz="3000" u="none">
                <a:solidFill>
                  <a:schemeClr val="hlink"/>
                </a:solidFill>
                <a:latin typeface="Gill Sans"/>
                <a:ea typeface="Gill Sans"/>
                <a:cs typeface="Gill Sans"/>
                <a:sym typeface="Gill Sans"/>
              </a:rPr>
              <a:t>Diffraction:</a:t>
            </a:r>
            <a:endParaRPr/>
          </a:p>
          <a:p>
            <a:pPr indent="-342900" lvl="0" marL="342900" marR="0" rtl="0" algn="l">
              <a:lnSpc>
                <a:spcPct val="90000"/>
              </a:lnSpc>
              <a:spcBef>
                <a:spcPts val="400"/>
              </a:spcBef>
              <a:spcAft>
                <a:spcPts val="0"/>
              </a:spcAft>
              <a:buClr>
                <a:schemeClr val="accent2"/>
              </a:buClr>
              <a:buFont typeface="Noto Sans Symbols"/>
              <a:buNone/>
            </a:pPr>
            <a:r>
              <a:rPr b="0" i="0" lang="en-US" sz="2000" u="none">
                <a:solidFill>
                  <a:schemeClr val="dk1"/>
                </a:solidFill>
                <a:latin typeface="Gill Sans"/>
                <a:ea typeface="Gill Sans"/>
                <a:cs typeface="Gill Sans"/>
                <a:sym typeface="Gill Sans"/>
              </a:rPr>
              <a:t>	This is the tendency for light to bend around a barrier. This behavior is controlled by the size of the barrier.</a:t>
            </a:r>
            <a:r>
              <a:rPr b="0" i="0" lang="en-US" sz="2000" u="none">
                <a:solidFill>
                  <a:schemeClr val="dk1"/>
                </a:solidFill>
                <a:latin typeface="Times New Roman"/>
                <a:ea typeface="Times New Roman"/>
                <a:cs typeface="Times New Roman"/>
                <a:sym typeface="Times New Roman"/>
              </a:rPr>
              <a:t> </a:t>
            </a:r>
            <a:endParaRPr/>
          </a:p>
        </p:txBody>
      </p:sp>
      <p:sp>
        <p:nvSpPr>
          <p:cNvPr id="78" name="Google Shape;78;p11"/>
          <p:cNvSpPr/>
          <p:nvPr/>
        </p:nvSpPr>
        <p:spPr>
          <a:xfrm>
            <a:off x="44450" y="2846387"/>
            <a:ext cx="91440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79" name="Google Shape;79;p11"/>
          <p:cNvPicPr preferRelativeResize="0"/>
          <p:nvPr/>
        </p:nvPicPr>
        <p:blipFill rotWithShape="1">
          <a:blip r:embed="rId3">
            <a:alphaModFix/>
          </a:blip>
          <a:srcRect b="0" l="0" r="0" t="0"/>
          <a:stretch/>
        </p:blipFill>
        <p:spPr>
          <a:xfrm>
            <a:off x="7162800" y="3657600"/>
            <a:ext cx="1665287" cy="2741612"/>
          </a:xfrm>
          <a:prstGeom prst="rect">
            <a:avLst/>
          </a:prstGeom>
          <a:noFill/>
          <a:ln>
            <a:noFill/>
          </a:ln>
        </p:spPr>
      </p:pic>
      <p:pic>
        <p:nvPicPr>
          <p:cNvPr id="80" name="Google Shape;80;p11"/>
          <p:cNvPicPr preferRelativeResize="0"/>
          <p:nvPr/>
        </p:nvPicPr>
        <p:blipFill rotWithShape="1">
          <a:blip r:embed="rId4">
            <a:alphaModFix/>
          </a:blip>
          <a:srcRect b="0" l="0" r="0" t="0"/>
          <a:stretch/>
        </p:blipFill>
        <p:spPr>
          <a:xfrm>
            <a:off x="2667000" y="5208587"/>
            <a:ext cx="3390900" cy="12652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100000">
              <a:schemeClr val="lt1"/>
            </a:gs>
          </a:gsLst>
          <a:lin ang="10800000" scaled="0"/>
        </a:gradFill>
      </p:bgPr>
    </p:bg>
    <p:spTree>
      <p:nvGrpSpPr>
        <p:cNvPr id="84" name="Shape 84"/>
        <p:cNvGrpSpPr/>
        <p:nvPr/>
      </p:nvGrpSpPr>
      <p:grpSpPr>
        <a:xfrm>
          <a:off x="0" y="0"/>
          <a:ext cx="0" cy="0"/>
          <a:chOff x="0" y="0"/>
          <a:chExt cx="0" cy="0"/>
        </a:xfrm>
      </p:grpSpPr>
      <p:sp>
        <p:nvSpPr>
          <p:cNvPr id="85" name="Google Shape;85;p12"/>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Font typeface="Arial"/>
              <a:buNone/>
            </a:pPr>
            <a:r>
              <a:rPr b="0" i="0" lang="en-US" sz="4400" u="none" cap="none" strike="noStrike">
                <a:solidFill>
                  <a:schemeClr val="hlink"/>
                </a:solidFill>
                <a:latin typeface="Arial"/>
                <a:ea typeface="Arial"/>
                <a:cs typeface="Arial"/>
                <a:sym typeface="Arial"/>
              </a:rPr>
              <a:t>Goals for this experiment</a:t>
            </a:r>
            <a:endParaRPr/>
          </a:p>
        </p:txBody>
      </p:sp>
      <p:sp>
        <p:nvSpPr>
          <p:cNvPr id="86" name="Google Shape;86;p12"/>
          <p:cNvSpPr txBox="1"/>
          <p:nvPr>
            <p:ph idx="1" type="body"/>
          </p:nvPr>
        </p:nvSpPr>
        <p:spPr>
          <a:xfrm>
            <a:off x="762000" y="1600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Font typeface="Noto Sans Symbols"/>
              <a:buNone/>
            </a:pPr>
            <a:r>
              <a:rPr b="1" i="0" lang="en-US" sz="2000" u="none">
                <a:solidFill>
                  <a:srgbClr val="FF0000"/>
                </a:solidFill>
                <a:latin typeface="Gill Sans"/>
                <a:ea typeface="Gill Sans"/>
                <a:cs typeface="Gill Sans"/>
                <a:sym typeface="Gill Sans"/>
              </a:rPr>
              <a:t>Question</a:t>
            </a:r>
            <a:endParaRPr b="1" i="0" sz="2000" u="none">
              <a:solidFill>
                <a:schemeClr val="dk1"/>
              </a:solidFill>
              <a:latin typeface="Gill Sans"/>
              <a:ea typeface="Gill Sans"/>
              <a:cs typeface="Gill Sans"/>
              <a:sym typeface="Gill Sans"/>
            </a:endParaRPr>
          </a:p>
          <a:p>
            <a:pPr indent="-342900" lvl="0" marL="342900" marR="0" rtl="0" algn="l">
              <a:lnSpc>
                <a:spcPct val="90000"/>
              </a:lnSpc>
              <a:spcBef>
                <a:spcPts val="400"/>
              </a:spcBef>
              <a:spcAft>
                <a:spcPts val="0"/>
              </a:spcAft>
              <a:buClr>
                <a:schemeClr val="accent2"/>
              </a:buClr>
              <a:buFont typeface="Noto Sans Symbols"/>
              <a:buNone/>
            </a:pPr>
            <a:r>
              <a:rPr b="0" i="0" lang="en-US" sz="2000" u="none">
                <a:solidFill>
                  <a:schemeClr val="dk1"/>
                </a:solidFill>
                <a:latin typeface="Gill Sans"/>
                <a:ea typeface="Gill Sans"/>
                <a:cs typeface="Gill Sans"/>
                <a:sym typeface="Gill Sans"/>
              </a:rPr>
              <a:t>	Can particle scattering allow us to differentiate  between bacteria?</a:t>
            </a:r>
            <a:endParaRPr b="0" i="0" sz="2000" u="none">
              <a:solidFill>
                <a:schemeClr val="dk1"/>
              </a:solidFill>
              <a:latin typeface="Times New Roman"/>
              <a:ea typeface="Times New Roman"/>
              <a:cs typeface="Times New Roman"/>
              <a:sym typeface="Times New Roman"/>
            </a:endParaRPr>
          </a:p>
          <a:p>
            <a:pPr indent="-342900" lvl="0" marL="342900" marR="0" rtl="0" algn="l">
              <a:lnSpc>
                <a:spcPct val="90000"/>
              </a:lnSpc>
              <a:spcBef>
                <a:spcPts val="400"/>
              </a:spcBef>
              <a:spcAft>
                <a:spcPts val="0"/>
              </a:spcAft>
              <a:buClr>
                <a:schemeClr val="accent2"/>
              </a:buClr>
              <a:buFont typeface="Noto Sans Symbols"/>
              <a:buNone/>
            </a:pPr>
            <a:r>
              <a:rPr b="1" i="0" lang="en-US" sz="2000" u="none">
                <a:solidFill>
                  <a:srgbClr val="FF0000"/>
                </a:solidFill>
                <a:latin typeface="Gill Sans"/>
                <a:ea typeface="Gill Sans"/>
                <a:cs typeface="Gill Sans"/>
                <a:sym typeface="Gill Sans"/>
              </a:rPr>
              <a:t>Hypothesis</a:t>
            </a:r>
            <a:endParaRPr/>
          </a:p>
          <a:p>
            <a:pPr indent="-342900" lvl="0" marL="342900" marR="0" rtl="0" algn="l">
              <a:lnSpc>
                <a:spcPct val="90000"/>
              </a:lnSpc>
              <a:spcBef>
                <a:spcPts val="400"/>
              </a:spcBef>
              <a:spcAft>
                <a:spcPts val="0"/>
              </a:spcAft>
              <a:buClr>
                <a:schemeClr val="accent2"/>
              </a:buClr>
              <a:buFont typeface="Noto Sans Symbols"/>
              <a:buNone/>
            </a:pPr>
            <a:r>
              <a:rPr b="1" i="0" lang="en-US" sz="2000" u="none">
                <a:solidFill>
                  <a:srgbClr val="FF0000"/>
                </a:solidFill>
                <a:latin typeface="Gill Sans"/>
                <a:ea typeface="Gill Sans"/>
                <a:cs typeface="Gill Sans"/>
                <a:sym typeface="Gill Sans"/>
              </a:rPr>
              <a:t>	</a:t>
            </a:r>
            <a:r>
              <a:rPr b="0" i="0" lang="en-US" sz="2000" u="none">
                <a:solidFill>
                  <a:schemeClr val="dk1"/>
                </a:solidFill>
                <a:latin typeface="Gill Sans"/>
                <a:ea typeface="Gill Sans"/>
                <a:cs typeface="Gill Sans"/>
                <a:sym typeface="Gill Sans"/>
              </a:rPr>
              <a:t>We believe that particle scattering is a building block that can lead us to differentiating between different substrates (particle scattering itself cannot allow us to separate living and nonliving things, but it is a stepping stone into that direction. Further addition in areas such as bioluminescence for example, can perhaps lead to a discovery of identifying pathogenic materials that may be around us.)</a:t>
            </a:r>
            <a:endParaRPr b="0" i="0" sz="2000" u="none">
              <a:solidFill>
                <a:schemeClr val="dk1"/>
              </a:solidFill>
              <a:latin typeface="Times New Roman"/>
              <a:ea typeface="Times New Roman"/>
              <a:cs typeface="Times New Roman"/>
              <a:sym typeface="Times New Roman"/>
            </a:endParaRPr>
          </a:p>
          <a:p>
            <a:pPr indent="-342900" lvl="0" marL="342900" marR="0" rtl="0" algn="l">
              <a:lnSpc>
                <a:spcPct val="90000"/>
              </a:lnSpc>
              <a:spcBef>
                <a:spcPts val="400"/>
              </a:spcBef>
              <a:spcAft>
                <a:spcPts val="0"/>
              </a:spcAft>
              <a:buClr>
                <a:schemeClr val="accent2"/>
              </a:buClr>
              <a:buFont typeface="Noto Sans Symbols"/>
              <a:buNone/>
            </a:pPr>
            <a:r>
              <a:rPr b="0" i="0" lang="en-US" sz="2000" u="none">
                <a:solidFill>
                  <a:schemeClr val="dk1"/>
                </a:solidFill>
                <a:latin typeface="Gill Sans"/>
                <a:ea typeface="Gill Sans"/>
                <a:cs typeface="Gill Sans"/>
                <a:sym typeface="Gill Sans"/>
              </a:rPr>
              <a:t> </a:t>
            </a:r>
            <a:r>
              <a:rPr b="1" i="0" lang="en-US" sz="2000" u="none">
                <a:solidFill>
                  <a:srgbClr val="FF0000"/>
                </a:solidFill>
                <a:latin typeface="Gill Sans"/>
                <a:ea typeface="Gill Sans"/>
                <a:cs typeface="Gill Sans"/>
                <a:sym typeface="Gill Sans"/>
              </a:rPr>
              <a:t>Prediction</a:t>
            </a:r>
            <a:endParaRPr b="0" i="0" sz="2000" u="none">
              <a:solidFill>
                <a:schemeClr val="dk1"/>
              </a:solidFill>
              <a:latin typeface="Times New Roman"/>
              <a:ea typeface="Times New Roman"/>
              <a:cs typeface="Times New Roman"/>
              <a:sym typeface="Times New Roman"/>
            </a:endParaRPr>
          </a:p>
          <a:p>
            <a:pPr indent="-342900" lvl="0" marL="342900" marR="0" rtl="0" algn="l">
              <a:lnSpc>
                <a:spcPct val="90000"/>
              </a:lnSpc>
              <a:spcBef>
                <a:spcPts val="400"/>
              </a:spcBef>
              <a:spcAft>
                <a:spcPts val="0"/>
              </a:spcAft>
              <a:buClr>
                <a:schemeClr val="accent2"/>
              </a:buClr>
              <a:buFont typeface="Noto Sans Symbols"/>
              <a:buNone/>
            </a:pPr>
            <a:r>
              <a:rPr b="0" i="0" lang="en-US" sz="2000" u="none">
                <a:solidFill>
                  <a:schemeClr val="dk1"/>
                </a:solidFill>
                <a:latin typeface="Gill Sans"/>
                <a:ea typeface="Gill Sans"/>
                <a:cs typeface="Gill Sans"/>
                <a:sym typeface="Gill Sans"/>
              </a:rPr>
              <a:t> </a:t>
            </a:r>
            <a:r>
              <a:rPr b="0"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Gill Sans"/>
                <a:ea typeface="Gill Sans"/>
                <a:cs typeface="Gill Sans"/>
                <a:sym typeface="Gill Sans"/>
              </a:rPr>
              <a:t>If particle scattering can differentiate particle shapes and sizes of inanimate objects, then it should be a practical method in differentiating living organisms</a:t>
            </a:r>
            <a:r>
              <a:rPr b="0" i="0" lang="en-US" sz="20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2"/>
            </a:gs>
            <a:gs pos="100000">
              <a:schemeClr val="lt1"/>
            </a:gs>
          </a:gsLst>
          <a:lin ang="10800000" scaled="0"/>
        </a:gradFill>
      </p:bgPr>
    </p:bg>
    <p:spTree>
      <p:nvGrpSpPr>
        <p:cNvPr id="90" name="Shape 90"/>
        <p:cNvGrpSpPr/>
        <p:nvPr/>
      </p:nvGrpSpPr>
      <p:grpSpPr>
        <a:xfrm>
          <a:off x="0" y="0"/>
          <a:ext cx="0" cy="0"/>
          <a:chOff x="0" y="0"/>
          <a:chExt cx="0" cy="0"/>
        </a:xfrm>
      </p:grpSpPr>
      <p:sp>
        <p:nvSpPr>
          <p:cNvPr id="91" name="Google Shape;91;p13"/>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hlink"/>
              </a:buClr>
              <a:buFont typeface="Arial"/>
              <a:buNone/>
            </a:pPr>
            <a:r>
              <a:rPr b="0" i="0" lang="en-US" sz="4400" u="none" cap="none" strike="noStrike">
                <a:solidFill>
                  <a:schemeClr val="hlink"/>
                </a:solidFill>
                <a:latin typeface="Arial"/>
                <a:ea typeface="Arial"/>
                <a:cs typeface="Arial"/>
                <a:sym typeface="Arial"/>
              </a:rPr>
              <a:t>Experimental Set Up</a:t>
            </a:r>
            <a:endParaRPr/>
          </a:p>
        </p:txBody>
      </p:sp>
      <p:sp>
        <p:nvSpPr>
          <p:cNvPr id="92" name="Google Shape;92;p1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180340" lvl="0" marL="342900" marR="0" rtl="0" algn="l">
              <a:lnSpc>
                <a:spcPct val="100000"/>
              </a:lnSpc>
              <a:spcBef>
                <a:spcPts val="0"/>
              </a:spcBef>
              <a:spcAft>
                <a:spcPts val="0"/>
              </a:spcAft>
              <a:buClr>
                <a:schemeClr val="accent2"/>
              </a:buClr>
              <a:buSzPts val="2560"/>
              <a:buFont typeface="Noto Sans Symbols"/>
              <a:buNone/>
            </a:pPr>
            <a:r>
              <a:t/>
            </a:r>
            <a:endParaRPr b="0" i="0" sz="3200" u="none">
              <a:solidFill>
                <a:schemeClr val="dk1"/>
              </a:solidFill>
              <a:latin typeface="Times New Roman"/>
              <a:ea typeface="Times New Roman"/>
              <a:cs typeface="Times New Roman"/>
              <a:sym typeface="Times New Roman"/>
            </a:endParaRPr>
          </a:p>
        </p:txBody>
      </p:sp>
      <p:pic>
        <p:nvPicPr>
          <p:cNvPr id="93" name="Google Shape;93;p13"/>
          <p:cNvPicPr preferRelativeResize="0"/>
          <p:nvPr/>
        </p:nvPicPr>
        <p:blipFill rotWithShape="1">
          <a:blip r:embed="rId3">
            <a:alphaModFix/>
          </a:blip>
          <a:srcRect b="0" l="0" r="0" t="0"/>
          <a:stretch/>
        </p:blipFill>
        <p:spPr>
          <a:xfrm>
            <a:off x="1143000" y="1828800"/>
            <a:ext cx="7162800" cy="4435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oaring">
  <a:themeElements>
    <a:clrScheme name="default">
      <a:dk1>
        <a:srgbClr val="FFFFFF"/>
      </a:dk1>
      <a:lt1>
        <a:srgbClr val="0000FF"/>
      </a:lt1>
      <a:dk2>
        <a:srgbClr val="FFCC66"/>
      </a:dk2>
      <a:lt2>
        <a:srgbClr val="000000"/>
      </a:lt2>
      <a:accent1>
        <a:srgbClr val="00FFFF"/>
      </a:accent1>
      <a:accent2>
        <a:srgbClr val="3366FF"/>
      </a:accent2>
      <a:accent3>
        <a:srgbClr val="0000FF"/>
      </a:accent3>
      <a:accent4>
        <a:srgbClr val="00FFFF"/>
      </a:accent4>
      <a:accent5>
        <a:srgbClr val="3366FF"/>
      </a:accent5>
      <a:accent6>
        <a:srgbClr val="0000FF"/>
      </a:accent6>
      <a:hlink>
        <a:srgbClr val="FF0033"/>
      </a:hlink>
      <a:folHlink>
        <a:srgbClr val="FF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