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9" r:id="rId7"/>
    <p:sldId id="271" r:id="rId8"/>
    <p:sldId id="264" r:id="rId9"/>
    <p:sldId id="270" r:id="rId10"/>
    <p:sldId id="265" r:id="rId11"/>
    <p:sldId id="262" r:id="rId12"/>
    <p:sldId id="263"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edingha/WineQualityAnalys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819E-46DF-4D57-9188-CF26A0D8D537}"/>
              </a:ext>
            </a:extLst>
          </p:cNvPr>
          <p:cNvSpPr>
            <a:spLocks noGrp="1"/>
          </p:cNvSpPr>
          <p:nvPr>
            <p:ph type="ctrTitle"/>
          </p:nvPr>
        </p:nvSpPr>
        <p:spPr/>
        <p:txBody>
          <a:bodyPr/>
          <a:lstStyle/>
          <a:p>
            <a:r>
              <a:rPr lang="en-US" dirty="0"/>
              <a:t>Wine Quality Analysis</a:t>
            </a:r>
          </a:p>
        </p:txBody>
      </p:sp>
      <p:sp>
        <p:nvSpPr>
          <p:cNvPr id="3" name="Subtitle 2">
            <a:extLst>
              <a:ext uri="{FF2B5EF4-FFF2-40B4-BE49-F238E27FC236}">
                <a16:creationId xmlns:a16="http://schemas.microsoft.com/office/drawing/2014/main" id="{DD6674A2-EC0C-4DA5-8337-0D7BF049A0A9}"/>
              </a:ext>
            </a:extLst>
          </p:cNvPr>
          <p:cNvSpPr>
            <a:spLocks noGrp="1"/>
          </p:cNvSpPr>
          <p:nvPr>
            <p:ph type="subTitle" idx="1"/>
          </p:nvPr>
        </p:nvSpPr>
        <p:spPr/>
        <p:txBody>
          <a:bodyPr/>
          <a:lstStyle/>
          <a:p>
            <a:r>
              <a:rPr lang="en-US" dirty="0"/>
              <a:t>Dinesh Ghanta</a:t>
            </a:r>
          </a:p>
        </p:txBody>
      </p:sp>
    </p:spTree>
    <p:extLst>
      <p:ext uri="{BB962C8B-B14F-4D97-AF65-F5344CB8AC3E}">
        <p14:creationId xmlns:p14="http://schemas.microsoft.com/office/powerpoint/2010/main" val="122884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B049-028F-4DD5-B234-3DACE510066B}"/>
              </a:ext>
            </a:extLst>
          </p:cNvPr>
          <p:cNvSpPr>
            <a:spLocks noGrp="1"/>
          </p:cNvSpPr>
          <p:nvPr>
            <p:ph type="title"/>
          </p:nvPr>
        </p:nvSpPr>
        <p:spPr>
          <a:xfrm>
            <a:off x="535675" y="179078"/>
            <a:ext cx="3943560" cy="1651000"/>
          </a:xfrm>
        </p:spPr>
        <p:txBody>
          <a:bodyPr anchor="b">
            <a:normAutofit/>
          </a:bodyPr>
          <a:lstStyle/>
          <a:p>
            <a:r>
              <a:rPr lang="en-US" sz="2400" dirty="0"/>
              <a:t>Model Interpretation and Features</a:t>
            </a:r>
          </a:p>
        </p:txBody>
      </p:sp>
      <p:sp>
        <p:nvSpPr>
          <p:cNvPr id="10" name="Rectangle 9">
            <a:extLst>
              <a:ext uri="{FF2B5EF4-FFF2-40B4-BE49-F238E27FC236}">
                <a16:creationId xmlns:a16="http://schemas.microsoft.com/office/drawing/2014/main" id="{C217F483-ABCD-4C38-A72A-B44BCDD37440}"/>
              </a:ext>
            </a:extLst>
          </p:cNvPr>
          <p:cNvSpPr/>
          <p:nvPr/>
        </p:nvSpPr>
        <p:spPr>
          <a:xfrm>
            <a:off x="237144" y="2537570"/>
            <a:ext cx="6096000" cy="923330"/>
          </a:xfrm>
          <a:prstGeom prst="rect">
            <a:avLst/>
          </a:prstGeom>
        </p:spPr>
        <p:txBody>
          <a:bodyPr>
            <a:spAutoFit/>
          </a:bodyPr>
          <a:lstStyle/>
          <a:p>
            <a:r>
              <a:rPr lang="en-US" dirty="0"/>
              <a:t>Alcohol and volatile acidity occupy the top two ranks and total sulfur dioxide seems to be one of the most important features for classifying both  quality.</a:t>
            </a:r>
          </a:p>
        </p:txBody>
      </p:sp>
      <p:pic>
        <p:nvPicPr>
          <p:cNvPr id="4" name="Picture 3">
            <a:extLst>
              <a:ext uri="{FF2B5EF4-FFF2-40B4-BE49-F238E27FC236}">
                <a16:creationId xmlns:a16="http://schemas.microsoft.com/office/drawing/2014/main" id="{2FECB43E-5DCD-4AE8-A84D-8E80B3E3A1C3}"/>
              </a:ext>
            </a:extLst>
          </p:cNvPr>
          <p:cNvPicPr>
            <a:picLocks noChangeAspect="1"/>
          </p:cNvPicPr>
          <p:nvPr/>
        </p:nvPicPr>
        <p:blipFill>
          <a:blip r:embed="rId3"/>
          <a:stretch>
            <a:fillRect/>
          </a:stretch>
        </p:blipFill>
        <p:spPr>
          <a:xfrm>
            <a:off x="6601923" y="1012874"/>
            <a:ext cx="4333875" cy="2207309"/>
          </a:xfrm>
          <a:prstGeom prst="rect">
            <a:avLst/>
          </a:prstGeom>
        </p:spPr>
      </p:pic>
      <p:pic>
        <p:nvPicPr>
          <p:cNvPr id="5" name="Picture 4">
            <a:extLst>
              <a:ext uri="{FF2B5EF4-FFF2-40B4-BE49-F238E27FC236}">
                <a16:creationId xmlns:a16="http://schemas.microsoft.com/office/drawing/2014/main" id="{EA8DF471-6F84-43D9-9D1C-8351EAF736DC}"/>
              </a:ext>
            </a:extLst>
          </p:cNvPr>
          <p:cNvPicPr>
            <a:picLocks noChangeAspect="1"/>
          </p:cNvPicPr>
          <p:nvPr/>
        </p:nvPicPr>
        <p:blipFill>
          <a:blip r:embed="rId4"/>
          <a:stretch>
            <a:fillRect/>
          </a:stretch>
        </p:blipFill>
        <p:spPr>
          <a:xfrm>
            <a:off x="6601923" y="3553232"/>
            <a:ext cx="4333875" cy="2369266"/>
          </a:xfrm>
          <a:prstGeom prst="rect">
            <a:avLst/>
          </a:prstGeom>
        </p:spPr>
      </p:pic>
    </p:spTree>
    <p:extLst>
      <p:ext uri="{BB962C8B-B14F-4D97-AF65-F5344CB8AC3E}">
        <p14:creationId xmlns:p14="http://schemas.microsoft.com/office/powerpoint/2010/main" val="269886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AE58-17E8-409D-9793-3F6BD88A1C4D}"/>
              </a:ext>
            </a:extLst>
          </p:cNvPr>
          <p:cNvSpPr>
            <a:spLocks noGrp="1"/>
          </p:cNvSpPr>
          <p:nvPr>
            <p:ph type="title"/>
          </p:nvPr>
        </p:nvSpPr>
        <p:spPr>
          <a:xfrm>
            <a:off x="632651" y="643465"/>
            <a:ext cx="3746091" cy="5571072"/>
          </a:xfrm>
        </p:spPr>
        <p:txBody>
          <a:bodyPr>
            <a:normAutofit/>
          </a:bodyPr>
          <a:lstStyle/>
          <a:p>
            <a:r>
              <a:rPr lang="en-US" dirty="0"/>
              <a:t>Model Results</a:t>
            </a:r>
          </a:p>
        </p:txBody>
      </p:sp>
      <p:sp>
        <p:nvSpPr>
          <p:cNvPr id="11" name="Content Placeholder 10">
            <a:extLst>
              <a:ext uri="{FF2B5EF4-FFF2-40B4-BE49-F238E27FC236}">
                <a16:creationId xmlns:a16="http://schemas.microsoft.com/office/drawing/2014/main" id="{5BFF7CE8-30D4-4898-981C-E4D74E51BCC7}"/>
              </a:ext>
            </a:extLst>
          </p:cNvPr>
          <p:cNvSpPr>
            <a:spLocks noGrp="1"/>
          </p:cNvSpPr>
          <p:nvPr>
            <p:ph idx="1"/>
          </p:nvPr>
        </p:nvSpPr>
        <p:spPr>
          <a:xfrm>
            <a:off x="4709650" y="643464"/>
            <a:ext cx="6838883" cy="3731891"/>
          </a:xfrm>
        </p:spPr>
        <p:txBody>
          <a:bodyPr>
            <a:normAutofit/>
          </a:bodyPr>
          <a:lstStyle/>
          <a:p>
            <a:r>
              <a:rPr lang="en-US" dirty="0"/>
              <a:t>The model prediction results on the test dataset depict an overall </a:t>
            </a:r>
            <a:r>
              <a:rPr lang="en-US" b="1" dirty="0"/>
              <a:t>F1 Score </a:t>
            </a:r>
            <a:r>
              <a:rPr lang="en-US" dirty="0"/>
              <a:t>and model </a:t>
            </a:r>
            <a:r>
              <a:rPr lang="en-US" b="1" dirty="0"/>
              <a:t>accuracy </a:t>
            </a:r>
            <a:r>
              <a:rPr lang="en-US" dirty="0"/>
              <a:t>of approximately </a:t>
            </a:r>
            <a:r>
              <a:rPr lang="en-US" b="1" dirty="0"/>
              <a:t>79%</a:t>
            </a:r>
            <a:r>
              <a:rPr lang="en-US" dirty="0"/>
              <a:t>, as seen in Figure 9 This is quite good considering we got an improvement of </a:t>
            </a:r>
            <a:r>
              <a:rPr lang="en-US" b="1" dirty="0"/>
              <a:t>1.5% </a:t>
            </a:r>
            <a:r>
              <a:rPr lang="en-US" dirty="0"/>
              <a:t>from the initial random forest model before tuning and overall we got an improvement of </a:t>
            </a:r>
            <a:r>
              <a:rPr lang="en-US" b="1" dirty="0"/>
              <a:t>7% </a:t>
            </a:r>
            <a:r>
              <a:rPr lang="en-US" dirty="0"/>
              <a:t>from the base decision tree model. </a:t>
            </a:r>
          </a:p>
        </p:txBody>
      </p:sp>
      <p:pic>
        <p:nvPicPr>
          <p:cNvPr id="4" name="Picture 3">
            <a:extLst>
              <a:ext uri="{FF2B5EF4-FFF2-40B4-BE49-F238E27FC236}">
                <a16:creationId xmlns:a16="http://schemas.microsoft.com/office/drawing/2014/main" id="{6EAAAED3-4287-4A73-9913-F85ECB47142D}"/>
              </a:ext>
            </a:extLst>
          </p:cNvPr>
          <p:cNvPicPr>
            <a:picLocks noChangeAspect="1"/>
          </p:cNvPicPr>
          <p:nvPr/>
        </p:nvPicPr>
        <p:blipFill>
          <a:blip r:embed="rId3"/>
          <a:stretch>
            <a:fillRect/>
          </a:stretch>
        </p:blipFill>
        <p:spPr>
          <a:xfrm>
            <a:off x="4994031" y="4375354"/>
            <a:ext cx="6386731" cy="1645617"/>
          </a:xfrm>
          <a:prstGeom prst="rect">
            <a:avLst/>
          </a:prstGeom>
        </p:spPr>
      </p:pic>
    </p:spTree>
    <p:extLst>
      <p:ext uri="{BB962C8B-B14F-4D97-AF65-F5344CB8AC3E}">
        <p14:creationId xmlns:p14="http://schemas.microsoft.com/office/powerpoint/2010/main" val="321056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747C-13EF-49E2-967F-218F2FE1672C}"/>
              </a:ext>
            </a:extLst>
          </p:cNvPr>
          <p:cNvSpPr>
            <a:spLocks noGrp="1"/>
          </p:cNvSpPr>
          <p:nvPr>
            <p:ph type="title"/>
          </p:nvPr>
        </p:nvSpPr>
        <p:spPr/>
        <p:txBody>
          <a:bodyPr/>
          <a:lstStyle/>
          <a:p>
            <a:r>
              <a:rPr lang="en-US" dirty="0"/>
              <a:t>Conclusion </a:t>
            </a:r>
          </a:p>
        </p:txBody>
      </p:sp>
      <p:sp>
        <p:nvSpPr>
          <p:cNvPr id="8" name="Content Placeholder 7">
            <a:extLst>
              <a:ext uri="{FF2B5EF4-FFF2-40B4-BE49-F238E27FC236}">
                <a16:creationId xmlns:a16="http://schemas.microsoft.com/office/drawing/2014/main" id="{75EC13C8-E228-40FC-8D26-A94FEBDBA926}"/>
              </a:ext>
            </a:extLst>
          </p:cNvPr>
          <p:cNvSpPr>
            <a:spLocks noGrp="1"/>
          </p:cNvSpPr>
          <p:nvPr>
            <p:ph idx="1"/>
          </p:nvPr>
        </p:nvSpPr>
        <p:spPr/>
        <p:txBody>
          <a:bodyPr/>
          <a:lstStyle/>
          <a:p>
            <a:r>
              <a:rPr lang="en-US" dirty="0"/>
              <a:t>The results show us the features that were primarily responsible for the model to predict the wine quality . We can see that the most important feature was alcohol, which makes sense considering what we obtained in our analyses so far from feature importance and model decision surface interpretations.</a:t>
            </a:r>
          </a:p>
        </p:txBody>
      </p:sp>
    </p:spTree>
    <p:extLst>
      <p:ext uri="{BB962C8B-B14F-4D97-AF65-F5344CB8AC3E}">
        <p14:creationId xmlns:p14="http://schemas.microsoft.com/office/powerpoint/2010/main" val="321294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5F8D-BD11-40DF-A274-10FA329DC458}"/>
              </a:ext>
            </a:extLst>
          </p:cNvPr>
          <p:cNvSpPr>
            <a:spLocks noGrp="1"/>
          </p:cNvSpPr>
          <p:nvPr>
            <p:ph type="title"/>
          </p:nvPr>
        </p:nvSpPr>
        <p:spPr/>
        <p:txBody>
          <a:bodyPr/>
          <a:lstStyle/>
          <a:p>
            <a:r>
              <a:rPr lang="en-US" dirty="0"/>
              <a:t>Code Repository </a:t>
            </a:r>
          </a:p>
        </p:txBody>
      </p:sp>
      <p:sp>
        <p:nvSpPr>
          <p:cNvPr id="3" name="Content Placeholder 2">
            <a:extLst>
              <a:ext uri="{FF2B5EF4-FFF2-40B4-BE49-F238E27FC236}">
                <a16:creationId xmlns:a16="http://schemas.microsoft.com/office/drawing/2014/main" id="{69E7AF94-2EAB-4EE1-A48C-B6007BACBAD0}"/>
              </a:ext>
            </a:extLst>
          </p:cNvPr>
          <p:cNvSpPr>
            <a:spLocks noGrp="1"/>
          </p:cNvSpPr>
          <p:nvPr>
            <p:ph idx="1"/>
          </p:nvPr>
        </p:nvSpPr>
        <p:spPr/>
        <p:txBody>
          <a:bodyPr/>
          <a:lstStyle/>
          <a:p>
            <a:r>
              <a:rPr lang="en-US" dirty="0">
                <a:hlinkClick r:id="rId2"/>
              </a:rPr>
              <a:t>https://github.com/edingha/WineQualityAnalysis</a:t>
            </a:r>
            <a:endParaRPr lang="en-US" dirty="0"/>
          </a:p>
          <a:p>
            <a:endParaRPr lang="en-US" dirty="0"/>
          </a:p>
        </p:txBody>
      </p:sp>
    </p:spTree>
    <p:extLst>
      <p:ext uri="{BB962C8B-B14F-4D97-AF65-F5344CB8AC3E}">
        <p14:creationId xmlns:p14="http://schemas.microsoft.com/office/powerpoint/2010/main" val="78226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2FB357-9355-40CA-AE75-5C7AB69D2E19}"/>
              </a:ext>
            </a:extLst>
          </p:cNvPr>
          <p:cNvSpPr/>
          <p:nvPr/>
        </p:nvSpPr>
        <p:spPr>
          <a:xfrm>
            <a:off x="4512585" y="2967335"/>
            <a:ext cx="316682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Thankyou </a:t>
            </a:r>
          </a:p>
        </p:txBody>
      </p:sp>
    </p:spTree>
    <p:extLst>
      <p:ext uri="{BB962C8B-B14F-4D97-AF65-F5344CB8AC3E}">
        <p14:creationId xmlns:p14="http://schemas.microsoft.com/office/powerpoint/2010/main" val="371572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BD8B-2D7C-4B22-AC9A-FE3F60C0904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D8E435-9904-4B75-A393-F23D23182084}"/>
              </a:ext>
            </a:extLst>
          </p:cNvPr>
          <p:cNvSpPr>
            <a:spLocks noGrp="1"/>
          </p:cNvSpPr>
          <p:nvPr>
            <p:ph idx="1"/>
          </p:nvPr>
        </p:nvSpPr>
        <p:spPr/>
        <p:txBody>
          <a:bodyPr>
            <a:normAutofit/>
          </a:bodyPr>
          <a:lstStyle/>
          <a:p>
            <a:r>
              <a:rPr lang="en-US" i="1" dirty="0"/>
              <a:t>“Age appears best in four things: old wood to burn, old wine to drink, old friends to trust, and old authors to read.”</a:t>
            </a:r>
          </a:p>
          <a:p>
            <a:pPr marL="0" indent="0">
              <a:buNone/>
            </a:pPr>
            <a:r>
              <a:rPr lang="en-US" dirty="0"/>
              <a:t>																—Francis Bacon</a:t>
            </a:r>
          </a:p>
          <a:p>
            <a:r>
              <a:rPr lang="en-US" dirty="0"/>
              <a:t>Regardless of whether you like and consume wine or not, it will definitely be interesting to analyze the physicochemical attributes of wine and understand their relationships and significance with wine quality and types. </a:t>
            </a:r>
          </a:p>
          <a:p>
            <a:r>
              <a:rPr lang="en-US" dirty="0"/>
              <a:t>Since we will be trying to predict wine types and quality, the supervised Machine Learning task involved here is classification.</a:t>
            </a:r>
          </a:p>
          <a:p>
            <a:pPr marL="228600" indent="-228600"/>
            <a:r>
              <a:rPr lang="en-US" dirty="0"/>
              <a:t>In 2014, $180 billion USD spent on wine (27 billion liters) worldwide</a:t>
            </a:r>
          </a:p>
          <a:p>
            <a:pPr marL="228600" indent="-228600"/>
            <a:r>
              <a:rPr lang="en-US" dirty="0"/>
              <a:t>Steady growth predicted from 2015 to 2020</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04241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A463-60E0-4642-9A71-1CDB50500822}"/>
              </a:ext>
            </a:extLst>
          </p:cNvPr>
          <p:cNvSpPr>
            <a:spLocks noGrp="1"/>
          </p:cNvSpPr>
          <p:nvPr>
            <p:ph type="title"/>
          </p:nvPr>
        </p:nvSpPr>
        <p:spPr/>
        <p:txBody>
          <a:bodyPr/>
          <a:lstStyle/>
          <a:p>
            <a:r>
              <a:rPr lang="en-US" dirty="0"/>
              <a:t>Analytical Challenges and Objectives</a:t>
            </a:r>
          </a:p>
        </p:txBody>
      </p:sp>
      <p:sp>
        <p:nvSpPr>
          <p:cNvPr id="3" name="Content Placeholder 2">
            <a:extLst>
              <a:ext uri="{FF2B5EF4-FFF2-40B4-BE49-F238E27FC236}">
                <a16:creationId xmlns:a16="http://schemas.microsoft.com/office/drawing/2014/main" id="{D6244A22-33BF-42CE-96A0-79919856DFEF}"/>
              </a:ext>
            </a:extLst>
          </p:cNvPr>
          <p:cNvSpPr>
            <a:spLocks noGrp="1"/>
          </p:cNvSpPr>
          <p:nvPr>
            <p:ph idx="1"/>
          </p:nvPr>
        </p:nvSpPr>
        <p:spPr/>
        <p:txBody>
          <a:bodyPr/>
          <a:lstStyle/>
          <a:p>
            <a:pPr marL="228600" indent="-228600"/>
            <a:r>
              <a:rPr lang="en-US" dirty="0"/>
              <a:t>Identify relationships between physiochemical properties of wine and perceptions of quality</a:t>
            </a:r>
          </a:p>
          <a:p>
            <a:pPr marL="228600" indent="-228600"/>
            <a:r>
              <a:rPr lang="en-US" dirty="0"/>
              <a:t>Identify additional analyses to provide insights for wine production and marketing decisions</a:t>
            </a:r>
          </a:p>
          <a:p>
            <a:endParaRPr lang="en-US" dirty="0"/>
          </a:p>
          <a:p>
            <a:endParaRPr lang="en-US" dirty="0"/>
          </a:p>
        </p:txBody>
      </p:sp>
    </p:spTree>
    <p:extLst>
      <p:ext uri="{BB962C8B-B14F-4D97-AF65-F5344CB8AC3E}">
        <p14:creationId xmlns:p14="http://schemas.microsoft.com/office/powerpoint/2010/main" val="295171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2402-AC8B-4076-8C41-57AE6231F23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32ADCA9-8D42-4AC4-8DAF-3E52FF6D4B2B}"/>
              </a:ext>
            </a:extLst>
          </p:cNvPr>
          <p:cNvSpPr>
            <a:spLocks noGrp="1"/>
          </p:cNvSpPr>
          <p:nvPr>
            <p:ph idx="1"/>
          </p:nvPr>
        </p:nvSpPr>
        <p:spPr>
          <a:xfrm>
            <a:off x="436297" y="1514322"/>
            <a:ext cx="3472129" cy="4939487"/>
          </a:xfrm>
        </p:spPr>
        <p:txBody>
          <a:bodyPr>
            <a:normAutofit/>
          </a:bodyPr>
          <a:lstStyle/>
          <a:p>
            <a:r>
              <a:rPr lang="en-US" dirty="0"/>
              <a:t>The purpose of this work is to understand the relationships physicochemical attributes of wine and their relationships with wine quality and types. Also to discuss the performance of different models (Decision tree and Random Forest algorithms) to find wine quality. Furthermore, to rank the influence of predictors/parameters in the prediction. </a:t>
            </a:r>
          </a:p>
        </p:txBody>
      </p:sp>
      <p:sp>
        <p:nvSpPr>
          <p:cNvPr id="4" name="Arrow: Right 3">
            <a:extLst>
              <a:ext uri="{FF2B5EF4-FFF2-40B4-BE49-F238E27FC236}">
                <a16:creationId xmlns:a16="http://schemas.microsoft.com/office/drawing/2014/main" id="{E6F39C4F-7E0D-489D-B79E-C7A8416D0A09}"/>
              </a:ext>
            </a:extLst>
          </p:cNvPr>
          <p:cNvSpPr/>
          <p:nvPr/>
        </p:nvSpPr>
        <p:spPr>
          <a:xfrm>
            <a:off x="5146260" y="1783845"/>
            <a:ext cx="6908800" cy="4365576"/>
          </a:xfrm>
          <a:prstGeom prst="rightArrow">
            <a:avLst/>
          </a:prstGeom>
          <a:solidFill>
            <a:srgbClr val="92D05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solidFill>
                <a:srgbClr val="00B050"/>
              </a:solidFill>
            </a:endParaRPr>
          </a:p>
        </p:txBody>
      </p:sp>
      <p:grpSp>
        <p:nvGrpSpPr>
          <p:cNvPr id="5" name="Group 4">
            <a:extLst>
              <a:ext uri="{FF2B5EF4-FFF2-40B4-BE49-F238E27FC236}">
                <a16:creationId xmlns:a16="http://schemas.microsoft.com/office/drawing/2014/main" id="{9C964E32-4A6D-4ED2-B6F3-E1EFBA9EC9E1}"/>
              </a:ext>
            </a:extLst>
          </p:cNvPr>
          <p:cNvGrpSpPr/>
          <p:nvPr/>
        </p:nvGrpSpPr>
        <p:grpSpPr>
          <a:xfrm>
            <a:off x="4008625" y="3079344"/>
            <a:ext cx="1292443" cy="1746230"/>
            <a:chOff x="0" y="1269911"/>
            <a:chExt cx="1292443" cy="1746230"/>
          </a:xfrm>
        </p:grpSpPr>
        <p:sp>
          <p:nvSpPr>
            <p:cNvPr id="21" name="Rectangle: Rounded Corners 20">
              <a:extLst>
                <a:ext uri="{FF2B5EF4-FFF2-40B4-BE49-F238E27FC236}">
                  <a16:creationId xmlns:a16="http://schemas.microsoft.com/office/drawing/2014/main" id="{79B6B555-BD2E-42E5-9FFC-CBFDDD40D29B}"/>
                </a:ext>
              </a:extLst>
            </p:cNvPr>
            <p:cNvSpPr/>
            <p:nvPr/>
          </p:nvSpPr>
          <p:spPr>
            <a:xfrm>
              <a:off x="0" y="1269911"/>
              <a:ext cx="1292443" cy="1746230"/>
            </a:xfrm>
            <a:prstGeom prst="roundRect">
              <a:avLst/>
            </a:pr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CF21B311-95EF-4C3B-899C-C3016C084396}"/>
                </a:ext>
              </a:extLst>
            </p:cNvPr>
            <p:cNvSpPr txBox="1"/>
            <p:nvPr/>
          </p:nvSpPr>
          <p:spPr>
            <a:xfrm>
              <a:off x="63092" y="1333003"/>
              <a:ext cx="1166259" cy="16200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Objective</a:t>
              </a:r>
            </a:p>
          </p:txBody>
        </p:sp>
      </p:grpSp>
      <p:grpSp>
        <p:nvGrpSpPr>
          <p:cNvPr id="6" name="Group 5">
            <a:extLst>
              <a:ext uri="{FF2B5EF4-FFF2-40B4-BE49-F238E27FC236}">
                <a16:creationId xmlns:a16="http://schemas.microsoft.com/office/drawing/2014/main" id="{175C2E35-198A-45FB-BECA-5BCDF393F4FC}"/>
              </a:ext>
            </a:extLst>
          </p:cNvPr>
          <p:cNvGrpSpPr/>
          <p:nvPr/>
        </p:nvGrpSpPr>
        <p:grpSpPr>
          <a:xfrm>
            <a:off x="5378201" y="3119105"/>
            <a:ext cx="1292443" cy="1746230"/>
            <a:chOff x="1369576" y="1309672"/>
            <a:chExt cx="1292443" cy="1746230"/>
          </a:xfrm>
        </p:grpSpPr>
        <p:sp>
          <p:nvSpPr>
            <p:cNvPr id="19" name="Rectangle: Rounded Corners 18">
              <a:extLst>
                <a:ext uri="{FF2B5EF4-FFF2-40B4-BE49-F238E27FC236}">
                  <a16:creationId xmlns:a16="http://schemas.microsoft.com/office/drawing/2014/main" id="{35D36B8C-445F-4168-B8AA-3C7660FBC57E}"/>
                </a:ext>
              </a:extLst>
            </p:cNvPr>
            <p:cNvSpPr/>
            <p:nvPr/>
          </p:nvSpPr>
          <p:spPr>
            <a:xfrm>
              <a:off x="1369576" y="1309672"/>
              <a:ext cx="1292443" cy="1746230"/>
            </a:xfrm>
            <a:prstGeom prst="roundRect">
              <a:avLst/>
            </a:pr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Rounded Corners 6">
              <a:extLst>
                <a:ext uri="{FF2B5EF4-FFF2-40B4-BE49-F238E27FC236}">
                  <a16:creationId xmlns:a16="http://schemas.microsoft.com/office/drawing/2014/main" id="{31979CCA-E0E1-4A6E-9E42-6FFC14B40552}"/>
                </a:ext>
              </a:extLst>
            </p:cNvPr>
            <p:cNvSpPr txBox="1"/>
            <p:nvPr/>
          </p:nvSpPr>
          <p:spPr>
            <a:xfrm>
              <a:off x="1432668" y="1372764"/>
              <a:ext cx="1166259" cy="16200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Exploration &amp; Feature Creation</a:t>
              </a:r>
            </a:p>
          </p:txBody>
        </p:sp>
      </p:grpSp>
      <p:grpSp>
        <p:nvGrpSpPr>
          <p:cNvPr id="7" name="Group 6">
            <a:extLst>
              <a:ext uri="{FF2B5EF4-FFF2-40B4-BE49-F238E27FC236}">
                <a16:creationId xmlns:a16="http://schemas.microsoft.com/office/drawing/2014/main" id="{6B35CBC1-7363-40C7-A80D-D319C990D221}"/>
              </a:ext>
            </a:extLst>
          </p:cNvPr>
          <p:cNvGrpSpPr/>
          <p:nvPr/>
        </p:nvGrpSpPr>
        <p:grpSpPr>
          <a:xfrm>
            <a:off x="6743669" y="3119105"/>
            <a:ext cx="1292443" cy="1746230"/>
            <a:chOff x="2735044" y="1309672"/>
            <a:chExt cx="1292443" cy="1746230"/>
          </a:xfrm>
        </p:grpSpPr>
        <p:sp>
          <p:nvSpPr>
            <p:cNvPr id="17" name="Rectangle: Rounded Corners 16">
              <a:extLst>
                <a:ext uri="{FF2B5EF4-FFF2-40B4-BE49-F238E27FC236}">
                  <a16:creationId xmlns:a16="http://schemas.microsoft.com/office/drawing/2014/main" id="{C3C2D8EF-F5DA-47FB-A670-0635D883A4FD}"/>
                </a:ext>
              </a:extLst>
            </p:cNvPr>
            <p:cNvSpPr/>
            <p:nvPr/>
          </p:nvSpPr>
          <p:spPr>
            <a:xfrm>
              <a:off x="2735044" y="1309672"/>
              <a:ext cx="1292443" cy="1746230"/>
            </a:xfrm>
            <a:prstGeom prst="roundRect">
              <a:avLst/>
            </a:pr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Rounded Corners 8">
              <a:extLst>
                <a:ext uri="{FF2B5EF4-FFF2-40B4-BE49-F238E27FC236}">
                  <a16:creationId xmlns:a16="http://schemas.microsoft.com/office/drawing/2014/main" id="{9D405FC4-35E9-4989-B0DA-AD7B4718F027}"/>
                </a:ext>
              </a:extLst>
            </p:cNvPr>
            <p:cNvSpPr txBox="1"/>
            <p:nvPr/>
          </p:nvSpPr>
          <p:spPr>
            <a:xfrm>
              <a:off x="2798136" y="1372764"/>
              <a:ext cx="1166259" cy="16200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Train/ Test Data</a:t>
              </a:r>
            </a:p>
          </p:txBody>
        </p:sp>
      </p:grpSp>
      <p:grpSp>
        <p:nvGrpSpPr>
          <p:cNvPr id="8" name="Group 7">
            <a:extLst>
              <a:ext uri="{FF2B5EF4-FFF2-40B4-BE49-F238E27FC236}">
                <a16:creationId xmlns:a16="http://schemas.microsoft.com/office/drawing/2014/main" id="{40AC70FD-26F3-4D57-BC62-CD5FD9C7A809}"/>
              </a:ext>
            </a:extLst>
          </p:cNvPr>
          <p:cNvGrpSpPr/>
          <p:nvPr/>
        </p:nvGrpSpPr>
        <p:grpSpPr>
          <a:xfrm>
            <a:off x="8109137" y="3119105"/>
            <a:ext cx="1292443" cy="1746230"/>
            <a:chOff x="4100512" y="1309672"/>
            <a:chExt cx="1292443" cy="1746230"/>
          </a:xfrm>
        </p:grpSpPr>
        <p:sp>
          <p:nvSpPr>
            <p:cNvPr id="15" name="Rectangle: Rounded Corners 14">
              <a:extLst>
                <a:ext uri="{FF2B5EF4-FFF2-40B4-BE49-F238E27FC236}">
                  <a16:creationId xmlns:a16="http://schemas.microsoft.com/office/drawing/2014/main" id="{4E0779B1-8FE6-46BF-B3F0-925402C691AD}"/>
                </a:ext>
              </a:extLst>
            </p:cNvPr>
            <p:cNvSpPr/>
            <p:nvPr/>
          </p:nvSpPr>
          <p:spPr>
            <a:xfrm>
              <a:off x="4100512" y="1309672"/>
              <a:ext cx="1292443" cy="1746230"/>
            </a:xfrm>
            <a:prstGeom prst="roundRect">
              <a:avLst/>
            </a:pr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Rounded Corners 10">
              <a:extLst>
                <a:ext uri="{FF2B5EF4-FFF2-40B4-BE49-F238E27FC236}">
                  <a16:creationId xmlns:a16="http://schemas.microsoft.com/office/drawing/2014/main" id="{8C27F271-229A-42DD-A60E-59109708CC51}"/>
                </a:ext>
              </a:extLst>
            </p:cNvPr>
            <p:cNvSpPr txBox="1"/>
            <p:nvPr/>
          </p:nvSpPr>
          <p:spPr>
            <a:xfrm>
              <a:off x="4163604" y="1372764"/>
              <a:ext cx="1166259" cy="16200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Model Fitting</a:t>
              </a:r>
            </a:p>
          </p:txBody>
        </p:sp>
      </p:grpSp>
      <p:grpSp>
        <p:nvGrpSpPr>
          <p:cNvPr id="9" name="Group 8">
            <a:extLst>
              <a:ext uri="{FF2B5EF4-FFF2-40B4-BE49-F238E27FC236}">
                <a16:creationId xmlns:a16="http://schemas.microsoft.com/office/drawing/2014/main" id="{7C44DBF7-8590-4F76-A19D-72CB2D4CE74B}"/>
              </a:ext>
            </a:extLst>
          </p:cNvPr>
          <p:cNvGrpSpPr/>
          <p:nvPr/>
        </p:nvGrpSpPr>
        <p:grpSpPr>
          <a:xfrm>
            <a:off x="9474605" y="3119105"/>
            <a:ext cx="1292443" cy="1746230"/>
            <a:chOff x="5465980" y="1309672"/>
            <a:chExt cx="1292443" cy="1746230"/>
          </a:xfrm>
        </p:grpSpPr>
        <p:sp>
          <p:nvSpPr>
            <p:cNvPr id="13" name="Rectangle: Rounded Corners 12">
              <a:extLst>
                <a:ext uri="{FF2B5EF4-FFF2-40B4-BE49-F238E27FC236}">
                  <a16:creationId xmlns:a16="http://schemas.microsoft.com/office/drawing/2014/main" id="{AA0456B2-535C-4E51-88BC-AFFCFEF53FAD}"/>
                </a:ext>
              </a:extLst>
            </p:cNvPr>
            <p:cNvSpPr/>
            <p:nvPr/>
          </p:nvSpPr>
          <p:spPr>
            <a:xfrm>
              <a:off x="5465980" y="1309672"/>
              <a:ext cx="1292443" cy="1746230"/>
            </a:xfrm>
            <a:prstGeom prst="roundRect">
              <a:avLst/>
            </a:pr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Rounded Corners 12">
              <a:extLst>
                <a:ext uri="{FF2B5EF4-FFF2-40B4-BE49-F238E27FC236}">
                  <a16:creationId xmlns:a16="http://schemas.microsoft.com/office/drawing/2014/main" id="{3E7529EB-C721-4B29-BE48-25DF443D8D24}"/>
                </a:ext>
              </a:extLst>
            </p:cNvPr>
            <p:cNvSpPr txBox="1"/>
            <p:nvPr/>
          </p:nvSpPr>
          <p:spPr>
            <a:xfrm>
              <a:off x="5529072" y="1372764"/>
              <a:ext cx="1166259" cy="16200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Model Evaluation</a:t>
              </a:r>
            </a:p>
          </p:txBody>
        </p:sp>
      </p:grpSp>
      <p:grpSp>
        <p:nvGrpSpPr>
          <p:cNvPr id="10" name="Group 9">
            <a:extLst>
              <a:ext uri="{FF2B5EF4-FFF2-40B4-BE49-F238E27FC236}">
                <a16:creationId xmlns:a16="http://schemas.microsoft.com/office/drawing/2014/main" id="{C80D9093-B5AE-4CD8-AF83-3D0481799475}"/>
              </a:ext>
            </a:extLst>
          </p:cNvPr>
          <p:cNvGrpSpPr/>
          <p:nvPr/>
        </p:nvGrpSpPr>
        <p:grpSpPr>
          <a:xfrm>
            <a:off x="10840073" y="3119105"/>
            <a:ext cx="1292443" cy="1746230"/>
            <a:chOff x="6831448" y="1309672"/>
            <a:chExt cx="1292443" cy="1746230"/>
          </a:xfrm>
        </p:grpSpPr>
        <p:sp>
          <p:nvSpPr>
            <p:cNvPr id="11" name="Rectangle: Rounded Corners 10">
              <a:extLst>
                <a:ext uri="{FF2B5EF4-FFF2-40B4-BE49-F238E27FC236}">
                  <a16:creationId xmlns:a16="http://schemas.microsoft.com/office/drawing/2014/main" id="{DA8D6AD2-EBD7-45BE-88AD-AD9DEF1C53CD}"/>
                </a:ext>
              </a:extLst>
            </p:cNvPr>
            <p:cNvSpPr/>
            <p:nvPr/>
          </p:nvSpPr>
          <p:spPr>
            <a:xfrm>
              <a:off x="6831448" y="1309672"/>
              <a:ext cx="1292443" cy="1746230"/>
            </a:xfrm>
            <a:prstGeom prst="roundRect">
              <a:avLst/>
            </a:pr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Rounded Corners 14">
              <a:extLst>
                <a:ext uri="{FF2B5EF4-FFF2-40B4-BE49-F238E27FC236}">
                  <a16:creationId xmlns:a16="http://schemas.microsoft.com/office/drawing/2014/main" id="{5EB09B8E-4297-480A-9CEC-66F1359B031C}"/>
                </a:ext>
              </a:extLst>
            </p:cNvPr>
            <p:cNvSpPr txBox="1"/>
            <p:nvPr/>
          </p:nvSpPr>
          <p:spPr>
            <a:xfrm>
              <a:off x="6894540" y="1372764"/>
              <a:ext cx="1166259" cy="16200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Insights</a:t>
              </a:r>
            </a:p>
          </p:txBody>
        </p:sp>
      </p:grpSp>
    </p:spTree>
    <p:extLst>
      <p:ext uri="{BB962C8B-B14F-4D97-AF65-F5344CB8AC3E}">
        <p14:creationId xmlns:p14="http://schemas.microsoft.com/office/powerpoint/2010/main" val="219477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5FF4FB-0D9A-400E-8AD3-12C78FF316A8}"/>
              </a:ext>
            </a:extLst>
          </p:cNvPr>
          <p:cNvPicPr>
            <a:picLocks noChangeAspect="1"/>
          </p:cNvPicPr>
          <p:nvPr/>
        </p:nvPicPr>
        <p:blipFill>
          <a:blip r:embed="rId3"/>
          <a:stretch>
            <a:fillRect/>
          </a:stretch>
        </p:blipFill>
        <p:spPr>
          <a:xfrm>
            <a:off x="5247549" y="1491175"/>
            <a:ext cx="6414568" cy="405149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B67C1403-6C44-415F-AB4A-4BBC4E05FE2C}"/>
              </a:ext>
            </a:extLst>
          </p:cNvPr>
          <p:cNvSpPr>
            <a:spLocks noGrp="1"/>
          </p:cNvSpPr>
          <p:nvPr>
            <p:ph type="title"/>
          </p:nvPr>
        </p:nvSpPr>
        <p:spPr>
          <a:xfrm>
            <a:off x="825909" y="808055"/>
            <a:ext cx="3979205" cy="1453363"/>
          </a:xfrm>
        </p:spPr>
        <p:txBody>
          <a:bodyPr>
            <a:normAutofit/>
          </a:bodyPr>
          <a:lstStyle/>
          <a:p>
            <a:r>
              <a:rPr lang="en-US"/>
              <a:t>Data Description</a:t>
            </a:r>
            <a:endParaRPr lang="en-US" dirty="0"/>
          </a:p>
        </p:txBody>
      </p:sp>
      <p:sp>
        <p:nvSpPr>
          <p:cNvPr id="12" name="Content Placeholder 11">
            <a:extLst>
              <a:ext uri="{FF2B5EF4-FFF2-40B4-BE49-F238E27FC236}">
                <a16:creationId xmlns:a16="http://schemas.microsoft.com/office/drawing/2014/main" id="{3774C43C-9186-4AC1-ACD7-210850D563F7}"/>
              </a:ext>
            </a:extLst>
          </p:cNvPr>
          <p:cNvSpPr>
            <a:spLocks noGrp="1"/>
          </p:cNvSpPr>
          <p:nvPr>
            <p:ph idx="1"/>
          </p:nvPr>
        </p:nvSpPr>
        <p:spPr>
          <a:xfrm>
            <a:off x="802178" y="2261420"/>
            <a:ext cx="4002936" cy="3637935"/>
          </a:xfrm>
        </p:spPr>
        <p:txBody>
          <a:bodyPr>
            <a:normAutofit/>
          </a:bodyPr>
          <a:lstStyle/>
          <a:p>
            <a:pPr>
              <a:lnSpc>
                <a:spcPct val="90000"/>
              </a:lnSpc>
            </a:pPr>
            <a:r>
              <a:rPr lang="en-US" sz="1500" dirty="0"/>
              <a:t>The dataset consist of 12 measurements on 6497 samples of white and red styles of </a:t>
            </a:r>
            <a:r>
              <a:rPr lang="en-US" sz="1500" dirty="0" err="1"/>
              <a:t>Vinho</a:t>
            </a:r>
            <a:r>
              <a:rPr lang="en-US" sz="1500" dirty="0"/>
              <a:t> Verde wines. </a:t>
            </a:r>
          </a:p>
          <a:p>
            <a:pPr>
              <a:lnSpc>
                <a:spcPct val="90000"/>
              </a:lnSpc>
            </a:pPr>
            <a:r>
              <a:rPr lang="en-US" sz="1500" dirty="0"/>
              <a:t>There are no missing data</a:t>
            </a:r>
          </a:p>
          <a:p>
            <a:pPr>
              <a:lnSpc>
                <a:spcPct val="90000"/>
              </a:lnSpc>
            </a:pPr>
            <a:endParaRPr lang="en-US" sz="1500" dirty="0"/>
          </a:p>
        </p:txBody>
      </p:sp>
    </p:spTree>
    <p:extLst>
      <p:ext uri="{BB962C8B-B14F-4D97-AF65-F5344CB8AC3E}">
        <p14:creationId xmlns:p14="http://schemas.microsoft.com/office/powerpoint/2010/main" val="61235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6DE01B-D45B-46E2-A332-526BCFCA1C7C}"/>
              </a:ext>
            </a:extLst>
          </p:cNvPr>
          <p:cNvPicPr>
            <a:picLocks noChangeAspect="1"/>
          </p:cNvPicPr>
          <p:nvPr/>
        </p:nvPicPr>
        <p:blipFill>
          <a:blip r:embed="rId3"/>
          <a:stretch>
            <a:fillRect/>
          </a:stretch>
        </p:blipFill>
        <p:spPr>
          <a:xfrm>
            <a:off x="5289752" y="1054418"/>
            <a:ext cx="6095593" cy="45869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26419C5E-A018-4AA7-9145-6C78222EE84C}"/>
              </a:ext>
            </a:extLst>
          </p:cNvPr>
          <p:cNvSpPr>
            <a:spLocks noGrp="1"/>
          </p:cNvSpPr>
          <p:nvPr>
            <p:ph type="title"/>
          </p:nvPr>
        </p:nvSpPr>
        <p:spPr>
          <a:xfrm>
            <a:off x="825909" y="808055"/>
            <a:ext cx="3979205" cy="1453363"/>
          </a:xfrm>
        </p:spPr>
        <p:txBody>
          <a:bodyPr>
            <a:normAutofit/>
          </a:bodyPr>
          <a:lstStyle/>
          <a:p>
            <a:r>
              <a:rPr lang="en-US" dirty="0"/>
              <a:t>Correlation </a:t>
            </a:r>
          </a:p>
        </p:txBody>
      </p:sp>
      <p:sp>
        <p:nvSpPr>
          <p:cNvPr id="9" name="Content Placeholder 8">
            <a:extLst>
              <a:ext uri="{FF2B5EF4-FFF2-40B4-BE49-F238E27FC236}">
                <a16:creationId xmlns:a16="http://schemas.microsoft.com/office/drawing/2014/main" id="{A8191156-1DA1-47A8-8713-161F0CA36850}"/>
              </a:ext>
            </a:extLst>
          </p:cNvPr>
          <p:cNvSpPr>
            <a:spLocks noGrp="1"/>
          </p:cNvSpPr>
          <p:nvPr>
            <p:ph idx="1"/>
          </p:nvPr>
        </p:nvSpPr>
        <p:spPr>
          <a:xfrm>
            <a:off x="802178" y="2261420"/>
            <a:ext cx="4002936" cy="3637935"/>
          </a:xfrm>
        </p:spPr>
        <p:txBody>
          <a:bodyPr>
            <a:normAutofit/>
          </a:bodyPr>
          <a:lstStyle/>
          <a:p>
            <a:r>
              <a:rPr lang="en-US" dirty="0"/>
              <a:t>While most of the correlations are weak, as observed , we can see a strong negative correlation between density and alcohol and a strong positive correlation between total and free sulfur dioxide, which is expected</a:t>
            </a:r>
          </a:p>
        </p:txBody>
      </p:sp>
    </p:spTree>
    <p:extLst>
      <p:ext uri="{BB962C8B-B14F-4D97-AF65-F5344CB8AC3E}">
        <p14:creationId xmlns:p14="http://schemas.microsoft.com/office/powerpoint/2010/main" val="250547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ED6B6F-CC2A-43DD-B569-FB0D23982D52}"/>
              </a:ext>
            </a:extLst>
          </p:cNvPr>
          <p:cNvPicPr>
            <a:picLocks noChangeAspect="1"/>
          </p:cNvPicPr>
          <p:nvPr/>
        </p:nvPicPr>
        <p:blipFill>
          <a:blip r:embed="rId3"/>
          <a:stretch>
            <a:fillRect/>
          </a:stretch>
        </p:blipFill>
        <p:spPr>
          <a:xfrm>
            <a:off x="4838700" y="1760403"/>
            <a:ext cx="5978527" cy="29593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FBF3211-1E2B-405E-B0BF-9EE29EC91D50}"/>
              </a:ext>
            </a:extLst>
          </p:cNvPr>
          <p:cNvSpPr>
            <a:spLocks noGrp="1"/>
          </p:cNvSpPr>
          <p:nvPr>
            <p:ph type="title"/>
          </p:nvPr>
        </p:nvSpPr>
        <p:spPr>
          <a:xfrm>
            <a:off x="685801" y="775804"/>
            <a:ext cx="3771899" cy="1651000"/>
          </a:xfrm>
        </p:spPr>
        <p:txBody>
          <a:bodyPr anchor="b">
            <a:normAutofit/>
          </a:bodyPr>
          <a:lstStyle/>
          <a:p>
            <a:r>
              <a:rPr lang="en-US" sz="2400" dirty="0"/>
              <a:t>Exploratory Analysis</a:t>
            </a:r>
          </a:p>
        </p:txBody>
      </p:sp>
      <p:sp>
        <p:nvSpPr>
          <p:cNvPr id="3" name="Content Placeholder 2">
            <a:extLst>
              <a:ext uri="{FF2B5EF4-FFF2-40B4-BE49-F238E27FC236}">
                <a16:creationId xmlns:a16="http://schemas.microsoft.com/office/drawing/2014/main" id="{DF2F834B-5D1F-4F8D-B81A-577ED82D67B2}"/>
              </a:ext>
            </a:extLst>
          </p:cNvPr>
          <p:cNvSpPr>
            <a:spLocks noGrp="1"/>
          </p:cNvSpPr>
          <p:nvPr>
            <p:ph idx="1"/>
          </p:nvPr>
        </p:nvSpPr>
        <p:spPr>
          <a:xfrm>
            <a:off x="685801" y="3009900"/>
            <a:ext cx="3771899" cy="2781300"/>
          </a:xfrm>
        </p:spPr>
        <p:txBody>
          <a:bodyPr anchor="t">
            <a:normAutofit fontScale="92500" lnSpcReduction="20000"/>
          </a:bodyPr>
          <a:lstStyle/>
          <a:p>
            <a:r>
              <a:rPr lang="en-US" dirty="0"/>
              <a:t>Presence of higher </a:t>
            </a:r>
            <a:r>
              <a:rPr lang="en-US" dirty="0" err="1"/>
              <a:t>sulphate</a:t>
            </a:r>
            <a:r>
              <a:rPr lang="en-US" dirty="0"/>
              <a:t> levels in red wines as compared to white wines</a:t>
            </a:r>
          </a:p>
          <a:p>
            <a:r>
              <a:rPr lang="en-US" dirty="0"/>
              <a:t>Lower </a:t>
            </a:r>
            <a:r>
              <a:rPr lang="en-US" dirty="0" err="1"/>
              <a:t>sulphate</a:t>
            </a:r>
            <a:r>
              <a:rPr lang="en-US" dirty="0"/>
              <a:t> levels in wines with high quality ratings</a:t>
            </a:r>
          </a:p>
          <a:p>
            <a:r>
              <a:rPr lang="en-US" dirty="0"/>
              <a:t>Lower levels of volatile acids in wines with high quality ratings</a:t>
            </a:r>
          </a:p>
          <a:p>
            <a:r>
              <a:rPr lang="en-US" dirty="0"/>
              <a:t>Presence of higher volatile acid levels in red wines as compared to white wines</a:t>
            </a:r>
            <a:endParaRPr lang="en-US" sz="1600" dirty="0"/>
          </a:p>
        </p:txBody>
      </p:sp>
    </p:spTree>
    <p:extLst>
      <p:ext uri="{BB962C8B-B14F-4D97-AF65-F5344CB8AC3E}">
        <p14:creationId xmlns:p14="http://schemas.microsoft.com/office/powerpoint/2010/main" val="18749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051B-AFC0-4A51-9148-A8C2CF8585E8}"/>
              </a:ext>
            </a:extLst>
          </p:cNvPr>
          <p:cNvSpPr>
            <a:spLocks noGrp="1"/>
          </p:cNvSpPr>
          <p:nvPr>
            <p:ph type="title"/>
          </p:nvPr>
        </p:nvSpPr>
        <p:spPr/>
        <p:txBody>
          <a:bodyPr/>
          <a:lstStyle/>
          <a:p>
            <a:r>
              <a:rPr lang="en-US" dirty="0"/>
              <a:t>Model Fitting</a:t>
            </a:r>
          </a:p>
        </p:txBody>
      </p:sp>
      <p:sp>
        <p:nvSpPr>
          <p:cNvPr id="3" name="Content Placeholder 2">
            <a:extLst>
              <a:ext uri="{FF2B5EF4-FFF2-40B4-BE49-F238E27FC236}">
                <a16:creationId xmlns:a16="http://schemas.microsoft.com/office/drawing/2014/main" id="{8B57CCD1-F6FF-430D-A681-7E93299E0E20}"/>
              </a:ext>
            </a:extLst>
          </p:cNvPr>
          <p:cNvSpPr>
            <a:spLocks noGrp="1"/>
          </p:cNvSpPr>
          <p:nvPr>
            <p:ph idx="1"/>
          </p:nvPr>
        </p:nvSpPr>
        <p:spPr>
          <a:xfrm>
            <a:off x="434010" y="1678242"/>
            <a:ext cx="10131425" cy="2072124"/>
          </a:xfrm>
        </p:spPr>
        <p:txBody>
          <a:bodyPr>
            <a:normAutofit/>
          </a:bodyPr>
          <a:lstStyle/>
          <a:p>
            <a:r>
              <a:rPr lang="en-US" dirty="0"/>
              <a:t>Techniques used – Decision Tree and  Random forest Classifiers</a:t>
            </a:r>
          </a:p>
          <a:p>
            <a:r>
              <a:rPr lang="en-US" dirty="0"/>
              <a:t>Feature selection using REF</a:t>
            </a:r>
          </a:p>
          <a:p>
            <a:r>
              <a:rPr lang="en-US" dirty="0"/>
              <a:t>Verified Decision Tree and Random forest classification with hyper parameter tuning. </a:t>
            </a:r>
          </a:p>
          <a:p>
            <a:r>
              <a:rPr lang="en-US" dirty="0"/>
              <a:t>Hyper parameters were optimized through grid search</a:t>
            </a:r>
            <a:endParaRPr lang="en-IN" sz="2400" dirty="0"/>
          </a:p>
          <a:p>
            <a:endParaRPr lang="en-US" dirty="0"/>
          </a:p>
        </p:txBody>
      </p:sp>
    </p:spTree>
    <p:extLst>
      <p:ext uri="{BB962C8B-B14F-4D97-AF65-F5344CB8AC3E}">
        <p14:creationId xmlns:p14="http://schemas.microsoft.com/office/powerpoint/2010/main" val="42873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59CC25F3-099E-40A2-8B9D-A5A6D78D8464}"/>
              </a:ext>
            </a:extLst>
          </p:cNvPr>
          <p:cNvPicPr>
            <a:picLocks noChangeAspect="1"/>
          </p:cNvPicPr>
          <p:nvPr/>
        </p:nvPicPr>
        <p:blipFill>
          <a:blip r:embed="rId3"/>
          <a:stretch>
            <a:fillRect/>
          </a:stretch>
        </p:blipFill>
        <p:spPr>
          <a:xfrm>
            <a:off x="5289752" y="2212580"/>
            <a:ext cx="6095593" cy="22706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BBD6693C-8F59-4FD2-A0AE-DD1F150116D1}"/>
              </a:ext>
            </a:extLst>
          </p:cNvPr>
          <p:cNvSpPr>
            <a:spLocks noGrp="1"/>
          </p:cNvSpPr>
          <p:nvPr>
            <p:ph type="title"/>
          </p:nvPr>
        </p:nvSpPr>
        <p:spPr>
          <a:xfrm>
            <a:off x="825909" y="808055"/>
            <a:ext cx="3979205" cy="1453363"/>
          </a:xfrm>
        </p:spPr>
        <p:txBody>
          <a:bodyPr>
            <a:normAutofit/>
          </a:bodyPr>
          <a:lstStyle/>
          <a:p>
            <a:r>
              <a:rPr lang="en-US" dirty="0"/>
              <a:t>Model Decision Tree </a:t>
            </a:r>
          </a:p>
        </p:txBody>
      </p:sp>
      <p:sp>
        <p:nvSpPr>
          <p:cNvPr id="10" name="Content Placeholder 9">
            <a:extLst>
              <a:ext uri="{FF2B5EF4-FFF2-40B4-BE49-F238E27FC236}">
                <a16:creationId xmlns:a16="http://schemas.microsoft.com/office/drawing/2014/main" id="{0A6B8CA2-AA9C-4826-A34D-3E7BC77B2983}"/>
              </a:ext>
            </a:extLst>
          </p:cNvPr>
          <p:cNvSpPr>
            <a:spLocks noGrp="1"/>
          </p:cNvSpPr>
          <p:nvPr>
            <p:ph idx="1"/>
          </p:nvPr>
        </p:nvSpPr>
        <p:spPr>
          <a:xfrm>
            <a:off x="802178" y="2261420"/>
            <a:ext cx="4002936" cy="3637935"/>
          </a:xfrm>
        </p:spPr>
        <p:txBody>
          <a:bodyPr>
            <a:normAutofit fontScale="85000" lnSpcReduction="10000"/>
          </a:bodyPr>
          <a:lstStyle/>
          <a:p>
            <a:r>
              <a:rPr lang="en-US" dirty="0"/>
              <a:t>Our decision tree model has a huge number of nodes and branches hence we visualized our tree for a max depth of three based on the preceding snippet.</a:t>
            </a:r>
          </a:p>
          <a:p>
            <a:r>
              <a:rPr lang="en-US" dirty="0"/>
              <a:t>We can start observing the decision rules from the tree in Figure where the starting split is determined by the rule of alcohol &lt;= 0.045 and with each yes\no decision branch split, we have further decision nodes as we descend into the tree at each depth level.</a:t>
            </a:r>
          </a:p>
          <a:p>
            <a:r>
              <a:rPr lang="en-US" dirty="0"/>
              <a:t>The class variable is what we are trying to predict, i.e. wine quality being low, medium, or high and value determines the total number of samples at each class present in the current decision node at each instance.</a:t>
            </a:r>
          </a:p>
        </p:txBody>
      </p:sp>
    </p:spTree>
    <p:extLst>
      <p:ext uri="{BB962C8B-B14F-4D97-AF65-F5344CB8AC3E}">
        <p14:creationId xmlns:p14="http://schemas.microsoft.com/office/powerpoint/2010/main" val="754042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Integral</Template>
  <TotalTime>1190</TotalTime>
  <Words>569</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Celestial</vt:lpstr>
      <vt:lpstr>Wine Quality Analysis</vt:lpstr>
      <vt:lpstr>Introduction</vt:lpstr>
      <vt:lpstr>Analytical Challenges and Objectives</vt:lpstr>
      <vt:lpstr>Methodology</vt:lpstr>
      <vt:lpstr>Data Description</vt:lpstr>
      <vt:lpstr>Correlation </vt:lpstr>
      <vt:lpstr>Exploratory Analysis</vt:lpstr>
      <vt:lpstr>Model Fitting</vt:lpstr>
      <vt:lpstr>Model Decision Tree </vt:lpstr>
      <vt:lpstr>Model Interpretation and Features</vt:lpstr>
      <vt:lpstr>Model Results</vt:lpstr>
      <vt:lpstr>Conclusion </vt:lpstr>
      <vt:lpstr>Code Repository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Appliances Energy Consumption Analysis</dc:title>
  <dc:creator>Dinesh Ghanta</dc:creator>
  <cp:lastModifiedBy>Dinesh Ghanta</cp:lastModifiedBy>
  <cp:revision>34</cp:revision>
  <dcterms:created xsi:type="dcterms:W3CDTF">2018-06-05T07:13:24Z</dcterms:created>
  <dcterms:modified xsi:type="dcterms:W3CDTF">2018-06-06T08:55:40Z</dcterms:modified>
</cp:coreProperties>
</file>