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4"/>
  </p:notesMasterIdLst>
  <p:sldIdLst>
    <p:sldId id="295" r:id="rId5"/>
    <p:sldId id="307" r:id="rId6"/>
    <p:sldId id="308" r:id="rId7"/>
    <p:sldId id="354" r:id="rId8"/>
    <p:sldId id="403" r:id="rId9"/>
    <p:sldId id="404" r:id="rId10"/>
    <p:sldId id="405" r:id="rId11"/>
    <p:sldId id="407" r:id="rId12"/>
    <p:sldId id="399" r:id="rId13"/>
    <p:sldId id="400" r:id="rId14"/>
    <p:sldId id="401" r:id="rId15"/>
    <p:sldId id="402" r:id="rId16"/>
    <p:sldId id="366" r:id="rId17"/>
    <p:sldId id="348" r:id="rId18"/>
    <p:sldId id="365" r:id="rId19"/>
    <p:sldId id="363" r:id="rId20"/>
    <p:sldId id="353" r:id="rId21"/>
    <p:sldId id="364" r:id="rId22"/>
    <p:sldId id="385" r:id="rId23"/>
    <p:sldId id="389" r:id="rId24"/>
    <p:sldId id="383" r:id="rId25"/>
    <p:sldId id="384" r:id="rId26"/>
    <p:sldId id="355" r:id="rId27"/>
    <p:sldId id="352" r:id="rId28"/>
    <p:sldId id="357" r:id="rId29"/>
    <p:sldId id="356" r:id="rId30"/>
    <p:sldId id="358" r:id="rId31"/>
    <p:sldId id="386" r:id="rId32"/>
    <p:sldId id="387" r:id="rId33"/>
    <p:sldId id="388" r:id="rId34"/>
    <p:sldId id="321" r:id="rId35"/>
    <p:sldId id="380" r:id="rId36"/>
    <p:sldId id="417" r:id="rId37"/>
    <p:sldId id="416" r:id="rId38"/>
    <p:sldId id="381" r:id="rId39"/>
    <p:sldId id="359" r:id="rId40"/>
    <p:sldId id="367" r:id="rId41"/>
    <p:sldId id="373" r:id="rId42"/>
    <p:sldId id="368" r:id="rId43"/>
    <p:sldId id="370" r:id="rId44"/>
    <p:sldId id="369" r:id="rId45"/>
    <p:sldId id="371" r:id="rId46"/>
    <p:sldId id="372" r:id="rId47"/>
    <p:sldId id="379" r:id="rId48"/>
    <p:sldId id="374" r:id="rId49"/>
    <p:sldId id="375" r:id="rId50"/>
    <p:sldId id="376" r:id="rId51"/>
    <p:sldId id="377" r:id="rId52"/>
    <p:sldId id="378" r:id="rId53"/>
    <p:sldId id="361" r:id="rId54"/>
    <p:sldId id="397" r:id="rId55"/>
    <p:sldId id="360" r:id="rId56"/>
    <p:sldId id="382" r:id="rId57"/>
    <p:sldId id="362" r:id="rId58"/>
    <p:sldId id="396" r:id="rId59"/>
    <p:sldId id="391" r:id="rId60"/>
    <p:sldId id="392" r:id="rId61"/>
    <p:sldId id="393" r:id="rId62"/>
    <p:sldId id="394" r:id="rId63"/>
    <p:sldId id="408" r:id="rId64"/>
    <p:sldId id="395" r:id="rId65"/>
    <p:sldId id="415" r:id="rId66"/>
    <p:sldId id="411" r:id="rId67"/>
    <p:sldId id="410" r:id="rId68"/>
    <p:sldId id="409" r:id="rId69"/>
    <p:sldId id="413" r:id="rId70"/>
    <p:sldId id="329" r:id="rId71"/>
    <p:sldId id="414" r:id="rId72"/>
    <p:sldId id="328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3B5"/>
    <a:srgbClr val="C8B0A1"/>
    <a:srgbClr val="AC9D93"/>
    <a:srgbClr val="474652"/>
    <a:srgbClr val="76747A"/>
    <a:srgbClr val="A09F9F"/>
    <a:srgbClr val="E6E6E6"/>
    <a:srgbClr val="F08C01"/>
    <a:srgbClr val="7A849F"/>
    <a:srgbClr val="FEDE3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36A7D-1C84-4DFA-A73C-4914AFCFBB93}" v="3630" dt="2021-09-28T15:16:12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4F78C-423D-4F04-A0F3-9D19EDE935F1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62066649-5F68-4DDD-80A9-E5F784469055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가장 일반적으로 사용되는 정규화 기법</a:t>
          </a:r>
        </a:p>
      </dgm:t>
    </dgm:pt>
    <dgm:pt modelId="{4C3F8E92-4287-46D3-BDA0-429052D6CC10}" type="parTrans" cxnId="{FB7FF0CE-A156-49AF-917D-C0AA3F877D45}">
      <dgm:prSet/>
      <dgm:spPr/>
      <dgm:t>
        <a:bodyPr/>
        <a:lstStyle/>
        <a:p>
          <a:pPr latinLnBrk="1"/>
          <a:endParaRPr lang="ko-KR" altLang="en-US"/>
        </a:p>
      </dgm:t>
    </dgm:pt>
    <dgm:pt modelId="{08EACEEB-CE69-4F91-97E1-230508DED116}" type="sibTrans" cxnId="{FB7FF0CE-A156-49AF-917D-C0AA3F877D45}">
      <dgm:prSet/>
      <dgm:spPr/>
      <dgm:t>
        <a:bodyPr/>
        <a:lstStyle/>
        <a:p>
          <a:pPr latinLnBrk="1"/>
          <a:endParaRPr lang="ko-KR" altLang="en-US"/>
        </a:p>
      </dgm:t>
    </dgm:pt>
    <dgm:pt modelId="{8CF22878-95CB-4725-8055-DF017139B807}">
      <dgm:prSet phldrT="[텍스트]" custT="1"/>
      <dgm:spPr/>
      <dgm:t>
        <a:bodyPr/>
        <a:lstStyle/>
        <a:p>
          <a:pPr latinLnBrk="1"/>
          <a:r>
            <a:rPr lang="en-US" altLang="ko-KR" sz="2400" b="1" dirty="0">
              <a:latin typeface="+mj-ea"/>
              <a:ea typeface="+mj-ea"/>
            </a:rPr>
            <a:t>L1 </a:t>
          </a:r>
          <a:r>
            <a:rPr lang="ko-KR" altLang="en-US" sz="2400" b="1" dirty="0">
              <a:latin typeface="+mj-ea"/>
              <a:ea typeface="+mj-ea"/>
            </a:rPr>
            <a:t>정규화</a:t>
          </a:r>
        </a:p>
      </dgm:t>
    </dgm:pt>
    <dgm:pt modelId="{17F506EA-79B7-4F26-93C7-B57AF4340368}" type="parTrans" cxnId="{A3547821-89C1-41AA-9EE7-DC68C7F833FF}">
      <dgm:prSet/>
      <dgm:spPr/>
      <dgm:t>
        <a:bodyPr/>
        <a:lstStyle/>
        <a:p>
          <a:pPr latinLnBrk="1"/>
          <a:endParaRPr lang="ko-KR" altLang="en-US"/>
        </a:p>
      </dgm:t>
    </dgm:pt>
    <dgm:pt modelId="{7357BC95-D292-46D9-B0FD-19B067BA4D6C}" type="sibTrans" cxnId="{A3547821-89C1-41AA-9EE7-DC68C7F833FF}">
      <dgm:prSet/>
      <dgm:spPr/>
      <dgm:t>
        <a:bodyPr/>
        <a:lstStyle/>
        <a:p>
          <a:pPr latinLnBrk="1"/>
          <a:endParaRPr lang="ko-KR" altLang="en-US"/>
        </a:p>
      </dgm:t>
    </dgm:pt>
    <dgm:pt modelId="{75279916-DC79-4963-9942-6010A1E3AD9C}">
      <dgm:prSet phldrT="[텍스트]" custT="1"/>
      <dgm:spPr/>
      <dgm:t>
        <a:bodyPr/>
        <a:lstStyle/>
        <a:p>
          <a:pPr latinLnBrk="1"/>
          <a:r>
            <a:rPr lang="ko-KR" altLang="en-US" sz="1800" dirty="0"/>
            <a:t>파라미터의 </a:t>
          </a:r>
          <a:r>
            <a:rPr lang="en-US" altLang="ko-KR" sz="1800" dirty="0">
              <a:latin typeface="+mn-ea"/>
              <a:ea typeface="+mn-ea"/>
            </a:rPr>
            <a:t>L1 norm</a:t>
          </a:r>
          <a:r>
            <a:rPr lang="ko-KR" altLang="en-US" sz="1800" dirty="0"/>
            <a:t>을 손실함수에 더하는 방식</a:t>
          </a:r>
        </a:p>
      </dgm:t>
    </dgm:pt>
    <dgm:pt modelId="{AF3B5228-1EB3-4CF4-9A74-500701B66391}" type="parTrans" cxnId="{43390259-6A8E-4019-98EC-CC042832D578}">
      <dgm:prSet/>
      <dgm:spPr/>
      <dgm:t>
        <a:bodyPr/>
        <a:lstStyle/>
        <a:p>
          <a:pPr latinLnBrk="1"/>
          <a:endParaRPr lang="ko-KR" altLang="en-US"/>
        </a:p>
      </dgm:t>
    </dgm:pt>
    <dgm:pt modelId="{E27AFDB3-409A-4DEA-AFD0-EAE268CE1571}" type="sibTrans" cxnId="{43390259-6A8E-4019-98EC-CC042832D578}">
      <dgm:prSet/>
      <dgm:spPr/>
      <dgm:t>
        <a:bodyPr/>
        <a:lstStyle/>
        <a:p>
          <a:pPr latinLnBrk="1"/>
          <a:endParaRPr lang="ko-KR" altLang="en-US"/>
        </a:p>
      </dgm:t>
    </dgm:pt>
    <dgm:pt modelId="{8F08BB3B-7CEC-41F4-AB00-39B2FA4CFDA8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모든 파라미터 제곱 만큼의 크기를 손실함수에 더하는 방식</a:t>
          </a:r>
        </a:p>
      </dgm:t>
    </dgm:pt>
    <dgm:pt modelId="{E0B1ABFA-3259-4915-B042-806BAAEE0448}" type="parTrans" cxnId="{F3D0A278-6234-4D2B-B713-667A8E919AC8}">
      <dgm:prSet/>
      <dgm:spPr/>
      <dgm:t>
        <a:bodyPr/>
        <a:lstStyle/>
        <a:p>
          <a:pPr latinLnBrk="1"/>
          <a:endParaRPr lang="ko-KR" altLang="en-US"/>
        </a:p>
      </dgm:t>
    </dgm:pt>
    <dgm:pt modelId="{D27E4FAB-A9DF-46AD-8266-21BE9DD088A0}" type="sibTrans" cxnId="{F3D0A278-6234-4D2B-B713-667A8E919AC8}">
      <dgm:prSet/>
      <dgm:spPr/>
      <dgm:t>
        <a:bodyPr/>
        <a:lstStyle/>
        <a:p>
          <a:pPr latinLnBrk="1"/>
          <a:endParaRPr lang="ko-KR" altLang="en-US"/>
        </a:p>
      </dgm:t>
    </dgm:pt>
    <dgm:pt modelId="{3F89E190-3C04-4C56-855F-7E99A9C49963}">
      <dgm:prSet phldrT="[텍스트]" custT="1"/>
      <dgm:spPr/>
      <dgm:t>
        <a:bodyPr/>
        <a:lstStyle/>
        <a:p>
          <a:pPr latinLnBrk="1"/>
          <a:r>
            <a:rPr lang="ko-KR" altLang="en-US" sz="1800" dirty="0"/>
            <a:t>파라미터 행렬을 </a:t>
          </a:r>
          <a:r>
            <a:rPr lang="en-US" altLang="ko-KR" sz="1800" dirty="0">
              <a:latin typeface="+mn-ea"/>
              <a:ea typeface="+mn-ea"/>
            </a:rPr>
            <a:t>sparse</a:t>
          </a:r>
          <a:r>
            <a:rPr lang="ko-KR" altLang="en-US" sz="1800" dirty="0">
              <a:latin typeface="+mn-ea"/>
              <a:ea typeface="+mn-ea"/>
            </a:rPr>
            <a:t>하게 </a:t>
          </a:r>
          <a:r>
            <a:rPr lang="en-US" altLang="ko-KR" sz="1800" dirty="0">
              <a:latin typeface="+mn-ea"/>
              <a:ea typeface="+mn-ea"/>
            </a:rPr>
            <a:t>(0</a:t>
          </a:r>
          <a:r>
            <a:rPr lang="ko-KR" altLang="en-US" sz="1800" dirty="0">
              <a:latin typeface="+mn-ea"/>
              <a:ea typeface="+mn-ea"/>
            </a:rPr>
            <a:t>에 가깝게</a:t>
          </a:r>
          <a:r>
            <a:rPr lang="en-US" altLang="ko-KR" sz="1800" dirty="0">
              <a:latin typeface="+mn-ea"/>
              <a:ea typeface="+mn-ea"/>
            </a:rPr>
            <a:t>) </a:t>
          </a:r>
          <a:r>
            <a:rPr lang="ko-KR" altLang="en-US" sz="1800" dirty="0"/>
            <a:t>만드는 특성</a:t>
          </a:r>
        </a:p>
      </dgm:t>
    </dgm:pt>
    <dgm:pt modelId="{23716256-DCA5-45FE-AE5A-30F2A665FD77}" type="parTrans" cxnId="{AEE8DCAF-BAD0-48A2-9820-9A41EBD8EBA3}">
      <dgm:prSet/>
      <dgm:spPr/>
      <dgm:t>
        <a:bodyPr/>
        <a:lstStyle/>
        <a:p>
          <a:pPr latinLnBrk="1"/>
          <a:endParaRPr lang="ko-KR" altLang="en-US"/>
        </a:p>
      </dgm:t>
    </dgm:pt>
    <dgm:pt modelId="{995D28C6-E4ED-48FD-8E19-F5251816ED40}" type="sibTrans" cxnId="{AEE8DCAF-BAD0-48A2-9820-9A41EBD8EBA3}">
      <dgm:prSet/>
      <dgm:spPr/>
      <dgm:t>
        <a:bodyPr/>
        <a:lstStyle/>
        <a:p>
          <a:pPr latinLnBrk="1"/>
          <a:endParaRPr lang="ko-KR" altLang="en-US"/>
        </a:p>
      </dgm:t>
    </dgm:pt>
    <dgm:pt modelId="{8958169D-3E3F-4BB7-9CEC-3A46DD9F7D99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노드들은 입력 데이터의 </a:t>
          </a:r>
          <a:r>
            <a:rPr lang="en-US" altLang="ko-KR" sz="1800" dirty="0">
              <a:latin typeface="+mn-ea"/>
              <a:ea typeface="+mn-ea"/>
            </a:rPr>
            <a:t>sparse</a:t>
          </a:r>
          <a:r>
            <a:rPr lang="ko-KR" altLang="en-US" sz="1800" dirty="0">
              <a:latin typeface="+mn-ea"/>
              <a:ea typeface="+mn-ea"/>
            </a:rPr>
            <a:t>한 부분만 사용하고</a:t>
          </a:r>
          <a:r>
            <a:rPr lang="en-US" altLang="ko-KR" sz="1800" dirty="0">
              <a:latin typeface="+mn-ea"/>
              <a:ea typeface="+mn-ea"/>
            </a:rPr>
            <a:t>, noisy</a:t>
          </a:r>
          <a:r>
            <a:rPr lang="ko-KR" altLang="en-US" sz="1800" dirty="0"/>
            <a:t>한 입력 데이터에는 영향을 받지 않음</a:t>
          </a:r>
        </a:p>
      </dgm:t>
    </dgm:pt>
    <dgm:pt modelId="{56F957B5-41C8-41D4-8574-447F32E3B1E0}" type="parTrans" cxnId="{35B4E784-C5BA-40F4-9B2F-370EE42B0561}">
      <dgm:prSet/>
      <dgm:spPr/>
      <dgm:t>
        <a:bodyPr/>
        <a:lstStyle/>
        <a:p>
          <a:pPr latinLnBrk="1"/>
          <a:endParaRPr lang="ko-KR" altLang="en-US"/>
        </a:p>
      </dgm:t>
    </dgm:pt>
    <dgm:pt modelId="{4711F86A-8289-479C-88D8-63174EFA4A43}" type="sibTrans" cxnId="{35B4E784-C5BA-40F4-9B2F-370EE42B0561}">
      <dgm:prSet/>
      <dgm:spPr/>
      <dgm:t>
        <a:bodyPr/>
        <a:lstStyle/>
        <a:p>
          <a:pPr latinLnBrk="1"/>
          <a:endParaRPr lang="ko-KR" altLang="en-US"/>
        </a:p>
      </dgm:t>
    </dgm:pt>
    <dgm:pt modelId="{7C1729A8-5DD7-4F54-A889-67B4F3175255}">
      <dgm:prSet phldrT="[텍스트]" custT="1"/>
      <dgm:spPr/>
      <dgm:t>
        <a:bodyPr/>
        <a:lstStyle/>
        <a:p>
          <a:pPr latinLnBrk="1"/>
          <a:r>
            <a:rPr lang="ko-KR" altLang="en-US" sz="1800" dirty="0"/>
            <a:t>큰 값이 많이 존재하는 파라미터에는 제약이 걸리며</a:t>
          </a:r>
          <a:r>
            <a:rPr lang="en-US" altLang="ko-KR" sz="1800" dirty="0"/>
            <a:t>, </a:t>
          </a:r>
          <a:r>
            <a:rPr lang="ko-KR" altLang="en-US" sz="1800" dirty="0"/>
            <a:t>작은 값이 널리 퍼지는 효과</a:t>
          </a:r>
        </a:p>
      </dgm:t>
    </dgm:pt>
    <dgm:pt modelId="{29BF9507-EE0F-46BE-9829-BCD994D3743F}" type="parTrans" cxnId="{C72B9A4D-CF0E-41CB-A927-C51C20D09D55}">
      <dgm:prSet/>
      <dgm:spPr/>
      <dgm:t>
        <a:bodyPr/>
        <a:lstStyle/>
        <a:p>
          <a:pPr latinLnBrk="1"/>
          <a:endParaRPr lang="ko-KR" altLang="en-US"/>
        </a:p>
      </dgm:t>
    </dgm:pt>
    <dgm:pt modelId="{6AC7DEED-3E83-490D-94FB-9A626F732D0B}" type="sibTrans" cxnId="{C72B9A4D-CF0E-41CB-A927-C51C20D09D55}">
      <dgm:prSet/>
      <dgm:spPr/>
      <dgm:t>
        <a:bodyPr/>
        <a:lstStyle/>
        <a:p>
          <a:pPr latinLnBrk="1"/>
          <a:endParaRPr lang="ko-KR" altLang="en-US"/>
        </a:p>
      </dgm:t>
    </dgm:pt>
    <dgm:pt modelId="{84A14F10-DDB7-424E-BD58-6E079E091CBC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두 정규화 방식을 합쳐서 쓰는 경우도 있다</a:t>
          </a:r>
          <a:r>
            <a:rPr lang="en-US" altLang="ko-KR" sz="1800" dirty="0"/>
            <a:t>.</a:t>
          </a:r>
          <a:endParaRPr lang="ko-KR" altLang="en-US" sz="1800" dirty="0"/>
        </a:p>
      </dgm:t>
    </dgm:pt>
    <dgm:pt modelId="{143AF92D-A5B5-4FFA-90D6-0B24A4EA6D31}" type="parTrans" cxnId="{F8FBB8A6-62D0-4CA9-9048-C81052780C83}">
      <dgm:prSet/>
      <dgm:spPr/>
      <dgm:t>
        <a:bodyPr/>
        <a:lstStyle/>
        <a:p>
          <a:pPr latinLnBrk="1"/>
          <a:endParaRPr lang="ko-KR" altLang="en-US"/>
        </a:p>
      </dgm:t>
    </dgm:pt>
    <dgm:pt modelId="{E882FC77-A5B0-4A6D-9730-B0F4600242CA}" type="sibTrans" cxnId="{F8FBB8A6-62D0-4CA9-9048-C81052780C83}">
      <dgm:prSet/>
      <dgm:spPr/>
      <dgm:t>
        <a:bodyPr/>
        <a:lstStyle/>
        <a:p>
          <a:pPr latinLnBrk="1"/>
          <a:endParaRPr lang="ko-KR" altLang="en-US"/>
        </a:p>
      </dgm:t>
    </dgm:pt>
    <dgm:pt modelId="{75718DC5-F725-4377-B09F-42CA39A0F0CF}">
      <dgm:prSet phldrT="[텍스트]" custT="1"/>
      <dgm:spPr/>
      <dgm:t>
        <a:bodyPr/>
        <a:lstStyle/>
        <a:p>
          <a:pPr latinLnBrk="1"/>
          <a:r>
            <a:rPr lang="en-US" altLang="ko-KR" sz="2400" b="1" dirty="0">
              <a:latin typeface="+mj-ea"/>
              <a:ea typeface="+mj-ea"/>
            </a:rPr>
            <a:t>L2 </a:t>
          </a:r>
          <a:r>
            <a:rPr lang="ko-KR" altLang="en-US" sz="2400" b="1" dirty="0">
              <a:latin typeface="+mj-ea"/>
              <a:ea typeface="+mj-ea"/>
            </a:rPr>
            <a:t>정규화</a:t>
          </a:r>
        </a:p>
      </dgm:t>
    </dgm:pt>
    <dgm:pt modelId="{9BDBCED7-E628-4CFD-BB99-AFACBDEABDF0}" type="sibTrans" cxnId="{00C0E3FC-58B1-4AC3-A79A-E5A5763C4E1A}">
      <dgm:prSet/>
      <dgm:spPr/>
      <dgm:t>
        <a:bodyPr/>
        <a:lstStyle/>
        <a:p>
          <a:pPr latinLnBrk="1"/>
          <a:endParaRPr lang="ko-KR" altLang="en-US"/>
        </a:p>
      </dgm:t>
    </dgm:pt>
    <dgm:pt modelId="{2F419BB3-CD73-47C9-AC1A-FD85B6CAC4F0}" type="parTrans" cxnId="{00C0E3FC-58B1-4AC3-A79A-E5A5763C4E1A}">
      <dgm:prSet/>
      <dgm:spPr/>
      <dgm:t>
        <a:bodyPr/>
        <a:lstStyle/>
        <a:p>
          <a:pPr latinLnBrk="1"/>
          <a:endParaRPr lang="ko-KR" altLang="en-US"/>
        </a:p>
      </dgm:t>
    </dgm:pt>
    <dgm:pt modelId="{C5A18AB6-B1FA-4864-9D9D-408CFB4AE98C}" type="pres">
      <dgm:prSet presAssocID="{ADE4F78C-423D-4F04-A0F3-9D19EDE935F1}" presName="linear" presStyleCnt="0">
        <dgm:presLayoutVars>
          <dgm:animLvl val="lvl"/>
          <dgm:resizeHandles val="exact"/>
        </dgm:presLayoutVars>
      </dgm:prSet>
      <dgm:spPr/>
    </dgm:pt>
    <dgm:pt modelId="{6CFE3323-7169-4A3C-9C98-EC8C38671771}" type="pres">
      <dgm:prSet presAssocID="{75718DC5-F725-4377-B09F-42CA39A0F0CF}" presName="parentText" presStyleLbl="node1" presStyleIdx="0" presStyleCnt="2" custScaleX="16177" custScaleY="50325" custLinFactNeighborX="-41009" custLinFactNeighborY="-13774">
        <dgm:presLayoutVars>
          <dgm:chMax val="0"/>
          <dgm:bulletEnabled val="1"/>
        </dgm:presLayoutVars>
      </dgm:prSet>
      <dgm:spPr/>
    </dgm:pt>
    <dgm:pt modelId="{5C868496-81EE-427B-AEB5-C45A3E41599A}" type="pres">
      <dgm:prSet presAssocID="{75718DC5-F725-4377-B09F-42CA39A0F0CF}" presName="childText" presStyleLbl="revTx" presStyleIdx="0" presStyleCnt="2">
        <dgm:presLayoutVars>
          <dgm:bulletEnabled val="1"/>
        </dgm:presLayoutVars>
      </dgm:prSet>
      <dgm:spPr/>
    </dgm:pt>
    <dgm:pt modelId="{6987E72F-B092-4A39-8821-7695880B1A40}" type="pres">
      <dgm:prSet presAssocID="{8CF22878-95CB-4725-8055-DF017139B807}" presName="parentText" presStyleLbl="node1" presStyleIdx="1" presStyleCnt="2" custScaleX="15814" custScaleY="47907" custLinFactNeighborX="-41190" custLinFactNeighborY="316">
        <dgm:presLayoutVars>
          <dgm:chMax val="0"/>
          <dgm:bulletEnabled val="1"/>
        </dgm:presLayoutVars>
      </dgm:prSet>
      <dgm:spPr/>
    </dgm:pt>
    <dgm:pt modelId="{D9BBC1D2-9DD7-45A9-BAE7-C3811E0FD451}" type="pres">
      <dgm:prSet presAssocID="{8CF22878-95CB-4725-8055-DF017139B807}" presName="childText" presStyleLbl="revTx" presStyleIdx="1" presStyleCnt="2" custLinFactNeighborY="13338">
        <dgm:presLayoutVars>
          <dgm:bulletEnabled val="1"/>
        </dgm:presLayoutVars>
      </dgm:prSet>
      <dgm:spPr/>
    </dgm:pt>
  </dgm:ptLst>
  <dgm:cxnLst>
    <dgm:cxn modelId="{37FF320E-6ADE-4EE8-8E8D-5316412B0BD7}" type="presOf" srcId="{84A14F10-DDB7-424E-BD58-6E079E091CBC}" destId="{D9BBC1D2-9DD7-45A9-BAE7-C3811E0FD451}" srcOrd="0" destOrd="3" presId="urn:microsoft.com/office/officeart/2005/8/layout/vList2"/>
    <dgm:cxn modelId="{24728310-F06E-405F-9774-9002034992FB}" type="presOf" srcId="{8F08BB3B-7CEC-41F4-AB00-39B2FA4CFDA8}" destId="{5C868496-81EE-427B-AEB5-C45A3E41599A}" srcOrd="0" destOrd="1" presId="urn:microsoft.com/office/officeart/2005/8/layout/vList2"/>
    <dgm:cxn modelId="{09A62113-F32D-4BCD-9B7F-F19BA11F828A}" type="presOf" srcId="{3F89E190-3C04-4C56-855F-7E99A9C49963}" destId="{D9BBC1D2-9DD7-45A9-BAE7-C3811E0FD451}" srcOrd="0" destOrd="1" presId="urn:microsoft.com/office/officeart/2005/8/layout/vList2"/>
    <dgm:cxn modelId="{129D0817-9597-4D8E-82B1-E689AEA0AAFB}" type="presOf" srcId="{75279916-DC79-4963-9942-6010A1E3AD9C}" destId="{D9BBC1D2-9DD7-45A9-BAE7-C3811E0FD451}" srcOrd="0" destOrd="0" presId="urn:microsoft.com/office/officeart/2005/8/layout/vList2"/>
    <dgm:cxn modelId="{A3547821-89C1-41AA-9EE7-DC68C7F833FF}" srcId="{ADE4F78C-423D-4F04-A0F3-9D19EDE935F1}" destId="{8CF22878-95CB-4725-8055-DF017139B807}" srcOrd="1" destOrd="0" parTransId="{17F506EA-79B7-4F26-93C7-B57AF4340368}" sibTransId="{7357BC95-D292-46D9-B0FD-19B067BA4D6C}"/>
    <dgm:cxn modelId="{657F6160-E832-43A9-9463-66449B51ED8D}" type="presOf" srcId="{7C1729A8-5DD7-4F54-A889-67B4F3175255}" destId="{5C868496-81EE-427B-AEB5-C45A3E41599A}" srcOrd="0" destOrd="2" presId="urn:microsoft.com/office/officeart/2005/8/layout/vList2"/>
    <dgm:cxn modelId="{9869896C-84FA-4E42-A028-7F9C6B9770F8}" type="presOf" srcId="{62066649-5F68-4DDD-80A9-E5F784469055}" destId="{5C868496-81EE-427B-AEB5-C45A3E41599A}" srcOrd="0" destOrd="0" presId="urn:microsoft.com/office/officeart/2005/8/layout/vList2"/>
    <dgm:cxn modelId="{C72B9A4D-CF0E-41CB-A927-C51C20D09D55}" srcId="{75718DC5-F725-4377-B09F-42CA39A0F0CF}" destId="{7C1729A8-5DD7-4F54-A889-67B4F3175255}" srcOrd="2" destOrd="0" parTransId="{29BF9507-EE0F-46BE-9829-BCD994D3743F}" sibTransId="{6AC7DEED-3E83-490D-94FB-9A626F732D0B}"/>
    <dgm:cxn modelId="{F3D0A278-6234-4D2B-B713-667A8E919AC8}" srcId="{75718DC5-F725-4377-B09F-42CA39A0F0CF}" destId="{8F08BB3B-7CEC-41F4-AB00-39B2FA4CFDA8}" srcOrd="1" destOrd="0" parTransId="{E0B1ABFA-3259-4915-B042-806BAAEE0448}" sibTransId="{D27E4FAB-A9DF-46AD-8266-21BE9DD088A0}"/>
    <dgm:cxn modelId="{43390259-6A8E-4019-98EC-CC042832D578}" srcId="{8CF22878-95CB-4725-8055-DF017139B807}" destId="{75279916-DC79-4963-9942-6010A1E3AD9C}" srcOrd="0" destOrd="0" parTransId="{AF3B5228-1EB3-4CF4-9A74-500701B66391}" sibTransId="{E27AFDB3-409A-4DEA-AFD0-EAE268CE1571}"/>
    <dgm:cxn modelId="{35B4E784-C5BA-40F4-9B2F-370EE42B0561}" srcId="{8CF22878-95CB-4725-8055-DF017139B807}" destId="{8958169D-3E3F-4BB7-9CEC-3A46DD9F7D99}" srcOrd="2" destOrd="0" parTransId="{56F957B5-41C8-41D4-8574-447F32E3B1E0}" sibTransId="{4711F86A-8289-479C-88D8-63174EFA4A43}"/>
    <dgm:cxn modelId="{42FECB91-E7FA-4A8E-BC4E-5D7ED77D55A1}" type="presOf" srcId="{8958169D-3E3F-4BB7-9CEC-3A46DD9F7D99}" destId="{D9BBC1D2-9DD7-45A9-BAE7-C3811E0FD451}" srcOrd="0" destOrd="2" presId="urn:microsoft.com/office/officeart/2005/8/layout/vList2"/>
    <dgm:cxn modelId="{F8FBB8A6-62D0-4CA9-9048-C81052780C83}" srcId="{8CF22878-95CB-4725-8055-DF017139B807}" destId="{84A14F10-DDB7-424E-BD58-6E079E091CBC}" srcOrd="3" destOrd="0" parTransId="{143AF92D-A5B5-4FFA-90D6-0B24A4EA6D31}" sibTransId="{E882FC77-A5B0-4A6D-9730-B0F4600242CA}"/>
    <dgm:cxn modelId="{AEE8DCAF-BAD0-48A2-9820-9A41EBD8EBA3}" srcId="{8CF22878-95CB-4725-8055-DF017139B807}" destId="{3F89E190-3C04-4C56-855F-7E99A9C49963}" srcOrd="1" destOrd="0" parTransId="{23716256-DCA5-45FE-AE5A-30F2A665FD77}" sibTransId="{995D28C6-E4ED-48FD-8E19-F5251816ED40}"/>
    <dgm:cxn modelId="{FB7FF0CE-A156-49AF-917D-C0AA3F877D45}" srcId="{75718DC5-F725-4377-B09F-42CA39A0F0CF}" destId="{62066649-5F68-4DDD-80A9-E5F784469055}" srcOrd="0" destOrd="0" parTransId="{4C3F8E92-4287-46D3-BDA0-429052D6CC10}" sibTransId="{08EACEEB-CE69-4F91-97E1-230508DED116}"/>
    <dgm:cxn modelId="{2FBA95D1-BEDE-4CDB-B89D-53E0B14B798C}" type="presOf" srcId="{ADE4F78C-423D-4F04-A0F3-9D19EDE935F1}" destId="{C5A18AB6-B1FA-4864-9D9D-408CFB4AE98C}" srcOrd="0" destOrd="0" presId="urn:microsoft.com/office/officeart/2005/8/layout/vList2"/>
    <dgm:cxn modelId="{C369A9FA-8CC1-4E28-9066-E0636D9FB169}" type="presOf" srcId="{75718DC5-F725-4377-B09F-42CA39A0F0CF}" destId="{6CFE3323-7169-4A3C-9C98-EC8C38671771}" srcOrd="0" destOrd="0" presId="urn:microsoft.com/office/officeart/2005/8/layout/vList2"/>
    <dgm:cxn modelId="{00C0E3FC-58B1-4AC3-A79A-E5A5763C4E1A}" srcId="{ADE4F78C-423D-4F04-A0F3-9D19EDE935F1}" destId="{75718DC5-F725-4377-B09F-42CA39A0F0CF}" srcOrd="0" destOrd="0" parTransId="{2F419BB3-CD73-47C9-AC1A-FD85B6CAC4F0}" sibTransId="{9BDBCED7-E628-4CFD-BB99-AFACBDEABDF0}"/>
    <dgm:cxn modelId="{533964FD-DE6F-4863-A714-64B68EAF7219}" type="presOf" srcId="{8CF22878-95CB-4725-8055-DF017139B807}" destId="{6987E72F-B092-4A39-8821-7695880B1A40}" srcOrd="0" destOrd="0" presId="urn:microsoft.com/office/officeart/2005/8/layout/vList2"/>
    <dgm:cxn modelId="{9D1CD25D-D154-4008-900D-F1869EAC3D27}" type="presParOf" srcId="{C5A18AB6-B1FA-4864-9D9D-408CFB4AE98C}" destId="{6CFE3323-7169-4A3C-9C98-EC8C38671771}" srcOrd="0" destOrd="0" presId="urn:microsoft.com/office/officeart/2005/8/layout/vList2"/>
    <dgm:cxn modelId="{86B67DCE-9B21-47DC-8A68-AA1E7F3C4BF1}" type="presParOf" srcId="{C5A18AB6-B1FA-4864-9D9D-408CFB4AE98C}" destId="{5C868496-81EE-427B-AEB5-C45A3E41599A}" srcOrd="1" destOrd="0" presId="urn:microsoft.com/office/officeart/2005/8/layout/vList2"/>
    <dgm:cxn modelId="{CAF16F1A-7631-4782-83A8-1788E5D299F9}" type="presParOf" srcId="{C5A18AB6-B1FA-4864-9D9D-408CFB4AE98C}" destId="{6987E72F-B092-4A39-8821-7695880B1A40}" srcOrd="2" destOrd="0" presId="urn:microsoft.com/office/officeart/2005/8/layout/vList2"/>
    <dgm:cxn modelId="{1670F9F4-3063-4D0D-8FA2-AACB4AF49CF1}" type="presParOf" srcId="{C5A18AB6-B1FA-4864-9D9D-408CFB4AE98C}" destId="{D9BBC1D2-9DD7-45A9-BAE7-C3811E0FD45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98CEF7-BD4B-42D8-8F59-057CFA34CA51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61ED241D-589F-4A7D-9D7C-4F9A2E5C03E7}">
      <dgm:prSet phldrT="[텍스트]"/>
      <dgm:spPr/>
      <dgm:t>
        <a:bodyPr/>
        <a:lstStyle/>
        <a:p>
          <a:pPr latinLnBrk="1"/>
          <a:r>
            <a:rPr lang="en-US" altLang="ko-KR" dirty="0"/>
            <a:t>CIFAR-100,</a:t>
          </a:r>
        </a:p>
        <a:p>
          <a:pPr latinLnBrk="1"/>
          <a:r>
            <a:rPr lang="en-US" altLang="ko-KR" dirty="0" err="1"/>
            <a:t>TinyImageNet</a:t>
          </a:r>
          <a:endParaRPr lang="ko-KR" altLang="en-US" dirty="0"/>
        </a:p>
      </dgm:t>
    </dgm:pt>
    <dgm:pt modelId="{01F9A125-CB54-46B4-A69C-658F6A672F60}" type="parTrans" cxnId="{CFCA814C-B7A6-4422-BFC1-F357453ACCE5}">
      <dgm:prSet/>
      <dgm:spPr/>
      <dgm:t>
        <a:bodyPr/>
        <a:lstStyle/>
        <a:p>
          <a:pPr latinLnBrk="1"/>
          <a:endParaRPr lang="ko-KR" altLang="en-US"/>
        </a:p>
      </dgm:t>
    </dgm:pt>
    <dgm:pt modelId="{9F8D0D25-8D8A-4A0D-873B-DD8D255EE921}" type="sibTrans" cxnId="{CFCA814C-B7A6-4422-BFC1-F357453ACCE5}">
      <dgm:prSet/>
      <dgm:spPr/>
      <dgm:t>
        <a:bodyPr/>
        <a:lstStyle/>
        <a:p>
          <a:pPr latinLnBrk="1"/>
          <a:endParaRPr lang="ko-KR" altLang="en-US"/>
        </a:p>
      </dgm:t>
    </dgm:pt>
    <dgm:pt modelId="{71133A83-0146-4E87-84AF-BEE2CE7E009F}">
      <dgm:prSet phldrT="[텍스트]" custT="1"/>
      <dgm:spPr/>
      <dgm:t>
        <a:bodyPr/>
        <a:lstStyle/>
        <a:p>
          <a:pPr latinLnBrk="1"/>
          <a:r>
            <a:rPr lang="en-US" altLang="ko-KR" sz="2800" dirty="0">
              <a:solidFill>
                <a:schemeClr val="accent4">
                  <a:lumMod val="50000"/>
                </a:schemeClr>
              </a:solidFill>
            </a:rPr>
            <a:t>ResNet18</a:t>
          </a:r>
          <a:endParaRPr lang="ko-KR" altLang="en-US" sz="2800" dirty="0">
            <a:solidFill>
              <a:schemeClr val="accent4">
                <a:lumMod val="50000"/>
              </a:schemeClr>
            </a:solidFill>
          </a:endParaRPr>
        </a:p>
      </dgm:t>
    </dgm:pt>
    <dgm:pt modelId="{4B1279FD-A915-4EFF-887D-BD053A3A746F}" type="parTrans" cxnId="{D0A3FB4F-C1CC-4FA7-8B32-360C01994D69}">
      <dgm:prSet/>
      <dgm:spPr/>
      <dgm:t>
        <a:bodyPr/>
        <a:lstStyle/>
        <a:p>
          <a:pPr latinLnBrk="1"/>
          <a:endParaRPr lang="ko-KR" altLang="en-US"/>
        </a:p>
      </dgm:t>
    </dgm:pt>
    <dgm:pt modelId="{5AD4E08B-0296-4124-916A-96C6B18877C2}" type="sibTrans" cxnId="{D0A3FB4F-C1CC-4FA7-8B32-360C01994D69}">
      <dgm:prSet/>
      <dgm:spPr/>
      <dgm:t>
        <a:bodyPr/>
        <a:lstStyle/>
        <a:p>
          <a:pPr latinLnBrk="1"/>
          <a:endParaRPr lang="ko-KR" altLang="en-US"/>
        </a:p>
      </dgm:t>
    </dgm:pt>
    <dgm:pt modelId="{38AD4EE4-019A-47FD-AFC4-143E72B2ED7B}">
      <dgm:prSet phldrT="[텍스트]" custT="1"/>
      <dgm:spPr/>
      <dgm:t>
        <a:bodyPr/>
        <a:lstStyle/>
        <a:p>
          <a:pPr latinLnBrk="1"/>
          <a:r>
            <a:rPr lang="en-US" altLang="ko-KR" sz="2800" dirty="0">
              <a:solidFill>
                <a:schemeClr val="accent4">
                  <a:lumMod val="50000"/>
                </a:schemeClr>
              </a:solidFill>
            </a:rPr>
            <a:t>WRN16-2</a:t>
          </a:r>
          <a:endParaRPr lang="ko-KR" altLang="en-US" sz="2800" dirty="0">
            <a:solidFill>
              <a:schemeClr val="accent4">
                <a:lumMod val="50000"/>
              </a:schemeClr>
            </a:solidFill>
          </a:endParaRPr>
        </a:p>
      </dgm:t>
    </dgm:pt>
    <dgm:pt modelId="{F8095EE7-C432-49CE-A21A-2369091F6543}" type="parTrans" cxnId="{031CE42C-F71D-44ED-90EE-0A2A73F16BF9}">
      <dgm:prSet/>
      <dgm:spPr/>
      <dgm:t>
        <a:bodyPr/>
        <a:lstStyle/>
        <a:p>
          <a:pPr latinLnBrk="1"/>
          <a:endParaRPr lang="ko-KR" altLang="en-US"/>
        </a:p>
      </dgm:t>
    </dgm:pt>
    <dgm:pt modelId="{B0FAD4DC-64BA-4513-9468-1C4542B4DA10}" type="sibTrans" cxnId="{031CE42C-F71D-44ED-90EE-0A2A73F16BF9}">
      <dgm:prSet/>
      <dgm:spPr/>
      <dgm:t>
        <a:bodyPr/>
        <a:lstStyle/>
        <a:p>
          <a:pPr latinLnBrk="1"/>
          <a:endParaRPr lang="ko-KR" altLang="en-US"/>
        </a:p>
      </dgm:t>
    </dgm:pt>
    <dgm:pt modelId="{CC43E2A6-9AEE-46E9-9F87-AE9EEAB335DC}">
      <dgm:prSet phldrT="[텍스트]"/>
      <dgm:spPr>
        <a:solidFill>
          <a:srgbClr val="C8B0A1"/>
        </a:solidFill>
      </dgm:spPr>
      <dgm:t>
        <a:bodyPr/>
        <a:lstStyle/>
        <a:p>
          <a:pPr latinLnBrk="1"/>
          <a:r>
            <a:rPr lang="en-US" altLang="ko-KR" dirty="0"/>
            <a:t>FGVR </a:t>
          </a:r>
          <a:r>
            <a:rPr lang="ko-KR" altLang="en-US" dirty="0"/>
            <a:t>작업</a:t>
          </a:r>
        </a:p>
      </dgm:t>
    </dgm:pt>
    <dgm:pt modelId="{EAEA7C92-CB1E-4680-B7AD-AD28F35BBFD4}" type="parTrans" cxnId="{930505D5-72DE-4A40-A1FB-C7A3F5E7544B}">
      <dgm:prSet/>
      <dgm:spPr/>
      <dgm:t>
        <a:bodyPr/>
        <a:lstStyle/>
        <a:p>
          <a:pPr latinLnBrk="1"/>
          <a:endParaRPr lang="ko-KR" altLang="en-US"/>
        </a:p>
      </dgm:t>
    </dgm:pt>
    <dgm:pt modelId="{D55CC6ED-66E5-49FB-BE1A-1E71325BDCF0}" type="sibTrans" cxnId="{930505D5-72DE-4A40-A1FB-C7A3F5E7544B}">
      <dgm:prSet/>
      <dgm:spPr/>
      <dgm:t>
        <a:bodyPr/>
        <a:lstStyle/>
        <a:p>
          <a:pPr latinLnBrk="1"/>
          <a:endParaRPr lang="ko-KR" altLang="en-US"/>
        </a:p>
      </dgm:t>
    </dgm:pt>
    <dgm:pt modelId="{2CC02D45-2AAA-4EEF-882A-F028D9099F58}">
      <dgm:prSet phldrT="[텍스트]" custT="1"/>
      <dgm:spPr/>
      <dgm:t>
        <a:bodyPr/>
        <a:lstStyle/>
        <a:p>
          <a:pPr latinLnBrk="1"/>
          <a:r>
            <a:rPr lang="en-US" altLang="ko-KR" sz="2800" dirty="0">
              <a:solidFill>
                <a:schemeClr val="accent4">
                  <a:lumMod val="50000"/>
                </a:schemeClr>
              </a:solidFill>
            </a:rPr>
            <a:t>ResNet18</a:t>
          </a:r>
          <a:endParaRPr lang="ko-KR" altLang="en-US" sz="2800" dirty="0">
            <a:solidFill>
              <a:schemeClr val="accent4">
                <a:lumMod val="50000"/>
              </a:schemeClr>
            </a:solidFill>
          </a:endParaRPr>
        </a:p>
      </dgm:t>
    </dgm:pt>
    <dgm:pt modelId="{A0DB7EDF-0169-4FF7-9D83-CC8E442556EC}" type="parTrans" cxnId="{AB5EEE25-F68E-4903-98BE-1C56024D1520}">
      <dgm:prSet/>
      <dgm:spPr/>
      <dgm:t>
        <a:bodyPr/>
        <a:lstStyle/>
        <a:p>
          <a:pPr latinLnBrk="1"/>
          <a:endParaRPr lang="ko-KR" altLang="en-US"/>
        </a:p>
      </dgm:t>
    </dgm:pt>
    <dgm:pt modelId="{A81BB48B-0307-49D2-9DE6-47BA9E88EF95}" type="sibTrans" cxnId="{AB5EEE25-F68E-4903-98BE-1C56024D1520}">
      <dgm:prSet/>
      <dgm:spPr/>
      <dgm:t>
        <a:bodyPr/>
        <a:lstStyle/>
        <a:p>
          <a:pPr latinLnBrk="1"/>
          <a:endParaRPr lang="ko-KR" altLang="en-US"/>
        </a:p>
      </dgm:t>
    </dgm:pt>
    <dgm:pt modelId="{E2F1FE71-F2E4-403D-A316-2B37779E73D0}">
      <dgm:prSet phldrT="[텍스트]"/>
      <dgm:spPr>
        <a:solidFill>
          <a:srgbClr val="AC9D93"/>
        </a:solidFill>
      </dgm:spPr>
      <dgm:t>
        <a:bodyPr/>
        <a:lstStyle/>
        <a:p>
          <a:pPr latinLnBrk="1"/>
          <a:r>
            <a:rPr lang="en-US" altLang="ko-KR" dirty="0"/>
            <a:t>ImageNet</a:t>
          </a:r>
          <a:endParaRPr lang="ko-KR" altLang="en-US" dirty="0"/>
        </a:p>
      </dgm:t>
    </dgm:pt>
    <dgm:pt modelId="{5A3BD68A-19F1-4277-B927-A3D495770466}" type="parTrans" cxnId="{53B37D39-9520-4136-BF49-835C22E320A4}">
      <dgm:prSet/>
      <dgm:spPr/>
      <dgm:t>
        <a:bodyPr/>
        <a:lstStyle/>
        <a:p>
          <a:pPr latinLnBrk="1"/>
          <a:endParaRPr lang="ko-KR" altLang="en-US"/>
        </a:p>
      </dgm:t>
    </dgm:pt>
    <dgm:pt modelId="{C9EA644E-4162-4D2E-A293-BD50E20A35BB}" type="sibTrans" cxnId="{53B37D39-9520-4136-BF49-835C22E320A4}">
      <dgm:prSet/>
      <dgm:spPr/>
      <dgm:t>
        <a:bodyPr/>
        <a:lstStyle/>
        <a:p>
          <a:pPr latinLnBrk="1"/>
          <a:endParaRPr lang="ko-KR" altLang="en-US"/>
        </a:p>
      </dgm:t>
    </dgm:pt>
    <dgm:pt modelId="{7731B82C-E977-41B5-8D4A-A7F1306E6C2B}">
      <dgm:prSet phldrT="[텍스트]" custT="1"/>
      <dgm:spPr/>
      <dgm:t>
        <a:bodyPr/>
        <a:lstStyle/>
        <a:p>
          <a:pPr latinLnBrk="1"/>
          <a:r>
            <a:rPr lang="en-US" altLang="ko-KR" sz="2800" dirty="0">
              <a:solidFill>
                <a:schemeClr val="accent4">
                  <a:lumMod val="50000"/>
                </a:schemeClr>
              </a:solidFill>
            </a:rPr>
            <a:t>ResNet18</a:t>
          </a:r>
          <a:endParaRPr lang="ko-KR" altLang="en-US" sz="2800" dirty="0">
            <a:solidFill>
              <a:schemeClr val="accent4">
                <a:lumMod val="50000"/>
              </a:schemeClr>
            </a:solidFill>
          </a:endParaRPr>
        </a:p>
      </dgm:t>
    </dgm:pt>
    <dgm:pt modelId="{9763A96F-E2AC-496E-B809-623449BDB285}" type="parTrans" cxnId="{CE1E0F74-0FCD-4F9B-93A8-46273C17B8EA}">
      <dgm:prSet/>
      <dgm:spPr/>
      <dgm:t>
        <a:bodyPr/>
        <a:lstStyle/>
        <a:p>
          <a:pPr latinLnBrk="1"/>
          <a:endParaRPr lang="ko-KR" altLang="en-US"/>
        </a:p>
      </dgm:t>
    </dgm:pt>
    <dgm:pt modelId="{F798F655-A1E6-4563-B051-850BE66A92A8}" type="sibTrans" cxnId="{CE1E0F74-0FCD-4F9B-93A8-46273C17B8EA}">
      <dgm:prSet/>
      <dgm:spPr/>
      <dgm:t>
        <a:bodyPr/>
        <a:lstStyle/>
        <a:p>
          <a:pPr latinLnBrk="1"/>
          <a:endParaRPr lang="ko-KR" altLang="en-US"/>
        </a:p>
      </dgm:t>
    </dgm:pt>
    <dgm:pt modelId="{B2AAF3F6-A5E1-474A-907D-D501F1968996}">
      <dgm:prSet phldrT="[텍스트]" custT="1"/>
      <dgm:spPr/>
      <dgm:t>
        <a:bodyPr/>
        <a:lstStyle/>
        <a:p>
          <a:pPr latinLnBrk="1"/>
          <a:r>
            <a:rPr lang="en-US" altLang="ko-KR" sz="2800" dirty="0">
              <a:solidFill>
                <a:schemeClr val="accent4">
                  <a:lumMod val="50000"/>
                </a:schemeClr>
              </a:solidFill>
            </a:rPr>
            <a:t>ResNet34</a:t>
          </a:r>
          <a:endParaRPr lang="ko-KR" altLang="en-US" sz="2800" dirty="0">
            <a:solidFill>
              <a:schemeClr val="accent4">
                <a:lumMod val="50000"/>
              </a:schemeClr>
            </a:solidFill>
          </a:endParaRPr>
        </a:p>
      </dgm:t>
    </dgm:pt>
    <dgm:pt modelId="{B3DAB0FA-5137-49EB-B848-F0AD379D2748}" type="parTrans" cxnId="{BABAEEB7-E907-4AA7-9FB8-7743F647A425}">
      <dgm:prSet/>
      <dgm:spPr/>
      <dgm:t>
        <a:bodyPr/>
        <a:lstStyle/>
        <a:p>
          <a:pPr latinLnBrk="1"/>
          <a:endParaRPr lang="ko-KR" altLang="en-US"/>
        </a:p>
      </dgm:t>
    </dgm:pt>
    <dgm:pt modelId="{F3780331-6026-4FB2-B0C5-0A63392B6656}" type="sibTrans" cxnId="{BABAEEB7-E907-4AA7-9FB8-7743F647A425}">
      <dgm:prSet/>
      <dgm:spPr/>
      <dgm:t>
        <a:bodyPr/>
        <a:lstStyle/>
        <a:p>
          <a:pPr latinLnBrk="1"/>
          <a:endParaRPr lang="ko-KR" altLang="en-US"/>
        </a:p>
      </dgm:t>
    </dgm:pt>
    <dgm:pt modelId="{CA2A67CE-0A7C-4ABA-850A-FED1340A2D4C}" type="pres">
      <dgm:prSet presAssocID="{6098CEF7-BD4B-42D8-8F59-057CFA34CA51}" presName="Name0" presStyleCnt="0">
        <dgm:presLayoutVars>
          <dgm:dir/>
          <dgm:animLvl val="lvl"/>
          <dgm:resizeHandles val="exact"/>
        </dgm:presLayoutVars>
      </dgm:prSet>
      <dgm:spPr/>
    </dgm:pt>
    <dgm:pt modelId="{F6AF9A08-964D-4AFA-9D8D-945FF322F13C}" type="pres">
      <dgm:prSet presAssocID="{61ED241D-589F-4A7D-9D7C-4F9A2E5C03E7}" presName="linNode" presStyleCnt="0"/>
      <dgm:spPr/>
    </dgm:pt>
    <dgm:pt modelId="{3F0F110E-4DCA-462B-8356-1B59E335CB0E}" type="pres">
      <dgm:prSet presAssocID="{61ED241D-589F-4A7D-9D7C-4F9A2E5C03E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507AC5-5782-4144-8AEB-FDB7394B7765}" type="pres">
      <dgm:prSet presAssocID="{61ED241D-589F-4A7D-9D7C-4F9A2E5C03E7}" presName="descendantText" presStyleLbl="alignAccFollowNode1" presStyleIdx="0" presStyleCnt="3">
        <dgm:presLayoutVars>
          <dgm:bulletEnabled val="1"/>
        </dgm:presLayoutVars>
      </dgm:prSet>
      <dgm:spPr/>
    </dgm:pt>
    <dgm:pt modelId="{227A2C87-FCB2-43A1-AACC-F967166258A5}" type="pres">
      <dgm:prSet presAssocID="{9F8D0D25-8D8A-4A0D-873B-DD8D255EE921}" presName="sp" presStyleCnt="0"/>
      <dgm:spPr/>
    </dgm:pt>
    <dgm:pt modelId="{B41CC4FD-8614-40AD-BEDB-D3A00CA3723D}" type="pres">
      <dgm:prSet presAssocID="{CC43E2A6-9AEE-46E9-9F87-AE9EEAB335DC}" presName="linNode" presStyleCnt="0"/>
      <dgm:spPr/>
    </dgm:pt>
    <dgm:pt modelId="{0121F482-3F97-4EF9-975D-C9C199B60CA4}" type="pres">
      <dgm:prSet presAssocID="{CC43E2A6-9AEE-46E9-9F87-AE9EEAB335D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E1BB1B9-23AF-489F-961A-2E3AB2008CA9}" type="pres">
      <dgm:prSet presAssocID="{CC43E2A6-9AEE-46E9-9F87-AE9EEAB335DC}" presName="descendantText" presStyleLbl="alignAccFollowNode1" presStyleIdx="1" presStyleCnt="3">
        <dgm:presLayoutVars>
          <dgm:bulletEnabled val="1"/>
        </dgm:presLayoutVars>
      </dgm:prSet>
      <dgm:spPr/>
    </dgm:pt>
    <dgm:pt modelId="{E3EBC92D-AF17-44E6-BAD8-3ACE1F1AFF21}" type="pres">
      <dgm:prSet presAssocID="{D55CC6ED-66E5-49FB-BE1A-1E71325BDCF0}" presName="sp" presStyleCnt="0"/>
      <dgm:spPr/>
    </dgm:pt>
    <dgm:pt modelId="{76A35E93-7FA4-4DD1-B730-28569D08DC39}" type="pres">
      <dgm:prSet presAssocID="{E2F1FE71-F2E4-403D-A316-2B37779E73D0}" presName="linNode" presStyleCnt="0"/>
      <dgm:spPr/>
    </dgm:pt>
    <dgm:pt modelId="{F309B0D4-8101-493A-95D9-89D2A962374B}" type="pres">
      <dgm:prSet presAssocID="{E2F1FE71-F2E4-403D-A316-2B37779E73D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FEE6DCF-81AE-4187-B622-B5FB15340FBA}" type="pres">
      <dgm:prSet presAssocID="{E2F1FE71-F2E4-403D-A316-2B37779E73D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7B8A06-C646-40E9-82E2-3EFE6E5F64D0}" type="presOf" srcId="{6098CEF7-BD4B-42D8-8F59-057CFA34CA51}" destId="{CA2A67CE-0A7C-4ABA-850A-FED1340A2D4C}" srcOrd="0" destOrd="0" presId="urn:microsoft.com/office/officeart/2005/8/layout/vList5"/>
    <dgm:cxn modelId="{AB5EEE25-F68E-4903-98BE-1C56024D1520}" srcId="{CC43E2A6-9AEE-46E9-9F87-AE9EEAB335DC}" destId="{2CC02D45-2AAA-4EEF-882A-F028D9099F58}" srcOrd="0" destOrd="0" parTransId="{A0DB7EDF-0169-4FF7-9D83-CC8E442556EC}" sibTransId="{A81BB48B-0307-49D2-9DE6-47BA9E88EF95}"/>
    <dgm:cxn modelId="{031CE42C-F71D-44ED-90EE-0A2A73F16BF9}" srcId="{61ED241D-589F-4A7D-9D7C-4F9A2E5C03E7}" destId="{38AD4EE4-019A-47FD-AFC4-143E72B2ED7B}" srcOrd="1" destOrd="0" parTransId="{F8095EE7-C432-49CE-A21A-2369091F6543}" sibTransId="{B0FAD4DC-64BA-4513-9468-1C4542B4DA10}"/>
    <dgm:cxn modelId="{66747E37-5879-4527-B793-E2040B5CF787}" type="presOf" srcId="{CC43E2A6-9AEE-46E9-9F87-AE9EEAB335DC}" destId="{0121F482-3F97-4EF9-975D-C9C199B60CA4}" srcOrd="0" destOrd="0" presId="urn:microsoft.com/office/officeart/2005/8/layout/vList5"/>
    <dgm:cxn modelId="{53B37D39-9520-4136-BF49-835C22E320A4}" srcId="{6098CEF7-BD4B-42D8-8F59-057CFA34CA51}" destId="{E2F1FE71-F2E4-403D-A316-2B37779E73D0}" srcOrd="2" destOrd="0" parTransId="{5A3BD68A-19F1-4277-B927-A3D495770466}" sibTransId="{C9EA644E-4162-4D2E-A293-BD50E20A35BB}"/>
    <dgm:cxn modelId="{C06A755F-D4E7-45A3-81E2-58ABB2800497}" type="presOf" srcId="{2CC02D45-2AAA-4EEF-882A-F028D9099F58}" destId="{2E1BB1B9-23AF-489F-961A-2E3AB2008CA9}" srcOrd="0" destOrd="0" presId="urn:microsoft.com/office/officeart/2005/8/layout/vList5"/>
    <dgm:cxn modelId="{56240C61-9AEC-44B3-896F-539FF819101D}" type="presOf" srcId="{38AD4EE4-019A-47FD-AFC4-143E72B2ED7B}" destId="{90507AC5-5782-4144-8AEB-FDB7394B7765}" srcOrd="0" destOrd="1" presId="urn:microsoft.com/office/officeart/2005/8/layout/vList5"/>
    <dgm:cxn modelId="{CFCA814C-B7A6-4422-BFC1-F357453ACCE5}" srcId="{6098CEF7-BD4B-42D8-8F59-057CFA34CA51}" destId="{61ED241D-589F-4A7D-9D7C-4F9A2E5C03E7}" srcOrd="0" destOrd="0" parTransId="{01F9A125-CB54-46B4-A69C-658F6A672F60}" sibTransId="{9F8D0D25-8D8A-4A0D-873B-DD8D255EE921}"/>
    <dgm:cxn modelId="{D0A3FB4F-C1CC-4FA7-8B32-360C01994D69}" srcId="{61ED241D-589F-4A7D-9D7C-4F9A2E5C03E7}" destId="{71133A83-0146-4E87-84AF-BEE2CE7E009F}" srcOrd="0" destOrd="0" parTransId="{4B1279FD-A915-4EFF-887D-BD053A3A746F}" sibTransId="{5AD4E08B-0296-4124-916A-96C6B18877C2}"/>
    <dgm:cxn modelId="{CE1E0F74-0FCD-4F9B-93A8-46273C17B8EA}" srcId="{E2F1FE71-F2E4-403D-A316-2B37779E73D0}" destId="{7731B82C-E977-41B5-8D4A-A7F1306E6C2B}" srcOrd="0" destOrd="0" parTransId="{9763A96F-E2AC-496E-B809-623449BDB285}" sibTransId="{F798F655-A1E6-4563-B051-850BE66A92A8}"/>
    <dgm:cxn modelId="{95A5098D-111F-4F12-BF02-6D32DD7A2F92}" type="presOf" srcId="{61ED241D-589F-4A7D-9D7C-4F9A2E5C03E7}" destId="{3F0F110E-4DCA-462B-8356-1B59E335CB0E}" srcOrd="0" destOrd="0" presId="urn:microsoft.com/office/officeart/2005/8/layout/vList5"/>
    <dgm:cxn modelId="{57A217A4-3572-4CD4-B073-1E05E8D38014}" type="presOf" srcId="{71133A83-0146-4E87-84AF-BEE2CE7E009F}" destId="{90507AC5-5782-4144-8AEB-FDB7394B7765}" srcOrd="0" destOrd="0" presId="urn:microsoft.com/office/officeart/2005/8/layout/vList5"/>
    <dgm:cxn modelId="{BABAEEB7-E907-4AA7-9FB8-7743F647A425}" srcId="{E2F1FE71-F2E4-403D-A316-2B37779E73D0}" destId="{B2AAF3F6-A5E1-474A-907D-D501F1968996}" srcOrd="1" destOrd="0" parTransId="{B3DAB0FA-5137-49EB-B848-F0AD379D2748}" sibTransId="{F3780331-6026-4FB2-B0C5-0A63392B6656}"/>
    <dgm:cxn modelId="{DF1B1ABC-BC70-464B-AD8C-88EC7148624E}" type="presOf" srcId="{B2AAF3F6-A5E1-474A-907D-D501F1968996}" destId="{DFEE6DCF-81AE-4187-B622-B5FB15340FBA}" srcOrd="0" destOrd="1" presId="urn:microsoft.com/office/officeart/2005/8/layout/vList5"/>
    <dgm:cxn modelId="{FF82B5CE-2CC6-4ABB-9A8D-959F87B8B4E6}" type="presOf" srcId="{7731B82C-E977-41B5-8D4A-A7F1306E6C2B}" destId="{DFEE6DCF-81AE-4187-B622-B5FB15340FBA}" srcOrd="0" destOrd="0" presId="urn:microsoft.com/office/officeart/2005/8/layout/vList5"/>
    <dgm:cxn modelId="{930505D5-72DE-4A40-A1FB-C7A3F5E7544B}" srcId="{6098CEF7-BD4B-42D8-8F59-057CFA34CA51}" destId="{CC43E2A6-9AEE-46E9-9F87-AE9EEAB335DC}" srcOrd="1" destOrd="0" parTransId="{EAEA7C92-CB1E-4680-B7AD-AD28F35BBFD4}" sibTransId="{D55CC6ED-66E5-49FB-BE1A-1E71325BDCF0}"/>
    <dgm:cxn modelId="{439487FE-85E0-4E0E-809B-C3446697E29C}" type="presOf" srcId="{E2F1FE71-F2E4-403D-A316-2B37779E73D0}" destId="{F309B0D4-8101-493A-95D9-89D2A962374B}" srcOrd="0" destOrd="0" presId="urn:microsoft.com/office/officeart/2005/8/layout/vList5"/>
    <dgm:cxn modelId="{BFEF200A-B0D4-4FCA-84BD-B46692CD1899}" type="presParOf" srcId="{CA2A67CE-0A7C-4ABA-850A-FED1340A2D4C}" destId="{F6AF9A08-964D-4AFA-9D8D-945FF322F13C}" srcOrd="0" destOrd="0" presId="urn:microsoft.com/office/officeart/2005/8/layout/vList5"/>
    <dgm:cxn modelId="{67D8793E-9495-4762-A32A-B1FC18D5B9D0}" type="presParOf" srcId="{F6AF9A08-964D-4AFA-9D8D-945FF322F13C}" destId="{3F0F110E-4DCA-462B-8356-1B59E335CB0E}" srcOrd="0" destOrd="0" presId="urn:microsoft.com/office/officeart/2005/8/layout/vList5"/>
    <dgm:cxn modelId="{E396F6F2-D3E6-41ED-B0E9-DC4382ED30DD}" type="presParOf" srcId="{F6AF9A08-964D-4AFA-9D8D-945FF322F13C}" destId="{90507AC5-5782-4144-8AEB-FDB7394B7765}" srcOrd="1" destOrd="0" presId="urn:microsoft.com/office/officeart/2005/8/layout/vList5"/>
    <dgm:cxn modelId="{288D4136-2978-429F-AA00-3738C21E955D}" type="presParOf" srcId="{CA2A67CE-0A7C-4ABA-850A-FED1340A2D4C}" destId="{227A2C87-FCB2-43A1-AACC-F967166258A5}" srcOrd="1" destOrd="0" presId="urn:microsoft.com/office/officeart/2005/8/layout/vList5"/>
    <dgm:cxn modelId="{D5398BE4-777B-407C-85CA-D8C26F760D6D}" type="presParOf" srcId="{CA2A67CE-0A7C-4ABA-850A-FED1340A2D4C}" destId="{B41CC4FD-8614-40AD-BEDB-D3A00CA3723D}" srcOrd="2" destOrd="0" presId="urn:microsoft.com/office/officeart/2005/8/layout/vList5"/>
    <dgm:cxn modelId="{FCDF87F1-8A50-4B91-B4D8-2B8A9974B527}" type="presParOf" srcId="{B41CC4FD-8614-40AD-BEDB-D3A00CA3723D}" destId="{0121F482-3F97-4EF9-975D-C9C199B60CA4}" srcOrd="0" destOrd="0" presId="urn:microsoft.com/office/officeart/2005/8/layout/vList5"/>
    <dgm:cxn modelId="{B1D9476C-217C-435F-8348-952060041BDC}" type="presParOf" srcId="{B41CC4FD-8614-40AD-BEDB-D3A00CA3723D}" destId="{2E1BB1B9-23AF-489F-961A-2E3AB2008CA9}" srcOrd="1" destOrd="0" presId="urn:microsoft.com/office/officeart/2005/8/layout/vList5"/>
    <dgm:cxn modelId="{3AEFCAD3-37D1-41AA-80B0-4BA39A5678DF}" type="presParOf" srcId="{CA2A67CE-0A7C-4ABA-850A-FED1340A2D4C}" destId="{E3EBC92D-AF17-44E6-BAD8-3ACE1F1AFF21}" srcOrd="3" destOrd="0" presId="urn:microsoft.com/office/officeart/2005/8/layout/vList5"/>
    <dgm:cxn modelId="{DDD60883-BA52-4562-804B-362AF60FE7CA}" type="presParOf" srcId="{CA2A67CE-0A7C-4ABA-850A-FED1340A2D4C}" destId="{76A35E93-7FA4-4DD1-B730-28569D08DC39}" srcOrd="4" destOrd="0" presId="urn:microsoft.com/office/officeart/2005/8/layout/vList5"/>
    <dgm:cxn modelId="{98D614FE-DA4E-44C9-9301-4AE93796DE9E}" type="presParOf" srcId="{76A35E93-7FA4-4DD1-B730-28569D08DC39}" destId="{F309B0D4-8101-493A-95D9-89D2A962374B}" srcOrd="0" destOrd="0" presId="urn:microsoft.com/office/officeart/2005/8/layout/vList5"/>
    <dgm:cxn modelId="{4D2DAC43-4523-4841-8C45-7055D9CB1AA0}" type="presParOf" srcId="{76A35E93-7FA4-4DD1-B730-28569D08DC39}" destId="{DFEE6DCF-81AE-4187-B622-B5FB15340F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E3323-7169-4A3C-9C98-EC8C38671771}">
      <dsp:nvSpPr>
        <dsp:cNvPr id="0" name=""/>
        <dsp:cNvSpPr/>
      </dsp:nvSpPr>
      <dsp:spPr>
        <a:xfrm>
          <a:off x="88782" y="41642"/>
          <a:ext cx="1591403" cy="60293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+mj-ea"/>
              <a:ea typeface="+mj-ea"/>
            </a:rPr>
            <a:t>L2 </a:t>
          </a:r>
          <a:r>
            <a:rPr lang="ko-KR" altLang="en-US" sz="2400" b="1" kern="1200" dirty="0">
              <a:latin typeface="+mj-ea"/>
              <a:ea typeface="+mj-ea"/>
            </a:rPr>
            <a:t>정규화</a:t>
          </a:r>
        </a:p>
      </dsp:txBody>
      <dsp:txXfrm>
        <a:off x="118215" y="71075"/>
        <a:ext cx="1532537" cy="544067"/>
      </dsp:txXfrm>
    </dsp:sp>
    <dsp:sp modelId="{5C868496-81EE-427B-AEB5-C45A3E41599A}">
      <dsp:nvSpPr>
        <dsp:cNvPr id="0" name=""/>
        <dsp:cNvSpPr/>
      </dsp:nvSpPr>
      <dsp:spPr>
        <a:xfrm>
          <a:off x="0" y="795120"/>
          <a:ext cx="9837444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339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가장 일반적으로 사용되는 정규화 기법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모든 파라미터 제곱 만큼의 크기를 손실함수에 더하는 방식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큰 값이 많이 존재하는 파라미터에는 제약이 걸리며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작은 값이 널리 퍼지는 효과</a:t>
          </a:r>
        </a:p>
      </dsp:txBody>
      <dsp:txXfrm>
        <a:off x="0" y="795120"/>
        <a:ext cx="9837444" cy="1092960"/>
      </dsp:txXfrm>
    </dsp:sp>
    <dsp:sp modelId="{6987E72F-B092-4A39-8821-7695880B1A40}">
      <dsp:nvSpPr>
        <dsp:cNvPr id="0" name=""/>
        <dsp:cNvSpPr/>
      </dsp:nvSpPr>
      <dsp:spPr>
        <a:xfrm>
          <a:off x="88832" y="1892685"/>
          <a:ext cx="1555693" cy="57396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latin typeface="+mj-ea"/>
              <a:ea typeface="+mj-ea"/>
            </a:rPr>
            <a:t>L1 </a:t>
          </a:r>
          <a:r>
            <a:rPr lang="ko-KR" altLang="en-US" sz="2400" b="1" kern="1200" dirty="0">
              <a:latin typeface="+mj-ea"/>
              <a:ea typeface="+mj-ea"/>
            </a:rPr>
            <a:t>정규화</a:t>
          </a:r>
        </a:p>
      </dsp:txBody>
      <dsp:txXfrm>
        <a:off x="116851" y="1920704"/>
        <a:ext cx="1499655" cy="517926"/>
      </dsp:txXfrm>
    </dsp:sp>
    <dsp:sp modelId="{D9BBC1D2-9DD7-45A9-BAE7-C3811E0FD451}">
      <dsp:nvSpPr>
        <dsp:cNvPr id="0" name=""/>
        <dsp:cNvSpPr/>
      </dsp:nvSpPr>
      <dsp:spPr>
        <a:xfrm>
          <a:off x="0" y="2621844"/>
          <a:ext cx="9837444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339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파라미터의 </a:t>
          </a:r>
          <a:r>
            <a:rPr lang="en-US" altLang="ko-KR" sz="1800" kern="1200" dirty="0">
              <a:latin typeface="+mn-ea"/>
              <a:ea typeface="+mn-ea"/>
            </a:rPr>
            <a:t>L1 norm</a:t>
          </a:r>
          <a:r>
            <a:rPr lang="ko-KR" altLang="en-US" sz="1800" kern="1200" dirty="0"/>
            <a:t>을 손실함수에 더하는 방식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파라미터 행렬을 </a:t>
          </a:r>
          <a:r>
            <a:rPr lang="en-US" altLang="ko-KR" sz="1800" kern="1200" dirty="0">
              <a:latin typeface="+mn-ea"/>
              <a:ea typeface="+mn-ea"/>
            </a:rPr>
            <a:t>sparse</a:t>
          </a:r>
          <a:r>
            <a:rPr lang="ko-KR" altLang="en-US" sz="1800" kern="1200" dirty="0">
              <a:latin typeface="+mn-ea"/>
              <a:ea typeface="+mn-ea"/>
            </a:rPr>
            <a:t>하게 </a:t>
          </a:r>
          <a:r>
            <a:rPr lang="en-US" altLang="ko-KR" sz="1800" kern="1200" dirty="0">
              <a:latin typeface="+mn-ea"/>
              <a:ea typeface="+mn-ea"/>
            </a:rPr>
            <a:t>(0</a:t>
          </a:r>
          <a:r>
            <a:rPr lang="ko-KR" altLang="en-US" sz="1800" kern="1200" dirty="0">
              <a:latin typeface="+mn-ea"/>
              <a:ea typeface="+mn-ea"/>
            </a:rPr>
            <a:t>에 가깝게</a:t>
          </a:r>
          <a:r>
            <a:rPr lang="en-US" altLang="ko-KR" sz="1800" kern="1200" dirty="0">
              <a:latin typeface="+mn-ea"/>
              <a:ea typeface="+mn-ea"/>
            </a:rPr>
            <a:t>) </a:t>
          </a:r>
          <a:r>
            <a:rPr lang="ko-KR" altLang="en-US" sz="1800" kern="1200" dirty="0"/>
            <a:t>만드는 특성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노드들은 입력 데이터의 </a:t>
          </a:r>
          <a:r>
            <a:rPr lang="en-US" altLang="ko-KR" sz="1800" kern="1200" dirty="0">
              <a:latin typeface="+mn-ea"/>
              <a:ea typeface="+mn-ea"/>
            </a:rPr>
            <a:t>sparse</a:t>
          </a:r>
          <a:r>
            <a:rPr lang="ko-KR" altLang="en-US" sz="1800" kern="1200" dirty="0">
              <a:latin typeface="+mn-ea"/>
              <a:ea typeface="+mn-ea"/>
            </a:rPr>
            <a:t>한 부분만 사용하고</a:t>
          </a:r>
          <a:r>
            <a:rPr lang="en-US" altLang="ko-KR" sz="1800" kern="1200" dirty="0">
              <a:latin typeface="+mn-ea"/>
              <a:ea typeface="+mn-ea"/>
            </a:rPr>
            <a:t>, noisy</a:t>
          </a:r>
          <a:r>
            <a:rPr lang="ko-KR" altLang="en-US" sz="1800" kern="1200" dirty="0"/>
            <a:t>한 입력 데이터에는 영향을 받지 않음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두 정규화 방식을 합쳐서 쓰는 경우도 있다</a:t>
          </a:r>
          <a:r>
            <a:rPr lang="en-US" altLang="ko-KR" sz="1800" kern="1200" dirty="0"/>
            <a:t>.</a:t>
          </a:r>
          <a:endParaRPr lang="ko-KR" altLang="en-US" sz="1800" kern="1200" dirty="0"/>
        </a:p>
      </dsp:txBody>
      <dsp:txXfrm>
        <a:off x="0" y="2621844"/>
        <a:ext cx="9837444" cy="1457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07AC5-5782-4144-8AEB-FDB7394B7765}">
      <dsp:nvSpPr>
        <dsp:cNvPr id="0" name=""/>
        <dsp:cNvSpPr/>
      </dsp:nvSpPr>
      <dsp:spPr>
        <a:xfrm rot="5400000">
          <a:off x="4672343" y="-1687478"/>
          <a:ext cx="1305597" cy="501189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800" kern="1200" dirty="0">
              <a:solidFill>
                <a:schemeClr val="accent4">
                  <a:lumMod val="50000"/>
                </a:schemeClr>
              </a:solidFill>
            </a:rPr>
            <a:t>ResNet18</a:t>
          </a:r>
          <a:endParaRPr lang="ko-KR" altLang="en-US" sz="2800" kern="1200" dirty="0">
            <a:solidFill>
              <a:schemeClr val="accent4">
                <a:lumMod val="50000"/>
              </a:schemeClr>
            </a:solidFill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800" kern="1200" dirty="0">
              <a:solidFill>
                <a:schemeClr val="accent4">
                  <a:lumMod val="50000"/>
                </a:schemeClr>
              </a:solidFill>
            </a:rPr>
            <a:t>WRN16-2</a:t>
          </a:r>
          <a:endParaRPr lang="ko-KR" altLang="en-US" sz="2800" kern="1200" dirty="0">
            <a:solidFill>
              <a:schemeClr val="accent4">
                <a:lumMod val="50000"/>
              </a:schemeClr>
            </a:solidFill>
          </a:endParaRPr>
        </a:p>
      </dsp:txBody>
      <dsp:txXfrm rot="-5400000">
        <a:off x="2819193" y="229406"/>
        <a:ext cx="4948164" cy="1178129"/>
      </dsp:txXfrm>
    </dsp:sp>
    <dsp:sp modelId="{3F0F110E-4DCA-462B-8356-1B59E335CB0E}">
      <dsp:nvSpPr>
        <dsp:cNvPr id="0" name=""/>
        <dsp:cNvSpPr/>
      </dsp:nvSpPr>
      <dsp:spPr>
        <a:xfrm>
          <a:off x="0" y="2472"/>
          <a:ext cx="2819192" cy="16319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CIFAR-100,</a:t>
          </a:r>
        </a:p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 err="1"/>
            <a:t>TinyImageNet</a:t>
          </a:r>
          <a:endParaRPr lang="ko-KR" altLang="en-US" sz="2900" kern="1200" dirty="0"/>
        </a:p>
      </dsp:txBody>
      <dsp:txXfrm>
        <a:off x="79667" y="82139"/>
        <a:ext cx="2659858" cy="1472662"/>
      </dsp:txXfrm>
    </dsp:sp>
    <dsp:sp modelId="{2E1BB1B9-23AF-489F-961A-2E3AB2008CA9}">
      <dsp:nvSpPr>
        <dsp:cNvPr id="0" name=""/>
        <dsp:cNvSpPr/>
      </dsp:nvSpPr>
      <dsp:spPr>
        <a:xfrm rot="5400000">
          <a:off x="4672343" y="26118"/>
          <a:ext cx="1305597" cy="5011898"/>
        </a:xfrm>
        <a:prstGeom prst="round2SameRect">
          <a:avLst/>
        </a:prstGeom>
        <a:solidFill>
          <a:schemeClr val="accent3">
            <a:tint val="40000"/>
            <a:alpha val="90000"/>
            <a:hueOff val="123648"/>
            <a:satOff val="-12944"/>
            <a:lumOff val="-248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3648"/>
              <a:satOff val="-12944"/>
              <a:lumOff val="-2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800" kern="1200" dirty="0">
              <a:solidFill>
                <a:schemeClr val="accent4">
                  <a:lumMod val="50000"/>
                </a:schemeClr>
              </a:solidFill>
            </a:rPr>
            <a:t>ResNet18</a:t>
          </a:r>
          <a:endParaRPr lang="ko-KR" altLang="en-US" sz="2800" kern="1200" dirty="0">
            <a:solidFill>
              <a:schemeClr val="accent4">
                <a:lumMod val="50000"/>
              </a:schemeClr>
            </a:solidFill>
          </a:endParaRPr>
        </a:p>
      </dsp:txBody>
      <dsp:txXfrm rot="-5400000">
        <a:off x="2819193" y="1943002"/>
        <a:ext cx="4948164" cy="1178129"/>
      </dsp:txXfrm>
    </dsp:sp>
    <dsp:sp modelId="{0121F482-3F97-4EF9-975D-C9C199B60CA4}">
      <dsp:nvSpPr>
        <dsp:cNvPr id="0" name=""/>
        <dsp:cNvSpPr/>
      </dsp:nvSpPr>
      <dsp:spPr>
        <a:xfrm>
          <a:off x="0" y="1716069"/>
          <a:ext cx="2819192" cy="1631996"/>
        </a:xfrm>
        <a:prstGeom prst="roundRect">
          <a:avLst/>
        </a:prstGeom>
        <a:solidFill>
          <a:srgbClr val="C8B0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FGVR </a:t>
          </a:r>
          <a:r>
            <a:rPr lang="ko-KR" altLang="en-US" sz="2900" kern="1200" dirty="0"/>
            <a:t>작업</a:t>
          </a:r>
        </a:p>
      </dsp:txBody>
      <dsp:txXfrm>
        <a:off x="79667" y="1795736"/>
        <a:ext cx="2659858" cy="1472662"/>
      </dsp:txXfrm>
    </dsp:sp>
    <dsp:sp modelId="{DFEE6DCF-81AE-4187-B622-B5FB15340FBA}">
      <dsp:nvSpPr>
        <dsp:cNvPr id="0" name=""/>
        <dsp:cNvSpPr/>
      </dsp:nvSpPr>
      <dsp:spPr>
        <a:xfrm rot="5400000">
          <a:off x="4672343" y="1739714"/>
          <a:ext cx="1305597" cy="5011898"/>
        </a:xfrm>
        <a:prstGeom prst="round2SameRect">
          <a:avLst/>
        </a:prstGeom>
        <a:solidFill>
          <a:schemeClr val="accent3">
            <a:tint val="40000"/>
            <a:alpha val="90000"/>
            <a:hueOff val="247297"/>
            <a:satOff val="-25889"/>
            <a:lumOff val="-496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47297"/>
              <a:satOff val="-25889"/>
              <a:lumOff val="-4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800" kern="1200" dirty="0">
              <a:solidFill>
                <a:schemeClr val="accent4">
                  <a:lumMod val="50000"/>
                </a:schemeClr>
              </a:solidFill>
            </a:rPr>
            <a:t>ResNet18</a:t>
          </a:r>
          <a:endParaRPr lang="ko-KR" altLang="en-US" sz="2800" kern="1200" dirty="0">
            <a:solidFill>
              <a:schemeClr val="accent4">
                <a:lumMod val="50000"/>
              </a:schemeClr>
            </a:solidFill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800" kern="1200" dirty="0">
              <a:solidFill>
                <a:schemeClr val="accent4">
                  <a:lumMod val="50000"/>
                </a:schemeClr>
              </a:solidFill>
            </a:rPr>
            <a:t>ResNet34</a:t>
          </a:r>
          <a:endParaRPr lang="ko-KR" altLang="en-US" sz="2800" kern="1200" dirty="0">
            <a:solidFill>
              <a:schemeClr val="accent4">
                <a:lumMod val="50000"/>
              </a:schemeClr>
            </a:solidFill>
          </a:endParaRPr>
        </a:p>
      </dsp:txBody>
      <dsp:txXfrm rot="-5400000">
        <a:off x="2819193" y="3656598"/>
        <a:ext cx="4948164" cy="1178129"/>
      </dsp:txXfrm>
    </dsp:sp>
    <dsp:sp modelId="{F309B0D4-8101-493A-95D9-89D2A962374B}">
      <dsp:nvSpPr>
        <dsp:cNvPr id="0" name=""/>
        <dsp:cNvSpPr/>
      </dsp:nvSpPr>
      <dsp:spPr>
        <a:xfrm>
          <a:off x="0" y="3429665"/>
          <a:ext cx="2819192" cy="1631996"/>
        </a:xfrm>
        <a:prstGeom prst="roundRect">
          <a:avLst/>
        </a:prstGeom>
        <a:solidFill>
          <a:srgbClr val="AC9D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ImageNet</a:t>
          </a:r>
          <a:endParaRPr lang="ko-KR" altLang="en-US" sz="2900" kern="1200" dirty="0"/>
        </a:p>
      </dsp:txBody>
      <dsp:txXfrm>
        <a:off x="79667" y="3509332"/>
        <a:ext cx="2659858" cy="1472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1082A-E75A-4486-8E95-84401F76C4DB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9406A-5AE4-4DBD-97BC-E4715DC49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3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79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3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41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9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61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57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37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67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0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39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39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9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7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78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60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73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32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38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0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23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08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91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4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5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889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63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08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530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72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1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79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236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5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39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524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187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342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90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301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939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7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33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358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68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255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496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1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731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195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850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278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1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590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204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095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615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19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04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3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9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rgbClr val="474652"/>
                </a:solidFill>
              </a:rPr>
              <a:t>ⓒSaebyeol Yu.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 err="1">
                <a:solidFill>
                  <a:srgbClr val="474652"/>
                </a:solidFill>
              </a:rPr>
              <a:t>Saebyeol’s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>
                <a:solidFill>
                  <a:srgbClr val="474652"/>
                </a:solidFill>
              </a:rPr>
              <a:t>PowerPoint</a:t>
            </a:r>
            <a:endParaRPr lang="ko-KR" altLang="en-US" sz="90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w0ong/ss-82372826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mless.tistory.com/38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gmrk.com/mini-batch-gd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B4QPbw47Mc" TargetMode="External"/><Relationship Id="rId4" Type="http://schemas.openxmlformats.org/officeDocument/2006/relationships/hyperlink" Target="https://github.com/szagoruyko/attention-transfer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171396-15E1-428C-9E3E-6088ABB3BA5E}"/>
              </a:ext>
            </a:extLst>
          </p:cNvPr>
          <p:cNvSpPr/>
          <p:nvPr/>
        </p:nvSpPr>
        <p:spPr>
          <a:xfrm>
            <a:off x="0" y="1600200"/>
            <a:ext cx="12192000" cy="1909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669890-64F4-4303-9857-199D8C92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9291" y="988360"/>
            <a:ext cx="12730579" cy="2191625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Refine Myself by Teaching Myself:</a:t>
            </a:r>
            <a:b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Refinement via Self-Knowledge Distillation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7B86FB-AB41-445D-84E0-76F52F1147F8}"/>
              </a:ext>
            </a:extLst>
          </p:cNvPr>
          <p:cNvSpPr/>
          <p:nvPr/>
        </p:nvSpPr>
        <p:spPr>
          <a:xfrm>
            <a:off x="0" y="3598606"/>
            <a:ext cx="12191999" cy="98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BFA1FAF-8840-4439-A7ED-A66513A5846A}"/>
              </a:ext>
            </a:extLst>
          </p:cNvPr>
          <p:cNvSpPr txBox="1">
            <a:spLocks/>
          </p:cNvSpPr>
          <p:nvPr/>
        </p:nvSpPr>
        <p:spPr>
          <a:xfrm>
            <a:off x="10886173" y="6511859"/>
            <a:ext cx="1588170" cy="346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+mn-ea"/>
              </a:rPr>
              <a:t>임에딘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445A2-98B2-4127-B0DC-13E89163B9BC}"/>
              </a:ext>
            </a:extLst>
          </p:cNvPr>
          <p:cNvSpPr/>
          <p:nvPr/>
        </p:nvSpPr>
        <p:spPr>
          <a:xfrm>
            <a:off x="0" y="1408394"/>
            <a:ext cx="12191999" cy="98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6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Convolution Operation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06B52-F3F8-4207-AA47-9C2EE25CA594}"/>
              </a:ext>
            </a:extLst>
          </p:cNvPr>
          <p:cNvSpPr txBox="1"/>
          <p:nvPr/>
        </p:nvSpPr>
        <p:spPr>
          <a:xfrm>
            <a:off x="1050068" y="5171242"/>
            <a:ext cx="10522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필터의 </a:t>
            </a:r>
            <a:r>
              <a:rPr lang="ko-KR" altLang="en-US" dirty="0">
                <a:latin typeface="+mn-ea"/>
              </a:rPr>
              <a:t>윈도우</a:t>
            </a:r>
            <a:r>
              <a:rPr lang="en-US" altLang="ko-KR" dirty="0">
                <a:latin typeface="+mn-ea"/>
              </a:rPr>
              <a:t>(window)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/>
              <a:t>일정 간격으로 이동해 가면서</a:t>
            </a:r>
            <a:r>
              <a:rPr lang="en-US" altLang="ko-KR" dirty="0"/>
              <a:t>, </a:t>
            </a:r>
            <a:r>
              <a:rPr lang="ko-KR" altLang="en-US" dirty="0"/>
              <a:t>각각의 범위 내 데이터에만 적용됩니다</a:t>
            </a:r>
            <a:r>
              <a:rPr lang="en-US" altLang="ko-KR" dirty="0"/>
              <a:t>. (</a:t>
            </a:r>
            <a:r>
              <a:rPr lang="ko-KR" altLang="en-US" dirty="0"/>
              <a:t>빨간 네모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단일 곱셈</a:t>
            </a:r>
            <a:r>
              <a:rPr lang="en-US" altLang="ko-KR" dirty="0"/>
              <a:t>-</a:t>
            </a:r>
            <a:r>
              <a:rPr lang="ko-KR" altLang="en-US" dirty="0" err="1"/>
              <a:t>누산</a:t>
            </a:r>
            <a:r>
              <a:rPr lang="en-US" altLang="ko-KR" dirty="0">
                <a:latin typeface="+mn-ea"/>
              </a:rPr>
              <a:t>(fused multiply-add, FMA): </a:t>
            </a:r>
            <a:r>
              <a:rPr lang="ko-KR" altLang="en-US" dirty="0"/>
              <a:t>입력과 필터에 대응하는 원소끼리 곱한 후 총합을 구합니다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 과정을 모든 장소에서 수행합니다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필터를 적용한 원소에 </a:t>
            </a:r>
            <a:r>
              <a:rPr lang="ko-KR" altLang="en-US" dirty="0" err="1"/>
              <a:t>고정값</a:t>
            </a:r>
            <a:r>
              <a:rPr lang="en-US" altLang="ko-KR" dirty="0"/>
              <a:t>(</a:t>
            </a:r>
            <a:r>
              <a:rPr lang="ko-KR" altLang="en-US" dirty="0"/>
              <a:t>편향</a:t>
            </a:r>
            <a:r>
              <a:rPr lang="en-US" altLang="ko-KR" dirty="0"/>
              <a:t>)</a:t>
            </a:r>
            <a:r>
              <a:rPr lang="ko-KR" altLang="en-US" dirty="0"/>
              <a:t>을 더합니다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DCF3BDC-8404-421F-BD7B-DAD885C08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"/>
          <a:stretch/>
        </p:blipFill>
        <p:spPr bwMode="auto">
          <a:xfrm>
            <a:off x="2722406" y="1686758"/>
            <a:ext cx="6153520" cy="31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1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Convolution Operation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E2B0F-FA70-4645-AE18-5C75B00B824F}"/>
              </a:ext>
            </a:extLst>
          </p:cNvPr>
          <p:cNvSpPr txBox="1"/>
          <p:nvPr/>
        </p:nvSpPr>
        <p:spPr>
          <a:xfrm>
            <a:off x="1297619" y="2017450"/>
            <a:ext cx="95967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Input feature map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filter</a:t>
            </a:r>
            <a:r>
              <a:rPr lang="ko-KR" altLang="en-US" dirty="0">
                <a:latin typeface="+mn-ea"/>
              </a:rPr>
              <a:t>와 패턴이 일치할수록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+mn-ea"/>
              </a:rPr>
              <a:t>Output feature map</a:t>
            </a:r>
            <a:r>
              <a:rPr lang="ko-KR" altLang="en-US" dirty="0">
                <a:latin typeface="+mn-ea"/>
              </a:rPr>
              <a:t>의 값이 커짐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  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입력값</a:t>
            </a:r>
            <a:r>
              <a:rPr lang="ko-KR" altLang="en-US" dirty="0" err="1">
                <a:latin typeface="+mn-ea"/>
              </a:rPr>
              <a:t>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filter</a:t>
            </a:r>
            <a:r>
              <a:rPr lang="ko-KR" altLang="en-US" dirty="0">
                <a:latin typeface="+mn-ea"/>
              </a:rPr>
              <a:t>와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얼마나 일치</a:t>
            </a:r>
            <a:r>
              <a:rPr lang="ko-KR" altLang="en-US" dirty="0">
                <a:latin typeface="+mn-ea"/>
              </a:rPr>
              <a:t>하는지 나타냄</a:t>
            </a:r>
            <a:r>
              <a:rPr lang="en-US" altLang="ko-KR" dirty="0">
                <a:latin typeface="+mn-ea"/>
              </a:rPr>
              <a:t>!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이미지나 음성 등에서 특정 패턴을 추출할 때 많이 사용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계층이 얕으면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CNN</a:t>
            </a:r>
            <a:r>
              <a:rPr lang="ko-KR" altLang="en-US" dirty="0">
                <a:latin typeface="+mn-ea"/>
              </a:rPr>
              <a:t>은 둥근 모양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날카로운 모양 등 </a:t>
            </a:r>
            <a:r>
              <a:rPr lang="ko-KR" altLang="en-US" dirty="0" err="1">
                <a:latin typeface="+mn-ea"/>
              </a:rPr>
              <a:t>저수준의</a:t>
            </a:r>
            <a:r>
              <a:rPr lang="ko-KR" altLang="en-US" dirty="0">
                <a:latin typeface="+mn-ea"/>
              </a:rPr>
              <a:t> 패턴 정보를 추출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계층이 깊으면 추상적인 정보를 추출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085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Padding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E2B0F-FA70-4645-AE18-5C75B00B824F}"/>
              </a:ext>
            </a:extLst>
          </p:cNvPr>
          <p:cNvSpPr txBox="1"/>
          <p:nvPr/>
        </p:nvSpPr>
        <p:spPr>
          <a:xfrm>
            <a:off x="2253448" y="4830074"/>
            <a:ext cx="76851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Padding</a:t>
            </a:r>
            <a:r>
              <a:rPr lang="ko-KR" altLang="en-US" dirty="0"/>
              <a:t>이란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데이터 주위에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을 채우는 것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CNN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출력 크기</a:t>
            </a:r>
            <a:r>
              <a:rPr lang="ko-KR" altLang="en-US" dirty="0"/>
              <a:t>를</a:t>
            </a:r>
            <a:r>
              <a:rPr lang="ko-KR" altLang="en-US" dirty="0">
                <a:solidFill>
                  <a:srgbClr val="FF0000"/>
                </a:solidFill>
              </a:rPr>
              <a:t> 조절</a:t>
            </a:r>
            <a:r>
              <a:rPr lang="ko-KR" altLang="en-US" dirty="0"/>
              <a:t>하기 위해 사용함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Padding</a:t>
            </a:r>
            <a:r>
              <a:rPr lang="ko-KR" altLang="en-US" dirty="0">
                <a:latin typeface="+mn-ea"/>
              </a:rPr>
              <a:t>이 없으면 </a:t>
            </a:r>
            <a:r>
              <a:rPr lang="en-US" altLang="ko-KR" dirty="0">
                <a:latin typeface="+mn-ea"/>
              </a:rPr>
              <a:t>CNN layer</a:t>
            </a:r>
            <a:r>
              <a:rPr lang="ko-KR" altLang="en-US" dirty="0">
                <a:latin typeface="+mn-ea"/>
              </a:rPr>
              <a:t>을</a:t>
            </a:r>
            <a:r>
              <a:rPr lang="ko-KR" altLang="en-US" dirty="0"/>
              <a:t> 통과할 때마다 가로</a:t>
            </a:r>
            <a:r>
              <a:rPr lang="en-US" altLang="ko-KR" dirty="0"/>
              <a:t>/</a:t>
            </a:r>
            <a:r>
              <a:rPr lang="ko-KR" altLang="en-US" dirty="0"/>
              <a:t>세로 크기가 감소하지만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latin typeface="+mn-ea"/>
              </a:rPr>
              <a:t>Padding</a:t>
            </a:r>
            <a:r>
              <a:rPr lang="ko-KR" altLang="en-US" dirty="0">
                <a:latin typeface="+mn-ea"/>
              </a:rPr>
              <a:t>을 적용하면 </a:t>
            </a:r>
            <a:r>
              <a:rPr lang="en-US" altLang="ko-KR" dirty="0">
                <a:latin typeface="+mn-ea"/>
              </a:rPr>
              <a:t>Convolution</a:t>
            </a:r>
            <a:r>
              <a:rPr lang="ko-KR" altLang="en-US" dirty="0">
                <a:latin typeface="+mn-ea"/>
              </a:rPr>
              <a:t>을 </a:t>
            </a:r>
            <a:r>
              <a:rPr lang="ko-KR" altLang="en-US" dirty="0"/>
              <a:t>수행해도 데이터의 크기가 동일함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8FB260-0836-45E2-B707-49BAFCA0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7885"/>
            <a:ext cx="97536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8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63C04A-5779-44F4-9E28-6F57C650B97A}"/>
              </a:ext>
            </a:extLst>
          </p:cNvPr>
          <p:cNvSpPr/>
          <p:nvPr/>
        </p:nvSpPr>
        <p:spPr>
          <a:xfrm>
            <a:off x="1953712" y="3093456"/>
            <a:ext cx="2466974" cy="139805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CA7D8E-D07F-4C94-BE2A-2B762E83D7A2}"/>
              </a:ext>
            </a:extLst>
          </p:cNvPr>
          <p:cNvSpPr/>
          <p:nvPr/>
        </p:nvSpPr>
        <p:spPr>
          <a:xfrm>
            <a:off x="1953712" y="1238136"/>
            <a:ext cx="2466973" cy="139805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개념 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6B5E6-BA44-4FBF-99DC-B071FE7B55BB}"/>
              </a:ext>
            </a:extLst>
          </p:cNvPr>
          <p:cNvSpPr txBox="1"/>
          <p:nvPr/>
        </p:nvSpPr>
        <p:spPr>
          <a:xfrm>
            <a:off x="1823143" y="1352346"/>
            <a:ext cx="2739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수많은 데이터를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어떻게 해야 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빠르게 학습시킬 수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있을까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DF209-193E-4398-B717-750225D9AC78}"/>
              </a:ext>
            </a:extLst>
          </p:cNvPr>
          <p:cNvSpPr txBox="1"/>
          <p:nvPr/>
        </p:nvSpPr>
        <p:spPr>
          <a:xfrm>
            <a:off x="1823143" y="3469319"/>
            <a:ext cx="2739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최적의 학습 결과를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찾을 수 있는 방법은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BE0F5-8C82-4D56-895A-DCF5C07EB35F}"/>
              </a:ext>
            </a:extLst>
          </p:cNvPr>
          <p:cNvSpPr txBox="1"/>
          <p:nvPr/>
        </p:nvSpPr>
        <p:spPr>
          <a:xfrm>
            <a:off x="4664374" y="176784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  <a:sym typeface="Wingdings" panose="05000000000000000000" pitchFamily="2" charset="2"/>
              </a:rPr>
              <a:t>개념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: Batch, epoch 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3D4DD-1DE4-4BB8-9D29-08F239B7B546}"/>
              </a:ext>
            </a:extLst>
          </p:cNvPr>
          <p:cNvSpPr txBox="1"/>
          <p:nvPr/>
        </p:nvSpPr>
        <p:spPr>
          <a:xfrm>
            <a:off x="4664374" y="3469319"/>
            <a:ext cx="6105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  <a:sym typeface="Wingdings" panose="05000000000000000000" pitchFamily="2" charset="2"/>
              </a:rPr>
              <a:t>개념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: hyper-parameter, learning rate,</a:t>
            </a:r>
          </a:p>
          <a:p>
            <a:pPr algn="ctr"/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cost function, backpropagation,</a:t>
            </a:r>
          </a:p>
          <a:p>
            <a:pPr algn="ctr"/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Gradient Descent, SGD,</a:t>
            </a:r>
            <a:endParaRPr lang="en-US" altLang="ko-KR" sz="18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algn="ctr"/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F6EC7-9942-4765-9927-EDB73F6D0E0C}"/>
              </a:ext>
            </a:extLst>
          </p:cNvPr>
          <p:cNvSpPr/>
          <p:nvPr/>
        </p:nvSpPr>
        <p:spPr>
          <a:xfrm>
            <a:off x="1953712" y="4948776"/>
            <a:ext cx="2466974" cy="139805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767D68-7E8B-4B32-AF2B-7C8840205FF1}"/>
              </a:ext>
            </a:extLst>
          </p:cNvPr>
          <p:cNvSpPr txBox="1"/>
          <p:nvPr/>
        </p:nvSpPr>
        <p:spPr>
          <a:xfrm>
            <a:off x="1823143" y="5186138"/>
            <a:ext cx="2739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학습 데이터가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너무 적다면</a:t>
            </a:r>
            <a:r>
              <a:rPr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Overfitting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방지는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DF695-6732-4A9C-812F-B4800E5D7F2B}"/>
              </a:ext>
            </a:extLst>
          </p:cNvPr>
          <p:cNvSpPr txBox="1"/>
          <p:nvPr/>
        </p:nvSpPr>
        <p:spPr>
          <a:xfrm>
            <a:off x="4664374" y="5324639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  <a:sym typeface="Wingdings" panose="05000000000000000000" pitchFamily="2" charset="2"/>
              </a:rPr>
              <a:t>개념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: Data Augmentation,</a:t>
            </a:r>
          </a:p>
          <a:p>
            <a:pPr algn="ctr"/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Overfitting, Regularization</a:t>
            </a:r>
          </a:p>
          <a:p>
            <a:pPr algn="ctr"/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2" name="실행 단추: 앞으로 또는 다음으로 이동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047D4C9-8C12-44CC-A6DA-4582EE433410}"/>
              </a:ext>
            </a:extLst>
          </p:cNvPr>
          <p:cNvSpPr/>
          <p:nvPr/>
        </p:nvSpPr>
        <p:spPr>
          <a:xfrm>
            <a:off x="4562379" y="5486400"/>
            <a:ext cx="372863" cy="363984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실행 단추: 앞으로 또는 다음으로 이동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9C1DB4B-02F2-4DD3-8DDF-37E53694F344}"/>
              </a:ext>
            </a:extLst>
          </p:cNvPr>
          <p:cNvSpPr/>
          <p:nvPr/>
        </p:nvSpPr>
        <p:spPr>
          <a:xfrm>
            <a:off x="4562379" y="3580380"/>
            <a:ext cx="372863" cy="363984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실행 단추: 앞으로 또는 다음으로 이동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DF76A1B-3CA8-4B36-BCF8-00F3350F841C}"/>
              </a:ext>
            </a:extLst>
          </p:cNvPr>
          <p:cNvSpPr/>
          <p:nvPr/>
        </p:nvSpPr>
        <p:spPr>
          <a:xfrm>
            <a:off x="4562379" y="1760684"/>
            <a:ext cx="372863" cy="363984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실행 단추: 끝으로 이동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02CD815-19E4-4C5A-92F5-60DA2CB79C78}"/>
              </a:ext>
            </a:extLst>
          </p:cNvPr>
          <p:cNvSpPr/>
          <p:nvPr/>
        </p:nvSpPr>
        <p:spPr>
          <a:xfrm>
            <a:off x="11780668" y="6489576"/>
            <a:ext cx="408475" cy="377301"/>
          </a:xfrm>
          <a:prstGeom prst="actionButtonE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3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Batch (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배치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0515B-6BE9-48EC-BB79-97F5E629E7B8}"/>
              </a:ext>
            </a:extLst>
          </p:cNvPr>
          <p:cNvSpPr txBox="1"/>
          <p:nvPr/>
        </p:nvSpPr>
        <p:spPr>
          <a:xfrm>
            <a:off x="420063" y="1047565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사전적 의미 </a:t>
            </a:r>
            <a:r>
              <a:rPr lang="en-US" altLang="ko-KR" dirty="0"/>
              <a:t>: (</a:t>
            </a:r>
            <a:r>
              <a:rPr lang="ko-KR" altLang="en-US" dirty="0"/>
              <a:t>일괄적으로 처리되는</a:t>
            </a:r>
            <a:r>
              <a:rPr lang="en-US" altLang="ko-KR" dirty="0"/>
              <a:t>) </a:t>
            </a:r>
            <a:r>
              <a:rPr lang="ko-KR" altLang="en-US" dirty="0"/>
              <a:t>집단</a:t>
            </a:r>
            <a:r>
              <a:rPr lang="en-US" altLang="ko-KR" dirty="0"/>
              <a:t>[</a:t>
            </a:r>
            <a:r>
              <a:rPr lang="ko-KR" altLang="en-US" dirty="0"/>
              <a:t>무리</a:t>
            </a:r>
            <a:r>
              <a:rPr lang="en-US" altLang="ko-KR" dirty="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C32E4-1819-4B9F-8995-B06B1FB7BBB6}"/>
              </a:ext>
            </a:extLst>
          </p:cNvPr>
          <p:cNvSpPr txBox="1"/>
          <p:nvPr/>
        </p:nvSpPr>
        <p:spPr>
          <a:xfrm>
            <a:off x="1471176" y="2201451"/>
            <a:ext cx="92496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+mn-ea"/>
              </a:rPr>
              <a:t>딥러닝</a:t>
            </a:r>
            <a:r>
              <a:rPr lang="ko-KR" altLang="en-US" dirty="0" err="1">
                <a:latin typeface="+mn-ea"/>
              </a:rPr>
              <a:t>에서</a:t>
            </a:r>
            <a:endParaRPr lang="en-US" altLang="ko-KR" dirty="0"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DFC3B5"/>
                </a:highlight>
                <a:latin typeface="+mn-ea"/>
              </a:rPr>
              <a:t>batch</a:t>
            </a:r>
            <a:r>
              <a:rPr lang="en-US" altLang="ko-KR" b="1" dirty="0">
                <a:latin typeface="+mn-ea"/>
              </a:rPr>
              <a:t>?</a:t>
            </a:r>
          </a:p>
          <a:p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한번에 여러 개의 데이터를 묶어서 입력하는 것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(GPU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의 병렬 연산 기능을 최대한 효율적으로 사용하여 학습 속도를 줄일 수 있음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DFC3B5"/>
                </a:highlight>
                <a:latin typeface="+mn-ea"/>
              </a:rPr>
              <a:t>batch size</a:t>
            </a:r>
            <a:r>
              <a:rPr lang="en-US" altLang="ko-KR" b="1" dirty="0">
                <a:latin typeface="+mn-ea"/>
              </a:rPr>
              <a:t>?</a:t>
            </a:r>
          </a:p>
          <a:p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 번의 </a:t>
            </a:r>
            <a:r>
              <a:rPr lang="en-US" altLang="ko-KR" dirty="0">
                <a:latin typeface="+mn-ea"/>
              </a:rPr>
              <a:t>batch</a:t>
            </a:r>
            <a:r>
              <a:rPr lang="ko-KR" altLang="en-US" dirty="0">
                <a:latin typeface="+mn-ea"/>
              </a:rPr>
              <a:t>마다 주는 데이터 샘플의 크기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ex) 1000</a:t>
            </a:r>
            <a:r>
              <a:rPr lang="ko-KR" altLang="en-US" dirty="0">
                <a:latin typeface="+mn-ea"/>
              </a:rPr>
              <a:t>개의 샘플 데이터</a:t>
            </a:r>
            <a:r>
              <a:rPr lang="en-US" altLang="ko-KR" dirty="0">
                <a:latin typeface="+mn-ea"/>
              </a:rPr>
              <a:t>, batch size=20</a:t>
            </a:r>
            <a:r>
              <a:rPr lang="ko-KR" altLang="en-US" dirty="0">
                <a:latin typeface="+mn-ea"/>
              </a:rPr>
              <a:t>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20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개의 샘플 단위마다 모델의 가중치를 한번씩 업데이트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,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총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50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번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(1000/20)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가중치 업데이트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 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총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 500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번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(1000/20)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iteration(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반복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으로 가중치 업데이트가 이뤄짐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696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Batch (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배치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AE8A1DA-9BD1-4347-9208-69A0F9ED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92" y="2033587"/>
            <a:ext cx="717981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5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18907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Batch (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배치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786A8B-4B1B-4255-9043-9AD36887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50" y="1120992"/>
            <a:ext cx="9020499" cy="5175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A286A-4820-4B45-ADEA-8776FFBB5980}"/>
              </a:ext>
            </a:extLst>
          </p:cNvPr>
          <p:cNvSpPr txBox="1"/>
          <p:nvPr/>
        </p:nvSpPr>
        <p:spPr>
          <a:xfrm>
            <a:off x="9250532" y="6596390"/>
            <a:ext cx="6107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4"/>
              </a:rPr>
              <a:t>https://www.slideshare.net/w0ong/ss-82372826</a:t>
            </a:r>
            <a:r>
              <a:rPr lang="ko-KR" alt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175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epoch (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에포크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A4977-7E67-4CF1-8E79-5D18232AEFC9}"/>
              </a:ext>
            </a:extLst>
          </p:cNvPr>
          <p:cNvSpPr txBox="1"/>
          <p:nvPr/>
        </p:nvSpPr>
        <p:spPr>
          <a:xfrm>
            <a:off x="3737485" y="3941039"/>
            <a:ext cx="3897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Q. 10000</a:t>
            </a:r>
            <a:r>
              <a:rPr lang="ko-KR" altLang="en-US" dirty="0">
                <a:latin typeface="+mn-ea"/>
              </a:rPr>
              <a:t>개의 데이터 셋을 학습시킨다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한 턴에 </a:t>
            </a:r>
            <a:r>
              <a:rPr lang="en-US" altLang="ko-KR" dirty="0">
                <a:latin typeface="+mn-ea"/>
              </a:rPr>
              <a:t>1000</a:t>
            </a:r>
            <a:r>
              <a:rPr lang="ko-KR" altLang="en-US" dirty="0">
                <a:latin typeface="+mn-ea"/>
              </a:rPr>
              <a:t>개씩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번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총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턴 학습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batch size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1000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iteration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=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10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epoch = 5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0FAF1-A188-4D7B-913D-B0F340D106FD}"/>
              </a:ext>
            </a:extLst>
          </p:cNvPr>
          <p:cNvSpPr txBox="1"/>
          <p:nvPr/>
        </p:nvSpPr>
        <p:spPr>
          <a:xfrm>
            <a:off x="1903644" y="1674674"/>
            <a:ext cx="77910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DFC3B5"/>
                </a:highlight>
              </a:rPr>
              <a:t>N epochs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전체 데이터 셋에 대해 인경신경망을 </a:t>
            </a:r>
            <a:r>
              <a:rPr lang="ko-KR" altLang="en-US" dirty="0">
                <a:latin typeface="+mn-ea"/>
              </a:rPr>
              <a:t>통해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번 학습</a:t>
            </a:r>
            <a:r>
              <a:rPr lang="en-US" altLang="ko-KR" dirty="0">
                <a:latin typeface="+mn-ea"/>
              </a:rPr>
              <a:t>(forward/backward)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epoch</a:t>
            </a:r>
            <a:r>
              <a:rPr lang="ko-KR" altLang="en-US" dirty="0">
                <a:latin typeface="+mn-ea"/>
              </a:rPr>
              <a:t>가 너무 작으면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underfitting</a:t>
            </a:r>
          </a:p>
          <a:p>
            <a:r>
              <a:rPr lang="en-US" altLang="ko-KR" dirty="0">
                <a:latin typeface="+mn-ea"/>
              </a:rPr>
              <a:t>-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epoch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가 너무 크면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overfitting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ko-KR" altLang="en-US" dirty="0"/>
              <a:t>발생할 수 있으므로 </a:t>
            </a:r>
            <a:r>
              <a:rPr lang="ko-KR" altLang="en-US" dirty="0">
                <a:solidFill>
                  <a:srgbClr val="FF0000"/>
                </a:solidFill>
              </a:rPr>
              <a:t>적절한 값</a:t>
            </a:r>
            <a:r>
              <a:rPr lang="ko-KR" altLang="en-US" dirty="0"/>
              <a:t>을 설정하는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345469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hyper-parameter(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하이퍼파라미터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63997-0DAF-4043-A9F6-B1F358214644}"/>
              </a:ext>
            </a:extLst>
          </p:cNvPr>
          <p:cNvSpPr txBox="1"/>
          <p:nvPr/>
        </p:nvSpPr>
        <p:spPr>
          <a:xfrm>
            <a:off x="979356" y="1838972"/>
            <a:ext cx="705388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highlight>
                  <a:srgbClr val="DFC3B5"/>
                </a:highlight>
              </a:rPr>
              <a:t>hyper-parameter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머신러닝에서</a:t>
            </a:r>
            <a:r>
              <a:rPr lang="ko-KR" altLang="en-US" dirty="0"/>
              <a:t> 분류기 등 모형의 학습 양상을 결정하는 중요한 수치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분류기를 학습하는 과정에서 업데이트되는 </a:t>
            </a:r>
            <a:r>
              <a:rPr lang="ko-KR" altLang="en-US" dirty="0">
                <a:latin typeface="+mn-ea"/>
              </a:rPr>
              <a:t>파라미터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W,b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/>
              <a:t>와 달리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하이퍼파라미터는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분류기를 학습하기 전에 설정</a:t>
            </a:r>
            <a:r>
              <a:rPr lang="ko-KR" altLang="en-US" dirty="0"/>
              <a:t>하며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학습 과정에서는 일반적으로 업데이트되지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ex. </a:t>
            </a:r>
            <a:r>
              <a:rPr lang="ko-KR" altLang="en-US" dirty="0" err="1">
                <a:latin typeface="+mn-ea"/>
              </a:rPr>
              <a:t>학습률</a:t>
            </a:r>
            <a:r>
              <a:rPr lang="en-US" altLang="ko-KR" dirty="0">
                <a:latin typeface="+mn-ea"/>
              </a:rPr>
              <a:t>(learning rate;    ), </a:t>
            </a:r>
            <a:r>
              <a:rPr lang="ko-KR" altLang="en-US" dirty="0">
                <a:latin typeface="+mn-ea"/>
              </a:rPr>
              <a:t>정규화 강도</a:t>
            </a:r>
            <a:r>
              <a:rPr lang="en-US" altLang="ko-KR" dirty="0">
                <a:latin typeface="+mn-ea"/>
              </a:rPr>
              <a:t>(regularization strength;   ), CNN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filter </a:t>
            </a:r>
            <a:r>
              <a:rPr lang="ko-KR" altLang="en-US" dirty="0">
                <a:latin typeface="+mn-ea"/>
              </a:rPr>
              <a:t>크기 및 </a:t>
            </a:r>
            <a:r>
              <a:rPr lang="en-US" altLang="ko-KR" dirty="0">
                <a:latin typeface="+mn-ea"/>
              </a:rPr>
              <a:t>stride,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경사하강법</a:t>
            </a:r>
            <a:r>
              <a:rPr lang="ko-KR" altLang="en-US" dirty="0"/>
              <a:t> 외 다른 최적화 방법에 필요한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등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" name="Picture 2" descr="b_{new} = b_{old} - \eta \frac{\partial L}{\partial b}">
            <a:extLst>
              <a:ext uri="{FF2B5EF4-FFF2-40B4-BE49-F238E27FC236}">
                <a16:creationId xmlns:a16="http://schemas.microsoft.com/office/drawing/2014/main" id="{276FF42E-8286-4B7D-8AF3-77A0819F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22" y="3169328"/>
            <a:ext cx="2480827" cy="43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_{new} = W_{old} - \eta \frac{\partial L}{\partial W}">
            <a:extLst>
              <a:ext uri="{FF2B5EF4-FFF2-40B4-BE49-F238E27FC236}">
                <a16:creationId xmlns:a16="http://schemas.microsoft.com/office/drawing/2014/main" id="{3038939A-F2B9-4A9A-824C-8934FBE3C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22" y="2734328"/>
            <a:ext cx="2458771" cy="3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0A15F02-3BB9-4D7D-BCF4-39D06E18DF1E}"/>
              </a:ext>
            </a:extLst>
          </p:cNvPr>
          <p:cNvCxnSpPr>
            <a:cxnSpLocks/>
          </p:cNvCxnSpPr>
          <p:nvPr/>
        </p:nvCxnSpPr>
        <p:spPr>
          <a:xfrm flipV="1">
            <a:off x="7552068" y="3100528"/>
            <a:ext cx="849475" cy="313721"/>
          </a:xfrm>
          <a:prstGeom prst="straightConnector1">
            <a:avLst/>
          </a:prstGeom>
          <a:ln w="38100">
            <a:solidFill>
              <a:srgbClr val="C8B0A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4" name="Picture 6" descr="\eta">
            <a:extLst>
              <a:ext uri="{FF2B5EF4-FFF2-40B4-BE49-F238E27FC236}">
                <a16:creationId xmlns:a16="http://schemas.microsoft.com/office/drawing/2014/main" id="{A27AFEB3-B162-4E5C-8D5B-6473D1AA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81" y="4460855"/>
            <a:ext cx="147637" cy="16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lambda">
            <a:extLst>
              <a:ext uri="{FF2B5EF4-FFF2-40B4-BE49-F238E27FC236}">
                <a16:creationId xmlns:a16="http://schemas.microsoft.com/office/drawing/2014/main" id="{01B5D78E-0EB9-40C1-8BD1-E567BF2CF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962" y="4456620"/>
            <a:ext cx="123825" cy="15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490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2C55CEB-C286-4414-8029-254F02292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73" y="3429000"/>
            <a:ext cx="69246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learning rate (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학습률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8BE5DF-2569-4FEF-ACE9-A3E95AA9A7D2}"/>
              </a:ext>
            </a:extLst>
          </p:cNvPr>
          <p:cNvSpPr txBox="1"/>
          <p:nvPr/>
        </p:nvSpPr>
        <p:spPr>
          <a:xfrm>
            <a:off x="420063" y="1413278"/>
            <a:ext cx="11593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n-ea"/>
              </a:rPr>
              <a:t>경사하강법</a:t>
            </a:r>
            <a:r>
              <a:rPr lang="ko-KR" altLang="en-US" dirty="0">
                <a:latin typeface="+mn-ea"/>
              </a:rPr>
              <a:t> 알고리즘은 기울기에 </a:t>
            </a:r>
            <a:r>
              <a:rPr lang="ko-KR" altLang="en-US" dirty="0" err="1">
                <a:latin typeface="+mn-ea"/>
              </a:rPr>
              <a:t>학습률</a:t>
            </a:r>
            <a:r>
              <a:rPr lang="en-US" altLang="ko-KR" dirty="0">
                <a:latin typeface="+mn-ea"/>
              </a:rPr>
              <a:t>(learning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rate)</a:t>
            </a:r>
            <a:r>
              <a:rPr lang="ko-KR" altLang="en-US" dirty="0">
                <a:latin typeface="+mn-ea"/>
              </a:rPr>
              <a:t> 또는 보폭</a:t>
            </a:r>
            <a:r>
              <a:rPr lang="en-US" altLang="ko-KR" dirty="0">
                <a:latin typeface="+mn-ea"/>
              </a:rPr>
              <a:t>(step size)</a:t>
            </a:r>
            <a:r>
              <a:rPr lang="ko-KR" altLang="en-US" dirty="0">
                <a:latin typeface="+mn-ea"/>
              </a:rPr>
              <a:t>이라 불리는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스칼라</a:t>
            </a:r>
            <a:r>
              <a:rPr lang="ko-KR" altLang="en-US" dirty="0">
                <a:latin typeface="+mn-ea"/>
              </a:rPr>
              <a:t>를 곱해 다음 지점을 결정 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+mn-ea"/>
              </a:rPr>
              <a:t>학습률이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큰</a:t>
            </a:r>
            <a:r>
              <a:rPr lang="ko-KR" altLang="en-US" dirty="0">
                <a:latin typeface="+mn-ea"/>
              </a:rPr>
              <a:t> 경우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데이터가 무질서하게 이탈하며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최저점에 수렴하지 못함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+mn-ea"/>
              </a:rPr>
              <a:t>학습률이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작은</a:t>
            </a:r>
            <a:r>
              <a:rPr lang="ko-KR" altLang="en-US" dirty="0">
                <a:latin typeface="+mn-ea"/>
              </a:rPr>
              <a:t> 경우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학습시간이 오래 걸리며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최저점에 도달하지 못함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따라서 </a:t>
            </a:r>
            <a:r>
              <a:rPr lang="en-US" altLang="ko-KR" dirty="0">
                <a:latin typeface="+mn-ea"/>
              </a:rPr>
              <a:t>Local minimum</a:t>
            </a:r>
            <a:r>
              <a:rPr lang="ko-KR" altLang="en-US" dirty="0">
                <a:latin typeface="+mn-ea"/>
              </a:rPr>
              <a:t>에 효율적으로 도달할 수 있도록 너무 크지도 작지도 않은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적절한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학습률</a:t>
            </a:r>
            <a:r>
              <a:rPr lang="ko-KR" altLang="en-US" dirty="0" err="1">
                <a:latin typeface="+mn-ea"/>
              </a:rPr>
              <a:t>을</a:t>
            </a:r>
            <a:r>
              <a:rPr lang="ko-KR" altLang="en-US" dirty="0">
                <a:latin typeface="+mn-ea"/>
              </a:rPr>
              <a:t> 세팅해야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27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B3CAA5-6698-441D-A710-B035DB5BA2B7}"/>
              </a:ext>
            </a:extLst>
          </p:cNvPr>
          <p:cNvSpPr/>
          <p:nvPr/>
        </p:nvSpPr>
        <p:spPr>
          <a:xfrm rot="5400000">
            <a:off x="2955695" y="-1916169"/>
            <a:ext cx="454117" cy="5961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19D98-CE16-46B7-B9C0-C1AFF40B7594}"/>
              </a:ext>
            </a:extLst>
          </p:cNvPr>
          <p:cNvSpPr/>
          <p:nvPr/>
        </p:nvSpPr>
        <p:spPr>
          <a:xfrm>
            <a:off x="0" y="-67377"/>
            <a:ext cx="211756" cy="5476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6829FD-DAC0-4813-BF4B-57C7F48E9A03}"/>
              </a:ext>
            </a:extLst>
          </p:cNvPr>
          <p:cNvSpPr/>
          <p:nvPr/>
        </p:nvSpPr>
        <p:spPr>
          <a:xfrm>
            <a:off x="-1" y="5409398"/>
            <a:ext cx="211756" cy="152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4195916" y="837397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endParaRPr lang="ko-KR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3E12D-56B6-4AFC-B933-E841249841B3}"/>
              </a:ext>
            </a:extLst>
          </p:cNvPr>
          <p:cNvSpPr txBox="1"/>
          <p:nvPr/>
        </p:nvSpPr>
        <p:spPr>
          <a:xfrm>
            <a:off x="3494204" y="1659284"/>
            <a:ext cx="27528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서론</a:t>
            </a: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본론</a:t>
            </a: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 algn="ctr">
              <a:buAutoNum type="arabicPeriod"/>
            </a:pP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결론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01922-C2E1-4510-957D-DFB7921E8F75}"/>
              </a:ext>
            </a:extLst>
          </p:cNvPr>
          <p:cNvSpPr txBox="1"/>
          <p:nvPr/>
        </p:nvSpPr>
        <p:spPr>
          <a:xfrm>
            <a:off x="4668253" y="2413337"/>
            <a:ext cx="3479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dirty="0">
                <a:latin typeface="+mn-ea"/>
              </a:rPr>
              <a:t>CNN</a:t>
            </a:r>
          </a:p>
          <a:p>
            <a:pPr marL="457200" indent="-457200">
              <a:buAutoNum type="arabicParenR"/>
            </a:pPr>
            <a:r>
              <a:rPr lang="ko-KR" altLang="en-US" sz="2000" dirty="0">
                <a:latin typeface="+mn-ea"/>
              </a:rPr>
              <a:t>데이터 학습 </a:t>
            </a:r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개념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95A02-9086-4E0E-9E68-9D150698729E}"/>
              </a:ext>
            </a:extLst>
          </p:cNvPr>
          <p:cNvSpPr txBox="1"/>
          <p:nvPr/>
        </p:nvSpPr>
        <p:spPr>
          <a:xfrm>
            <a:off x="4668253" y="4298468"/>
            <a:ext cx="73618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dirty="0">
                <a:latin typeface="+mn-ea"/>
              </a:rPr>
              <a:t>knowledge distillation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self-knowledge distillation</a:t>
            </a:r>
          </a:p>
          <a:p>
            <a:pPr marL="457200" indent="-457200">
              <a:buAutoNum type="arabicParenR"/>
            </a:pPr>
            <a:r>
              <a:rPr lang="en-US" altLang="ko-KR" sz="2000" dirty="0">
                <a:latin typeface="+mn-ea"/>
              </a:rPr>
              <a:t>FRSKD </a:t>
            </a:r>
            <a:r>
              <a:rPr lang="ko-KR" altLang="en-US" sz="2000" dirty="0">
                <a:latin typeface="+mn-ea"/>
              </a:rPr>
              <a:t>개요 </a:t>
            </a:r>
            <a:r>
              <a:rPr lang="en-US" altLang="ko-KR" sz="2000" dirty="0">
                <a:latin typeface="+mn-ea"/>
              </a:rPr>
              <a:t>(self-teacher network, self-feature distillation)</a:t>
            </a:r>
          </a:p>
          <a:p>
            <a:pPr marL="457200" indent="-457200">
              <a:buAutoNum type="arabicParenR"/>
            </a:pPr>
            <a:r>
              <a:rPr lang="ko-KR" altLang="en-US" sz="2000" dirty="0">
                <a:latin typeface="+mn-ea"/>
              </a:rPr>
              <a:t>실험 과정 및 결과 분석</a:t>
            </a:r>
          </a:p>
        </p:txBody>
      </p:sp>
    </p:spTree>
    <p:extLst>
      <p:ext uri="{BB962C8B-B14F-4D97-AF65-F5344CB8AC3E}">
        <p14:creationId xmlns:p14="http://schemas.microsoft.com/office/powerpoint/2010/main" val="4075233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822780B-5558-4D47-B86D-AC4F71BC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44" y="4895941"/>
            <a:ext cx="1963126" cy="3451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learning rate (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학습률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D4A44-FD86-43EC-BA6F-DED189F60102}"/>
              </a:ext>
            </a:extLst>
          </p:cNvPr>
          <p:cNvSpPr txBox="1"/>
          <p:nvPr/>
        </p:nvSpPr>
        <p:spPr>
          <a:xfrm>
            <a:off x="420063" y="1413278"/>
            <a:ext cx="11593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n-ea"/>
              </a:rPr>
              <a:t>경사하강법</a:t>
            </a:r>
            <a:r>
              <a:rPr lang="ko-KR" altLang="en-US" dirty="0">
                <a:latin typeface="+mn-ea"/>
              </a:rPr>
              <a:t> 알고리즘은 기울기에 </a:t>
            </a:r>
            <a:r>
              <a:rPr lang="ko-KR" altLang="en-US" dirty="0" err="1">
                <a:latin typeface="+mn-ea"/>
              </a:rPr>
              <a:t>학습률</a:t>
            </a:r>
            <a:r>
              <a:rPr lang="en-US" altLang="ko-KR" dirty="0">
                <a:latin typeface="+mn-ea"/>
              </a:rPr>
              <a:t>(learning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rate)</a:t>
            </a:r>
            <a:r>
              <a:rPr lang="ko-KR" altLang="en-US" dirty="0">
                <a:latin typeface="+mn-ea"/>
              </a:rPr>
              <a:t> 또는 보폭</a:t>
            </a:r>
            <a:r>
              <a:rPr lang="en-US" altLang="ko-KR" dirty="0">
                <a:latin typeface="+mn-ea"/>
              </a:rPr>
              <a:t>(step size)</a:t>
            </a:r>
            <a:r>
              <a:rPr lang="ko-KR" altLang="en-US" dirty="0">
                <a:latin typeface="+mn-ea"/>
              </a:rPr>
              <a:t>이라 불리는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스칼라</a:t>
            </a:r>
            <a:r>
              <a:rPr lang="ko-KR" altLang="en-US" dirty="0">
                <a:latin typeface="+mn-ea"/>
              </a:rPr>
              <a:t>를 곱해 다음 지점을 결정 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+mn-ea"/>
              </a:rPr>
              <a:t>학습률이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큰</a:t>
            </a:r>
            <a:r>
              <a:rPr lang="ko-KR" altLang="en-US" dirty="0">
                <a:latin typeface="+mn-ea"/>
              </a:rPr>
              <a:t> 경우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데이터가 무질서하게 이탈하며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최저점에 수렴하지 못함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+mn-ea"/>
              </a:rPr>
              <a:t>학습률이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작은</a:t>
            </a:r>
            <a:r>
              <a:rPr lang="ko-KR" altLang="en-US" dirty="0">
                <a:latin typeface="+mn-ea"/>
              </a:rPr>
              <a:t> 경우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학습시간이 오래 걸리며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최저점에 도달하지 못함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따라서 </a:t>
            </a:r>
            <a:r>
              <a:rPr lang="en-US" altLang="ko-KR" dirty="0">
                <a:latin typeface="+mn-ea"/>
              </a:rPr>
              <a:t>Local minimum</a:t>
            </a:r>
            <a:r>
              <a:rPr lang="ko-KR" altLang="en-US" dirty="0">
                <a:latin typeface="+mn-ea"/>
              </a:rPr>
              <a:t>에 효율적으로 도달할 수 있도록 너무 크지도 작지도 않은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적절한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학습률</a:t>
            </a:r>
            <a:r>
              <a:rPr lang="ko-KR" altLang="en-US" dirty="0" err="1">
                <a:latin typeface="+mn-ea"/>
              </a:rPr>
              <a:t>을</a:t>
            </a:r>
            <a:r>
              <a:rPr lang="ko-KR" altLang="en-US" dirty="0">
                <a:latin typeface="+mn-ea"/>
              </a:rPr>
              <a:t> 세팅해야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779CE-2E35-46A7-BEFC-16B8A1629162}"/>
              </a:ext>
            </a:extLst>
          </p:cNvPr>
          <p:cNvSpPr txBox="1"/>
          <p:nvPr/>
        </p:nvSpPr>
        <p:spPr>
          <a:xfrm>
            <a:off x="1910179" y="3757475"/>
            <a:ext cx="83716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파라미터 업데이트 알고리즘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DFC3B5"/>
                </a:highlight>
                <a:latin typeface="+mj-ea"/>
                <a:ea typeface="+mj-ea"/>
              </a:rPr>
              <a:t>Step decay</a:t>
            </a:r>
            <a:r>
              <a:rPr lang="en-US" altLang="ko-KR" dirty="0"/>
              <a:t> </a:t>
            </a:r>
            <a:r>
              <a:rPr lang="en-US" altLang="ko-KR" dirty="0">
                <a:latin typeface="+mn-ea"/>
              </a:rPr>
              <a:t>~</a:t>
            </a:r>
            <a:r>
              <a:rPr lang="ko-KR" altLang="en-US" dirty="0">
                <a:latin typeface="+mn-ea"/>
              </a:rPr>
              <a:t>번의 반복</a:t>
            </a:r>
            <a:r>
              <a:rPr lang="en-US" altLang="ko-KR" dirty="0">
                <a:latin typeface="+mn-ea"/>
              </a:rPr>
              <a:t>(epochs)</a:t>
            </a:r>
            <a:r>
              <a:rPr lang="ko-KR" altLang="en-US" dirty="0">
                <a:latin typeface="+mn-ea"/>
              </a:rPr>
              <a:t>마다 </a:t>
            </a:r>
            <a:r>
              <a:rPr lang="en-US" altLang="ko-KR" dirty="0">
                <a:latin typeface="+mn-ea"/>
              </a:rPr>
              <a:t>~</a:t>
            </a:r>
            <a:r>
              <a:rPr lang="ko-KR" altLang="en-US" dirty="0">
                <a:latin typeface="+mn-ea"/>
              </a:rPr>
              <a:t>만큼의 </a:t>
            </a:r>
            <a:r>
              <a:rPr lang="en-US" altLang="ko-KR" dirty="0">
                <a:latin typeface="+mn-ea"/>
              </a:rPr>
              <a:t>learning rate</a:t>
            </a:r>
            <a:r>
              <a:rPr lang="ko-KR" altLang="en-US" dirty="0">
                <a:latin typeface="+mn-ea"/>
              </a:rPr>
              <a:t>를 줄이는 방법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DFC3B5"/>
                </a:highlight>
                <a:latin typeface="+mj-ea"/>
                <a:ea typeface="+mj-ea"/>
              </a:rPr>
              <a:t>Exponential decay</a:t>
            </a:r>
            <a:r>
              <a:rPr lang="en-US" altLang="ko-KR" dirty="0"/>
              <a:t>                                  </a:t>
            </a:r>
            <a:r>
              <a:rPr lang="en-US" altLang="ko-KR" dirty="0">
                <a:latin typeface="+mn-ea"/>
              </a:rPr>
              <a:t>(k 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하이퍼파라미터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반복수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DFC3B5"/>
                </a:highlight>
                <a:latin typeface="+mj-ea"/>
                <a:ea typeface="+mj-ea"/>
              </a:rPr>
              <a:t>1/t decay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36281E-3401-4C64-9362-05F4477BF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110" y="4598634"/>
            <a:ext cx="2048721" cy="3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54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852AD82-2439-4641-B153-DD756CD67B7E}"/>
              </a:ext>
            </a:extLst>
          </p:cNvPr>
          <p:cNvSpPr/>
          <p:nvPr/>
        </p:nvSpPr>
        <p:spPr>
          <a:xfrm>
            <a:off x="5131295" y="2325949"/>
            <a:ext cx="6976276" cy="2902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learning rate (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학습률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7243D3-4822-4A77-AFE4-1FE5FEDE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7" y="1767844"/>
            <a:ext cx="4940330" cy="43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ED7163-30E3-4222-B890-1DA8786DCA42}"/>
              </a:ext>
            </a:extLst>
          </p:cNvPr>
          <p:cNvSpPr txBox="1"/>
          <p:nvPr/>
        </p:nvSpPr>
        <p:spPr>
          <a:xfrm>
            <a:off x="5236255" y="2465240"/>
            <a:ext cx="68713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900FF"/>
                </a:solidFill>
                <a:effectLst/>
                <a:latin typeface="+mn-ea"/>
              </a:rPr>
              <a:t>low learning rate</a:t>
            </a:r>
            <a:r>
              <a:rPr lang="en-US" altLang="ko-KR" dirty="0">
                <a:effectLst/>
                <a:latin typeface="+mn-ea"/>
              </a:rPr>
              <a:t>:</a:t>
            </a:r>
          </a:p>
          <a:p>
            <a:r>
              <a:rPr lang="ko-KR" altLang="en-US" dirty="0">
                <a:effectLst/>
                <a:latin typeface="+mn-ea"/>
              </a:rPr>
              <a:t>손실</a:t>
            </a:r>
            <a:r>
              <a:rPr lang="en-US" altLang="ko-KR" dirty="0">
                <a:effectLst/>
                <a:latin typeface="+mn-ea"/>
              </a:rPr>
              <a:t>(loss) </a:t>
            </a:r>
            <a:r>
              <a:rPr lang="ko-KR" altLang="en-US" dirty="0">
                <a:effectLst/>
                <a:latin typeface="+mn-ea"/>
              </a:rPr>
              <a:t>감소가 선형의 형태를 보이면서 천천히 학습됨</a:t>
            </a:r>
          </a:p>
          <a:p>
            <a:r>
              <a:rPr lang="en-US" altLang="ko-KR" b="1" dirty="0">
                <a:solidFill>
                  <a:srgbClr val="22741C"/>
                </a:solidFill>
                <a:effectLst/>
                <a:latin typeface="+mn-ea"/>
              </a:rPr>
              <a:t>high learning rate</a:t>
            </a:r>
            <a:r>
              <a:rPr lang="en-US" altLang="ko-KR" dirty="0">
                <a:effectLst/>
                <a:latin typeface="+mn-ea"/>
              </a:rPr>
              <a:t>:</a:t>
            </a:r>
          </a:p>
          <a:p>
            <a:r>
              <a:rPr lang="ko-KR" altLang="en-US" dirty="0">
                <a:effectLst/>
                <a:latin typeface="+mn-ea"/>
              </a:rPr>
              <a:t>손실 감소가 지수적인</a:t>
            </a:r>
            <a:r>
              <a:rPr lang="en-US" altLang="ko-KR" dirty="0">
                <a:effectLst/>
                <a:latin typeface="+mn-ea"/>
              </a:rPr>
              <a:t>(exponential) </a:t>
            </a:r>
            <a:r>
              <a:rPr lang="ko-KR" altLang="en-US" dirty="0">
                <a:effectLst/>
                <a:latin typeface="+mn-ea"/>
              </a:rPr>
              <a:t>형태를 보이며</a:t>
            </a:r>
            <a:r>
              <a:rPr lang="en-US" altLang="ko-KR" dirty="0">
                <a:effectLst/>
                <a:latin typeface="+mn-ea"/>
              </a:rPr>
              <a:t>,</a:t>
            </a:r>
          </a:p>
          <a:p>
            <a:r>
              <a:rPr lang="ko-KR" altLang="en-US" dirty="0">
                <a:effectLst/>
                <a:latin typeface="+mn-ea"/>
              </a:rPr>
              <a:t>구간에 따라 빠른 학습 혹은 정체가 보임</a:t>
            </a:r>
          </a:p>
          <a:p>
            <a:r>
              <a:rPr lang="en-US" altLang="ko-KR" b="1" dirty="0">
                <a:solidFill>
                  <a:srgbClr val="FFBB00"/>
                </a:solidFill>
                <a:effectLst/>
                <a:latin typeface="+mn-ea"/>
              </a:rPr>
              <a:t>very high learning rate</a:t>
            </a:r>
            <a:r>
              <a:rPr lang="en-US" altLang="ko-KR" dirty="0">
                <a:solidFill>
                  <a:srgbClr val="FFBB00"/>
                </a:solidFill>
                <a:effectLst/>
                <a:latin typeface="+mn-ea"/>
              </a:rPr>
              <a:t>:</a:t>
            </a:r>
            <a:endParaRPr lang="en-US" altLang="ko-KR" dirty="0">
              <a:solidFill>
                <a:srgbClr val="FFBB00"/>
              </a:solidFill>
              <a:latin typeface="+mn-ea"/>
            </a:endParaRPr>
          </a:p>
          <a:p>
            <a:r>
              <a:rPr lang="ko-KR" altLang="en-US" dirty="0">
                <a:effectLst/>
                <a:latin typeface="+mn-ea"/>
              </a:rPr>
              <a:t>매우 높은 </a:t>
            </a:r>
            <a:r>
              <a:rPr lang="ko-KR" altLang="en-US" dirty="0" err="1">
                <a:effectLst/>
                <a:latin typeface="+mn-ea"/>
              </a:rPr>
              <a:t>학습률은</a:t>
            </a:r>
            <a:r>
              <a:rPr lang="ko-KR" altLang="en-US" dirty="0">
                <a:effectLst/>
                <a:latin typeface="+mn-ea"/>
              </a:rPr>
              <a:t> 경우에 따라</a:t>
            </a:r>
            <a:r>
              <a:rPr lang="en-US" altLang="ko-KR" dirty="0">
                <a:effectLst/>
                <a:latin typeface="+mn-ea"/>
              </a:rPr>
              <a:t>, </a:t>
            </a:r>
            <a:r>
              <a:rPr lang="ko-KR" altLang="en-US" dirty="0">
                <a:effectLst/>
                <a:latin typeface="+mn-ea"/>
              </a:rPr>
              <a:t>손실을 오히려 증가시키는 상황을 발생</a:t>
            </a:r>
          </a:p>
          <a:p>
            <a:r>
              <a:rPr lang="en-US" altLang="ko-KR" b="1" dirty="0">
                <a:solidFill>
                  <a:srgbClr val="FF0000"/>
                </a:solidFill>
                <a:effectLst/>
                <a:latin typeface="+mn-ea"/>
              </a:rPr>
              <a:t>good learning rate</a:t>
            </a:r>
            <a:r>
              <a:rPr lang="en-US" altLang="ko-KR" dirty="0">
                <a:effectLst/>
                <a:latin typeface="+mn-ea"/>
              </a:rPr>
              <a:t>: </a:t>
            </a:r>
          </a:p>
          <a:p>
            <a:r>
              <a:rPr lang="ko-KR" altLang="en-US" dirty="0">
                <a:effectLst/>
                <a:latin typeface="+mn-ea"/>
              </a:rPr>
              <a:t>적절한 학습 곡선의 형태로</a:t>
            </a:r>
            <a:r>
              <a:rPr lang="en-US" altLang="ko-KR" dirty="0">
                <a:effectLst/>
                <a:latin typeface="+mn-ea"/>
              </a:rPr>
              <a:t>, Learning rate</a:t>
            </a:r>
            <a:r>
              <a:rPr lang="ko-KR" altLang="en-US" dirty="0">
                <a:effectLst/>
                <a:latin typeface="+mn-ea"/>
              </a:rPr>
              <a:t>를 조절하면서 찾아내야 함</a:t>
            </a:r>
          </a:p>
          <a:p>
            <a:br>
              <a:rPr lang="ko-KR" altLang="en-US" dirty="0">
                <a:effectLst/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887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Cost Function (Loss Function)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7E5E2F-D8B4-478E-AF01-BE904CF5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30" y="1961120"/>
            <a:ext cx="4721636" cy="10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5D33F9-4146-4B41-BEBD-CA6FB32AF3DE}"/>
              </a:ext>
            </a:extLst>
          </p:cNvPr>
          <p:cNvSpPr txBox="1"/>
          <p:nvPr/>
        </p:nvSpPr>
        <p:spPr>
          <a:xfrm>
            <a:off x="6745325" y="1961120"/>
            <a:ext cx="4432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: </a:t>
            </a:r>
            <a:r>
              <a:rPr lang="ko-KR" altLang="en-US" dirty="0"/>
              <a:t>훈련에 사용하는 입력의 수</a:t>
            </a:r>
            <a:endParaRPr lang="en-US" altLang="ko-KR" dirty="0"/>
          </a:p>
          <a:p>
            <a:r>
              <a:rPr lang="en-US" altLang="ko-KR" dirty="0"/>
              <a:t>y(x) : </a:t>
            </a:r>
            <a:r>
              <a:rPr lang="ko-KR" altLang="en-US" dirty="0"/>
              <a:t>입력 </a:t>
            </a:r>
            <a:r>
              <a:rPr lang="en-US" altLang="ko-KR" dirty="0"/>
              <a:t>x</a:t>
            </a:r>
            <a:r>
              <a:rPr lang="ko-KR" altLang="en-US" dirty="0"/>
              <a:t>를 가했을 때의 기대</a:t>
            </a:r>
            <a:r>
              <a:rPr lang="en-US" altLang="ko-KR" dirty="0"/>
              <a:t>(target)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a : </a:t>
            </a:r>
            <a:r>
              <a:rPr lang="ko-KR" altLang="en-US" dirty="0"/>
              <a:t>입력 </a:t>
            </a:r>
            <a:r>
              <a:rPr lang="en-US" altLang="ko-KR" dirty="0"/>
              <a:t>x</a:t>
            </a:r>
            <a:r>
              <a:rPr lang="ko-KR" altLang="en-US" dirty="0"/>
              <a:t>를 신경망에 넣었을 때의 실제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63997-0DAF-4043-A9F6-B1F358214644}"/>
              </a:ext>
            </a:extLst>
          </p:cNvPr>
          <p:cNvSpPr txBox="1"/>
          <p:nvPr/>
        </p:nvSpPr>
        <p:spPr>
          <a:xfrm>
            <a:off x="2170105" y="3676650"/>
            <a:ext cx="8282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DFC3B5"/>
                </a:highlight>
              </a:rPr>
              <a:t>cost function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신경망에 훈련 데이터 </a:t>
            </a:r>
            <a:r>
              <a:rPr lang="en-US" altLang="ko-KR" dirty="0"/>
              <a:t>x</a:t>
            </a:r>
            <a:r>
              <a:rPr lang="ko-KR" altLang="en-US" dirty="0"/>
              <a:t>를 넣고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ko-KR" altLang="en-US" dirty="0">
                <a:solidFill>
                  <a:srgbClr val="FF0000"/>
                </a:solidFill>
              </a:rPr>
              <a:t>실제 값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예측 값 </a:t>
            </a:r>
            <a:r>
              <a:rPr lang="ko-KR" altLang="en-US" dirty="0"/>
              <a:t>간의 </a:t>
            </a:r>
            <a:r>
              <a:rPr lang="ko-KR" altLang="en-US" dirty="0">
                <a:solidFill>
                  <a:srgbClr val="FF0000"/>
                </a:solidFill>
              </a:rPr>
              <a:t>차</a:t>
            </a:r>
            <a:r>
              <a:rPr lang="ko-KR" altLang="en-US" dirty="0"/>
              <a:t>에 대한 </a:t>
            </a:r>
            <a:r>
              <a:rPr lang="en-US" altLang="ko-KR" dirty="0"/>
              <a:t>MSE(Mean Square Error)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 데이터를 이용해 가중치</a:t>
            </a:r>
            <a:r>
              <a:rPr lang="en-US" altLang="ko-KR" dirty="0"/>
              <a:t>(w)</a:t>
            </a:r>
            <a:r>
              <a:rPr lang="ko-KR" altLang="en-US" dirty="0"/>
              <a:t>와 바이어스</a:t>
            </a:r>
            <a:r>
              <a:rPr lang="en-US" altLang="ko-KR" dirty="0"/>
              <a:t>(b)</a:t>
            </a:r>
            <a:r>
              <a:rPr lang="ko-KR" altLang="en-US" dirty="0"/>
              <a:t>를 변화시키는 과정을 반복적으로 수행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cost function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FF0000"/>
                </a:solidFill>
              </a:rPr>
              <a:t>최솟값이 되도록</a:t>
            </a:r>
            <a:r>
              <a:rPr lang="ko-KR" altLang="en-US" dirty="0"/>
              <a:t> 하는 것이 신경망 학습의 </a:t>
            </a:r>
            <a:r>
              <a:rPr lang="ko-KR" altLang="en-US" dirty="0">
                <a:solidFill>
                  <a:srgbClr val="FF0000"/>
                </a:solidFill>
              </a:rPr>
              <a:t>목표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16C1B-C51A-4764-8244-FA881DE08EBD}"/>
              </a:ext>
            </a:extLst>
          </p:cNvPr>
          <p:cNvSpPr txBox="1"/>
          <p:nvPr/>
        </p:nvSpPr>
        <p:spPr>
          <a:xfrm>
            <a:off x="420063" y="1011022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보통 </a:t>
            </a:r>
            <a:r>
              <a:rPr lang="ko-KR" altLang="en-US" dirty="0" err="1">
                <a:solidFill>
                  <a:srgbClr val="FF0000"/>
                </a:solidFill>
              </a:rPr>
              <a:t>예측값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실체값</a:t>
            </a:r>
            <a:r>
              <a:rPr lang="ko-KR" altLang="en-US" dirty="0" err="1"/>
              <a:t>의</a:t>
            </a:r>
            <a:r>
              <a:rPr lang="ko-KR" altLang="en-US" dirty="0"/>
              <a:t> 차이로 정의된다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248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Backpropagation (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역전파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3F3C4B-3C29-4B39-A253-39CE60A2CBC0}"/>
              </a:ext>
            </a:extLst>
          </p:cNvPr>
          <p:cNvSpPr txBox="1"/>
          <p:nvPr/>
        </p:nvSpPr>
        <p:spPr>
          <a:xfrm>
            <a:off x="710214" y="2157274"/>
            <a:ext cx="107410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역방향으로 에러를 전파 </a:t>
            </a:r>
            <a:r>
              <a:rPr lang="en-US" altLang="ko-KR" dirty="0">
                <a:latin typeface="+mn-ea"/>
              </a:rPr>
              <a:t>(backward propagation of error)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최적의 학습 결과 찾음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- feed forward: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입력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출력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최종 출력단에서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error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와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cost function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을 구함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back propagation: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출력부터 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반대 방향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으로 순차적으로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편미분을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수행해가면서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		 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뉴런의 가중치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(w)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와 바이어스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(b)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값들을 갱신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		  (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가중치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w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에 대해서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편미분하여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기울기 계산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※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에포크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(epoch)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는 전체 데이터에 대해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순전파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(feed-forward)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와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역전파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(back-propagation)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가 끝난 </a:t>
            </a:r>
            <a:r>
              <a:rPr lang="ko-KR" altLang="en-US" dirty="0">
                <a:sym typeface="Wingdings" panose="05000000000000000000" pitchFamily="2" charset="2"/>
              </a:rPr>
              <a:t>상태를 뜻함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131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Gradient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Descent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경사 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하강법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0BE86-05CE-467B-B0B6-D84E72FB5291}"/>
              </a:ext>
            </a:extLst>
          </p:cNvPr>
          <p:cNvSpPr txBox="1"/>
          <p:nvPr/>
        </p:nvSpPr>
        <p:spPr>
          <a:xfrm>
            <a:off x="5799166" y="3618687"/>
            <a:ext cx="5649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DFC3B5"/>
                </a:highlight>
              </a:rPr>
              <a:t>경사 </a:t>
            </a:r>
            <a:r>
              <a:rPr lang="ko-KR" altLang="en-US" b="1" dirty="0" err="1">
                <a:solidFill>
                  <a:schemeClr val="bg1"/>
                </a:solidFill>
                <a:highlight>
                  <a:srgbClr val="DFC3B5"/>
                </a:highlight>
              </a:rPr>
              <a:t>하강법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미분의 개념을 최적화 문제에 적용된 대표적 방법 중 하나</a:t>
            </a:r>
            <a:endParaRPr lang="en-US" altLang="ko-KR" dirty="0"/>
          </a:p>
          <a:p>
            <a:r>
              <a:rPr lang="ko-KR" altLang="en-US" dirty="0"/>
              <a:t>함수의 </a:t>
            </a:r>
            <a:r>
              <a:rPr lang="en-US" altLang="ko-KR" dirty="0"/>
              <a:t>local minimum</a:t>
            </a:r>
            <a:r>
              <a:rPr lang="ko-KR" altLang="en-US" dirty="0"/>
              <a:t>을 찾음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gradient(</a:t>
            </a:r>
            <a:r>
              <a:rPr lang="ko-KR" altLang="en-US" dirty="0"/>
              <a:t>경사</a:t>
            </a:r>
            <a:r>
              <a:rPr lang="en-US" altLang="ko-KR" dirty="0"/>
              <a:t>)</a:t>
            </a:r>
            <a:r>
              <a:rPr lang="ko-KR" altLang="en-US" dirty="0"/>
              <a:t>가 음의 최대값 쪽으로 움직이면</a:t>
            </a:r>
            <a:endParaRPr lang="en-US" altLang="ko-KR" dirty="0"/>
          </a:p>
          <a:p>
            <a:r>
              <a:rPr lang="ko-KR" altLang="en-US" dirty="0"/>
              <a:t>결국 최솟값에 도달할 수 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15C58-4716-4C3E-8416-E011672C88C4}"/>
              </a:ext>
            </a:extLst>
          </p:cNvPr>
          <p:cNvSpPr txBox="1"/>
          <p:nvPr/>
        </p:nvSpPr>
        <p:spPr>
          <a:xfrm>
            <a:off x="2169319" y="999122"/>
            <a:ext cx="7853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0" i="1" dirty="0">
                <a:solidFill>
                  <a:srgbClr val="000000"/>
                </a:solidFill>
                <a:effectLst/>
                <a:latin typeface="+mn-ea"/>
              </a:rPr>
              <a:t>안개가 </a:t>
            </a:r>
            <a:r>
              <a:rPr lang="ko-KR" altLang="en-US" sz="1800" b="0" i="1" dirty="0" err="1">
                <a:solidFill>
                  <a:srgbClr val="000000"/>
                </a:solidFill>
                <a:effectLst/>
                <a:latin typeface="+mn-ea"/>
              </a:rPr>
              <a:t>끼어있는</a:t>
            </a:r>
            <a:r>
              <a:rPr lang="ko-KR" altLang="en-US" sz="1800" b="0" i="1" dirty="0">
                <a:solidFill>
                  <a:srgbClr val="000000"/>
                </a:solidFill>
                <a:effectLst/>
                <a:latin typeface="+mn-ea"/>
              </a:rPr>
              <a:t> 산정상에서 한치 앞이 보이지 않는다면</a:t>
            </a:r>
            <a:r>
              <a:rPr lang="en-US" altLang="ko-KR" sz="1800" b="0" i="1" dirty="0">
                <a:solidFill>
                  <a:srgbClr val="000000"/>
                </a:solidFill>
                <a:effectLst/>
                <a:latin typeface="+mn-ea"/>
              </a:rPr>
              <a:t>, </a:t>
            </a:r>
            <a:r>
              <a:rPr lang="ko-KR" altLang="en-US" sz="1800" b="0" i="1" dirty="0">
                <a:solidFill>
                  <a:srgbClr val="000000"/>
                </a:solidFill>
                <a:effectLst/>
                <a:latin typeface="+mn-ea"/>
              </a:rPr>
              <a:t>어떻게 내려가야 할까</a:t>
            </a:r>
            <a:r>
              <a:rPr lang="en-US" altLang="ko-KR" sz="1800" b="0" i="1" dirty="0">
                <a:solidFill>
                  <a:srgbClr val="000000"/>
                </a:solidFill>
                <a:effectLst/>
                <a:latin typeface="+mn-ea"/>
              </a:rPr>
              <a:t>?</a:t>
            </a:r>
            <a:endParaRPr lang="ko-KR" altLang="en-US" b="0" i="1" dirty="0">
              <a:solidFill>
                <a:srgbClr val="000000"/>
              </a:solidFill>
              <a:effectLst/>
              <a:latin typeface="+mn-ea"/>
            </a:endParaRPr>
          </a:p>
          <a:p>
            <a:pPr algn="ctr"/>
            <a:r>
              <a:rPr lang="ko-KR" altLang="en-US" sz="1800" b="0" i="1" dirty="0">
                <a:solidFill>
                  <a:srgbClr val="000000"/>
                </a:solidFill>
                <a:effectLst/>
                <a:latin typeface="+mn-ea"/>
              </a:rPr>
              <a:t>짙은 안개로 인해 앞이 잘 보이지 않는다면</a:t>
            </a:r>
            <a:r>
              <a:rPr lang="en-US" altLang="ko-KR" sz="1800" b="0" i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endParaRPr lang="ko-KR" altLang="en-US" b="0" i="1" dirty="0">
              <a:solidFill>
                <a:srgbClr val="000000"/>
              </a:solidFill>
              <a:effectLst/>
              <a:latin typeface="+mn-ea"/>
            </a:endParaRPr>
          </a:p>
          <a:p>
            <a:pPr algn="ctr"/>
            <a:r>
              <a:rPr lang="ko-KR" altLang="en-US" sz="1800" b="0" i="1" dirty="0">
                <a:solidFill>
                  <a:srgbClr val="000000"/>
                </a:solidFill>
                <a:effectLst/>
                <a:latin typeface="+mn-ea"/>
              </a:rPr>
              <a:t>자기의 현재 위치에서의 정보</a:t>
            </a:r>
            <a:r>
              <a:rPr lang="en-US" altLang="ko-KR" sz="1800" b="0" i="1" dirty="0">
                <a:solidFill>
                  <a:srgbClr val="000000"/>
                </a:solidFill>
                <a:effectLst/>
                <a:latin typeface="+mn-ea"/>
              </a:rPr>
              <a:t>(local information)</a:t>
            </a:r>
            <a:r>
              <a:rPr lang="ko-KR" altLang="en-US" sz="1800" b="0" i="1" dirty="0">
                <a:solidFill>
                  <a:srgbClr val="000000"/>
                </a:solidFill>
                <a:effectLst/>
                <a:latin typeface="+mn-ea"/>
              </a:rPr>
              <a:t>만을 활용해야 하며</a:t>
            </a:r>
            <a:r>
              <a:rPr lang="en-US" altLang="ko-KR" sz="1800" b="0" i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endParaRPr lang="ko-KR" altLang="en-US" b="0" i="1" dirty="0">
              <a:solidFill>
                <a:srgbClr val="000000"/>
              </a:solidFill>
              <a:effectLst/>
              <a:latin typeface="+mn-ea"/>
            </a:endParaRPr>
          </a:p>
          <a:p>
            <a:pPr algn="ctr"/>
            <a:r>
              <a:rPr lang="ko-KR" altLang="en-US" sz="1800" b="0" i="1" dirty="0">
                <a:solidFill>
                  <a:srgbClr val="000000"/>
                </a:solidFill>
                <a:effectLst/>
                <a:latin typeface="+mn-ea"/>
              </a:rPr>
              <a:t>그 정보로는 가장 경사가 큰 쪽으로 내려가는 길을 택하면 된다</a:t>
            </a:r>
            <a:r>
              <a:rPr lang="en-US" altLang="ko-KR" sz="1800" b="0" i="1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b="0" i="1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6BD8F6-DCC3-4CC8-9122-8E99E324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9" y="2588467"/>
            <a:ext cx="4961562" cy="41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61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확률적 경사 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하강법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(SGD : Stochastic Gradient Descent)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122" name="Picture 2" descr="신경망 학습 - (4 - 1) 확률적 경사 하강법, SGD( Stochastic Gradient Descent )">
            <a:extLst>
              <a:ext uri="{FF2B5EF4-FFF2-40B4-BE49-F238E27FC236}">
                <a16:creationId xmlns:a16="http://schemas.microsoft.com/office/drawing/2014/main" id="{D2B78C50-EEDF-4E7E-91C3-F9DF6C9D3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994" y="1750921"/>
            <a:ext cx="6167994" cy="435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16D12C-3AEA-4D98-9091-79115956C3F6}"/>
              </a:ext>
            </a:extLst>
          </p:cNvPr>
          <p:cNvSpPr txBox="1"/>
          <p:nvPr/>
        </p:nvSpPr>
        <p:spPr>
          <a:xfrm>
            <a:off x="0" y="6572954"/>
            <a:ext cx="22431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4"/>
              </a:rPr>
              <a:t>https://seamless.tistory.com/38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68D5E-AE5F-4EF5-80D3-BC32917DCBC1}"/>
              </a:ext>
            </a:extLst>
          </p:cNvPr>
          <p:cNvSpPr txBox="1"/>
          <p:nvPr/>
        </p:nvSpPr>
        <p:spPr>
          <a:xfrm>
            <a:off x="5428921" y="2872636"/>
            <a:ext cx="6682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DFC3B5"/>
                </a:highlight>
              </a:rPr>
              <a:t>GD</a:t>
            </a:r>
          </a:p>
          <a:p>
            <a:r>
              <a:rPr lang="ko-KR" altLang="en-US" dirty="0"/>
              <a:t>모든 트레이닝 데이터에 대한 손실함수를 구하고 기울기를 구함</a:t>
            </a:r>
            <a:endParaRPr lang="en-US" altLang="ko-KR" dirty="0"/>
          </a:p>
          <a:p>
            <a:r>
              <a:rPr lang="en-US" altLang="ko-KR" dirty="0"/>
              <a:t>but </a:t>
            </a:r>
            <a:r>
              <a:rPr lang="ko-KR" altLang="en-US" dirty="0"/>
              <a:t>데이터가 용량이 큰 경우 계산이 오래 걸림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bg1"/>
                </a:solidFill>
                <a:highlight>
                  <a:srgbClr val="DFC3B5"/>
                </a:highlight>
              </a:rPr>
              <a:t>SGD</a:t>
            </a:r>
          </a:p>
          <a:p>
            <a:r>
              <a:rPr lang="ko-KR" altLang="en-US" dirty="0"/>
              <a:t>트레이닝 데이터를 </a:t>
            </a:r>
            <a:r>
              <a:rPr lang="en-US" altLang="ko-KR" dirty="0"/>
              <a:t>mini-batch(size=1)</a:t>
            </a:r>
            <a:r>
              <a:rPr lang="ko-KR" altLang="en-US" dirty="0"/>
              <a:t>단위만큼 </a:t>
            </a:r>
            <a:r>
              <a:rPr lang="ko-KR" altLang="en-US" dirty="0">
                <a:solidFill>
                  <a:srgbClr val="FF0000"/>
                </a:solidFill>
              </a:rPr>
              <a:t>무작위</a:t>
            </a:r>
            <a:r>
              <a:rPr lang="ko-KR" altLang="en-US" dirty="0"/>
              <a:t>로 추출하여</a:t>
            </a:r>
            <a:endParaRPr lang="en-US" altLang="ko-KR" dirty="0"/>
          </a:p>
          <a:p>
            <a:r>
              <a:rPr lang="ko-KR" altLang="en-US" dirty="0"/>
              <a:t>이 데이터만으로 학습을 하는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수렴 속도가 빠르다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오차율이 크다 </a:t>
            </a:r>
            <a:r>
              <a:rPr lang="en-US" altLang="ko-KR" dirty="0"/>
              <a:t>(global minimum</a:t>
            </a:r>
            <a:r>
              <a:rPr lang="ko-KR" altLang="en-US" dirty="0"/>
              <a:t>을 찾지 못할 가능성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204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확률적 경사 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하강법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(SGD : Stochastic Gradient Descent)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90140A-18C2-43E2-9154-19D5833D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661445"/>
            <a:ext cx="8153400" cy="253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C81282-017F-4914-B979-9BF415296766}"/>
              </a:ext>
            </a:extLst>
          </p:cNvPr>
          <p:cNvSpPr txBox="1"/>
          <p:nvPr/>
        </p:nvSpPr>
        <p:spPr>
          <a:xfrm>
            <a:off x="3061355" y="4607351"/>
            <a:ext cx="606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무작위로 표본집단을 계속 추출하여 최적해를 구한다면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최적해의 값은 통계학적으로 </a:t>
            </a:r>
            <a:r>
              <a:rPr lang="en-US" altLang="ko-KR" dirty="0">
                <a:sym typeface="Wingdings" panose="05000000000000000000" pitchFamily="2" charset="2"/>
              </a:rPr>
              <a:t>GD</a:t>
            </a:r>
            <a:r>
              <a:rPr lang="ko-KR" altLang="en-US" dirty="0">
                <a:sym typeface="Wingdings" panose="05000000000000000000" pitchFamily="2" charset="2"/>
              </a:rPr>
              <a:t>와 별 차이가 없지만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계산 시간</a:t>
            </a:r>
            <a:r>
              <a:rPr lang="ko-KR" altLang="en-US" dirty="0">
                <a:sym typeface="Wingdings" panose="05000000000000000000" pitchFamily="2" charset="2"/>
              </a:rPr>
              <a:t>을 훨씬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단축</a:t>
            </a:r>
            <a:r>
              <a:rPr lang="ko-KR" altLang="en-US" dirty="0">
                <a:sym typeface="Wingdings" panose="05000000000000000000" pitchFamily="2" charset="2"/>
              </a:rPr>
              <a:t>시킬 수 있는 장점이 있어서 많이 쓰인다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779AF-60C4-4485-9580-90547F389816}"/>
              </a:ext>
            </a:extLst>
          </p:cNvPr>
          <p:cNvSpPr txBox="1"/>
          <p:nvPr/>
        </p:nvSpPr>
        <p:spPr>
          <a:xfrm>
            <a:off x="9644698" y="6585764"/>
            <a:ext cx="255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https://engmrk.com/mini-batch-gd/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8047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4788217-16D8-42D6-97CA-F1A66D2F7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203" y="4538027"/>
            <a:ext cx="277654" cy="3702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확률적 경사 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하강법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(SGD : Stochastic Gradient Descent)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A009DB-411E-4998-8044-147A2E3A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66" y="2100263"/>
            <a:ext cx="38862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A111D5-B436-428E-B73E-28935B1EEA96}"/>
              </a:ext>
            </a:extLst>
          </p:cNvPr>
          <p:cNvSpPr txBox="1"/>
          <p:nvPr/>
        </p:nvSpPr>
        <p:spPr>
          <a:xfrm>
            <a:off x="4152900" y="4261465"/>
            <a:ext cx="7448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 : </a:t>
            </a:r>
            <a:r>
              <a:rPr lang="ko-KR" altLang="en-US" dirty="0"/>
              <a:t>갱신할 가중치 매개변수</a:t>
            </a:r>
            <a:endParaRPr lang="en-US" altLang="ko-KR" dirty="0"/>
          </a:p>
          <a:p>
            <a:r>
              <a:rPr lang="en-US" altLang="ko-KR" dirty="0"/>
              <a:t>    : </a:t>
            </a:r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(learning late) &gt;0</a:t>
            </a:r>
          </a:p>
          <a:p>
            <a:r>
              <a:rPr lang="ko-KR" altLang="en-US" dirty="0"/>
              <a:t>이때 너무 크지도</a:t>
            </a:r>
            <a:r>
              <a:rPr lang="en-US" altLang="ko-KR" dirty="0"/>
              <a:t>, </a:t>
            </a:r>
            <a:r>
              <a:rPr lang="ko-KR" altLang="en-US" dirty="0"/>
              <a:t>작지도 않은 값으로 세팅해야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ℓL / ℓW : </a:t>
            </a:r>
            <a:r>
              <a:rPr lang="ko-KR" altLang="en-US" dirty="0"/>
              <a:t>매개변수</a:t>
            </a:r>
            <a:r>
              <a:rPr lang="en-US" altLang="ko-KR" dirty="0">
                <a:latin typeface="+mn-ea"/>
              </a:rPr>
              <a:t>(W)</a:t>
            </a:r>
            <a:r>
              <a:rPr lang="ko-KR" altLang="en-US" dirty="0">
                <a:latin typeface="+mn-ea"/>
              </a:rPr>
              <a:t>에 대한 손실함수</a:t>
            </a:r>
            <a:r>
              <a:rPr lang="en-US" altLang="ko-KR" dirty="0">
                <a:latin typeface="+mn-ea"/>
              </a:rPr>
              <a:t>(L)</a:t>
            </a:r>
            <a:r>
              <a:rPr lang="ko-KR" altLang="en-US" dirty="0">
                <a:latin typeface="+mn-ea"/>
              </a:rPr>
              <a:t>의 기울기</a:t>
            </a:r>
          </a:p>
        </p:txBody>
      </p:sp>
    </p:spTree>
    <p:extLst>
      <p:ext uri="{BB962C8B-B14F-4D97-AF65-F5344CB8AC3E}">
        <p14:creationId xmlns:p14="http://schemas.microsoft.com/office/powerpoint/2010/main" val="1586274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Data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Augmentation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데이터 확장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19C11-8C46-4577-9D16-6505F91AAF1E}"/>
              </a:ext>
            </a:extLst>
          </p:cNvPr>
          <p:cNvSpPr txBox="1"/>
          <p:nvPr/>
        </p:nvSpPr>
        <p:spPr>
          <a:xfrm>
            <a:off x="1704237" y="1948115"/>
            <a:ext cx="8783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이미 존재하는 데이터 샘플을 일정하게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가공</a:t>
            </a:r>
            <a:r>
              <a:rPr lang="ko-KR" altLang="en-US" dirty="0">
                <a:latin typeface="+mn-ea"/>
              </a:rPr>
              <a:t>하여 양을 늘리는 방법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ex.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이미지의 평행이동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대칭이동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회전 등의 변환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픽셀의 </a:t>
            </a:r>
            <a:r>
              <a:rPr lang="ko-KR" altLang="en-US" dirty="0" err="1">
                <a:latin typeface="+mn-ea"/>
              </a:rPr>
              <a:t>명암값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색에 변동을 가한 결과 이미지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가우스 분포를 따른 랜덤 노이즈 추가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배경 음악의 일부를 랜덤 </a:t>
            </a:r>
            <a:r>
              <a:rPr lang="ko-KR" altLang="en-US" dirty="0" err="1">
                <a:latin typeface="+mn-ea"/>
              </a:rPr>
              <a:t>샘플링하여</a:t>
            </a:r>
            <a:r>
              <a:rPr lang="ko-KR" altLang="en-US" dirty="0">
                <a:latin typeface="+mn-ea"/>
              </a:rPr>
              <a:t> 음성과 합성하는 것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학습 데이터 셋이 부족할 경우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과적합</a:t>
            </a:r>
            <a:r>
              <a:rPr lang="en-US" altLang="ko-KR" dirty="0">
                <a:latin typeface="+mn-ea"/>
              </a:rPr>
              <a:t>(overfitting)</a:t>
            </a:r>
            <a:r>
              <a:rPr lang="ko-KR" altLang="en-US" dirty="0">
                <a:latin typeface="+mn-ea"/>
              </a:rPr>
              <a:t>이 발생하는데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ko-KR" altLang="en-US" dirty="0">
                <a:latin typeface="+mn-ea"/>
              </a:rPr>
              <a:t>새로운 데이터 셋을 가져오기 보다는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기존의 데이터 셋에서 확장</a:t>
            </a:r>
            <a:r>
              <a:rPr lang="ko-KR" altLang="en-US" dirty="0">
                <a:latin typeface="+mn-ea"/>
              </a:rPr>
              <a:t>하여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과적합을 방지</a:t>
            </a:r>
            <a:r>
              <a:rPr lang="ko-KR" altLang="en-US" dirty="0">
                <a:latin typeface="+mn-ea"/>
              </a:rPr>
              <a:t>하는 방법</a:t>
            </a:r>
          </a:p>
        </p:txBody>
      </p:sp>
    </p:spTree>
    <p:extLst>
      <p:ext uri="{BB962C8B-B14F-4D97-AF65-F5344CB8AC3E}">
        <p14:creationId xmlns:p14="http://schemas.microsoft.com/office/powerpoint/2010/main" val="956756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9ADACA8-81FF-4FFB-9D62-C36528B8F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98114" y="3931449"/>
            <a:ext cx="2987982" cy="18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A7CF529-3DD5-4B63-95B8-AE32CA7C6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90535" y="3380124"/>
            <a:ext cx="4377975" cy="29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Overfitting (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과적합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19C11-8C46-4577-9D16-6505F91AAF1E}"/>
              </a:ext>
            </a:extLst>
          </p:cNvPr>
          <p:cNvSpPr txBox="1"/>
          <p:nvPr/>
        </p:nvSpPr>
        <p:spPr>
          <a:xfrm>
            <a:off x="155853" y="1166030"/>
            <a:ext cx="12132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DFC3B5"/>
                </a:highlight>
                <a:latin typeface="+mn-ea"/>
              </a:rPr>
              <a:t>Overfitting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파라미터에 비해 학습 데이터가 너무 적은 경우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ko-KR" altLang="en-US" dirty="0">
                <a:latin typeface="+mn-ea"/>
              </a:rPr>
              <a:t> 학습 데이터 외의 데이터에 대해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잘못된 학습 결과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예측에 오류가 많이 </a:t>
            </a:r>
            <a:r>
              <a:rPr lang="ko-KR" altLang="en-US" dirty="0" err="1">
                <a:latin typeface="+mn-ea"/>
              </a:rPr>
              <a:t>일어남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보이는 현상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극복 방법 </a:t>
            </a:r>
            <a:r>
              <a:rPr lang="en-US" altLang="ko-KR" dirty="0">
                <a:latin typeface="+mn-ea"/>
              </a:rPr>
              <a:t>: Regularization, Cross Validation, Add more data as much as possible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이를 방지하기 위해 학습 데이터에서 </a:t>
            </a:r>
            <a:r>
              <a:rPr lang="en-US" altLang="ko-KR" dirty="0">
                <a:latin typeface="+mn-ea"/>
              </a:rPr>
              <a:t>Test set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Validation set</a:t>
            </a:r>
            <a:r>
              <a:rPr lang="ko-KR" altLang="en-US" dirty="0">
                <a:latin typeface="+mn-ea"/>
              </a:rPr>
              <a:t>을 샘플로 뽑아내서 두 개의 데이터 셋을 제외하고 학습 시킴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이렇게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Training set, Validation set, Test set</a:t>
            </a:r>
            <a:r>
              <a:rPr lang="ko-KR" altLang="en-US" dirty="0">
                <a:latin typeface="+mn-ea"/>
              </a:rPr>
              <a:t>으로 데이터 셋을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개로 나누어 학습 진행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일반화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(Generalization)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+mn-ea"/>
              </a:rPr>
              <a:t>목적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학습에 사용되지 않은 데이터에 대한 정확도를 높임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345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9131083B-0DE8-4B8F-851E-300AA7373DA7}"/>
              </a:ext>
            </a:extLst>
          </p:cNvPr>
          <p:cNvSpPr/>
          <p:nvPr/>
        </p:nvSpPr>
        <p:spPr>
          <a:xfrm>
            <a:off x="-4258506" y="0"/>
            <a:ext cx="9449938" cy="7536426"/>
          </a:xfrm>
          <a:prstGeom prst="parallelogram">
            <a:avLst>
              <a:gd name="adj" fmla="val 494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CE1EFC6-4643-48A6-9878-7F1C8C1BACA8}"/>
              </a:ext>
            </a:extLst>
          </p:cNvPr>
          <p:cNvSpPr/>
          <p:nvPr/>
        </p:nvSpPr>
        <p:spPr>
          <a:xfrm>
            <a:off x="-3392130" y="4645744"/>
            <a:ext cx="6291507" cy="3460955"/>
          </a:xfrm>
          <a:prstGeom prst="parallelogram">
            <a:avLst>
              <a:gd name="adj" fmla="val 494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751CE-5D0E-4FC7-A14E-5CF884AF1453}"/>
              </a:ext>
            </a:extLst>
          </p:cNvPr>
          <p:cNvSpPr txBox="1"/>
          <p:nvPr/>
        </p:nvSpPr>
        <p:spPr>
          <a:xfrm>
            <a:off x="-481030" y="3429000"/>
            <a:ext cx="38001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6600">
                <a:solidFill>
                  <a:schemeClr val="bg1"/>
                </a:solidFill>
                <a:latin typeface="+mj-ea"/>
                <a:ea typeface="+mj-ea"/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1544142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Regularization (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정규화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19C11-8C46-4577-9D16-6505F91AAF1E}"/>
              </a:ext>
            </a:extLst>
          </p:cNvPr>
          <p:cNvSpPr txBox="1"/>
          <p:nvPr/>
        </p:nvSpPr>
        <p:spPr>
          <a:xfrm>
            <a:off x="420063" y="985495"/>
            <a:ext cx="1213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과적합을 막는 방법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지금까지 연구된 정규화 방식 </a:t>
            </a:r>
            <a:r>
              <a:rPr lang="en-US" altLang="ko-KR" dirty="0">
                <a:latin typeface="+mn-ea"/>
              </a:rPr>
              <a:t>: L2 </a:t>
            </a:r>
            <a:r>
              <a:rPr lang="ko-KR" altLang="en-US" dirty="0">
                <a:latin typeface="+mn-ea"/>
              </a:rPr>
              <a:t>정규화</a:t>
            </a:r>
            <a:r>
              <a:rPr lang="en-US" altLang="ko-KR" dirty="0">
                <a:latin typeface="+mn-ea"/>
              </a:rPr>
              <a:t>, L1 </a:t>
            </a:r>
            <a:r>
              <a:rPr lang="ko-KR" altLang="en-US" dirty="0">
                <a:latin typeface="+mn-ea"/>
              </a:rPr>
              <a:t>정규화</a:t>
            </a:r>
            <a:r>
              <a:rPr lang="en-US" altLang="ko-KR" dirty="0">
                <a:latin typeface="+mn-ea"/>
              </a:rPr>
              <a:t>, Max norm constraints, </a:t>
            </a:r>
            <a:r>
              <a:rPr lang="ko-KR" altLang="en-US" dirty="0" err="1">
                <a:latin typeface="+mn-ea"/>
              </a:rPr>
              <a:t>드롭아웃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BB82DC1-CC35-4004-B973-2C3E699E1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974736"/>
              </p:ext>
            </p:extLst>
          </p:nvPr>
        </p:nvGraphicFramePr>
        <p:xfrm>
          <a:off x="420063" y="2059619"/>
          <a:ext cx="9837444" cy="411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8492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9131083B-0DE8-4B8F-851E-300AA7373DA7}"/>
              </a:ext>
            </a:extLst>
          </p:cNvPr>
          <p:cNvSpPr/>
          <p:nvPr/>
        </p:nvSpPr>
        <p:spPr>
          <a:xfrm>
            <a:off x="-4258506" y="0"/>
            <a:ext cx="9449938" cy="7536426"/>
          </a:xfrm>
          <a:prstGeom prst="parallelogram">
            <a:avLst>
              <a:gd name="adj" fmla="val 494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CE1EFC6-4643-48A6-9878-7F1C8C1BACA8}"/>
              </a:ext>
            </a:extLst>
          </p:cNvPr>
          <p:cNvSpPr/>
          <p:nvPr/>
        </p:nvSpPr>
        <p:spPr>
          <a:xfrm>
            <a:off x="-3392130" y="4645744"/>
            <a:ext cx="6291507" cy="3460955"/>
          </a:xfrm>
          <a:prstGeom prst="parallelogram">
            <a:avLst>
              <a:gd name="adj" fmla="val 494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751CE-5D0E-4FC7-A14E-5CF884AF1453}"/>
              </a:ext>
            </a:extLst>
          </p:cNvPr>
          <p:cNvSpPr txBox="1"/>
          <p:nvPr/>
        </p:nvSpPr>
        <p:spPr>
          <a:xfrm>
            <a:off x="-481030" y="3429000"/>
            <a:ext cx="38001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6600">
                <a:solidFill>
                  <a:schemeClr val="bg1"/>
                </a:solidFill>
                <a:latin typeface="+mj-ea"/>
                <a:ea typeface="+mj-ea"/>
              </a:rPr>
              <a:t>본론</a:t>
            </a:r>
          </a:p>
        </p:txBody>
      </p:sp>
    </p:spTree>
    <p:extLst>
      <p:ext uri="{BB962C8B-B14F-4D97-AF65-F5344CB8AC3E}">
        <p14:creationId xmlns:p14="http://schemas.microsoft.com/office/powerpoint/2010/main" val="61823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Knowledge Distillation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B7805-E161-4731-837C-E00DE4E9F92B}"/>
              </a:ext>
            </a:extLst>
          </p:cNvPr>
          <p:cNvSpPr txBox="1"/>
          <p:nvPr/>
        </p:nvSpPr>
        <p:spPr>
          <a:xfrm>
            <a:off x="1735372" y="2809012"/>
            <a:ext cx="91514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교사 네트워크</a:t>
            </a:r>
            <a:r>
              <a:rPr lang="en-US" altLang="ko-KR" dirty="0"/>
              <a:t>(teacher network)</a:t>
            </a:r>
            <a:r>
              <a:rPr lang="ko-KR" altLang="en-US" dirty="0"/>
              <a:t>라고 하는 사전 훈련된 복잡한 네트워크의 지식을 전달하여 더 간단한 네트워크</a:t>
            </a:r>
            <a:r>
              <a:rPr lang="en-US" altLang="ko-KR" dirty="0"/>
              <a:t>, </a:t>
            </a:r>
            <a:r>
              <a:rPr lang="ko-KR" altLang="en-US" dirty="0"/>
              <a:t>즉 학생 네트워크</a:t>
            </a:r>
            <a:r>
              <a:rPr lang="en-US" altLang="ko-KR" dirty="0"/>
              <a:t>(student network)</a:t>
            </a:r>
            <a:r>
              <a:rPr lang="ko-KR" altLang="en-US" dirty="0"/>
              <a:t>를 효과적으로 훈련하는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knowledge : hidden layer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이나 </a:t>
            </a:r>
            <a:r>
              <a:rPr lang="en-US" altLang="ko-KR" dirty="0"/>
              <a:t>final layer</a:t>
            </a:r>
            <a:r>
              <a:rPr lang="ko-KR" altLang="en-US" dirty="0"/>
              <a:t>의 </a:t>
            </a:r>
            <a:r>
              <a:rPr lang="en-US" altLang="ko-KR" dirty="0"/>
              <a:t>logits </a:t>
            </a:r>
            <a:r>
              <a:rPr lang="ko-KR" altLang="en-US" dirty="0"/>
              <a:t>등을 포함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77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Knowledge Distillation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1266" name="Picture 2" descr="딥러닝 용어 정리, Knowledge distillation 설명과 이해">
            <a:extLst>
              <a:ext uri="{FF2B5EF4-FFF2-40B4-BE49-F238E27FC236}">
                <a16:creationId xmlns:a16="http://schemas.microsoft.com/office/drawing/2014/main" id="{9D9248D6-B8FE-4351-A117-5BE7EBEFD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67" y="1767844"/>
            <a:ext cx="9007166" cy="42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09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self-knowledge distillation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5D8F5-4AF4-4EF3-B572-A1CE6137D31C}"/>
              </a:ext>
            </a:extLst>
          </p:cNvPr>
          <p:cNvSpPr txBox="1"/>
          <p:nvPr/>
        </p:nvSpPr>
        <p:spPr>
          <a:xfrm>
            <a:off x="2287822" y="2256562"/>
            <a:ext cx="90843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교사 네트워크의 사전 훈련 과정이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크게 두 가지로 구분된다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arenBoth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augmentation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ex. DDGSD, CSKD, SLA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데이터 증강은 반드시 공간 정보를 보존하지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특징 증류를 활용하기가 어렵다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arenBoth"/>
            </a:pPr>
            <a:r>
              <a:rPr lang="en-US" altLang="ko-KR" dirty="0"/>
              <a:t>auxiliary network based approach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분류기 네트워크 중간에 추가 분기를 활용하고</a:t>
            </a:r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ko-KR" altLang="en-US" dirty="0"/>
              <a:t>지식 전달을 통해 추가 분기를 유도하여 유사한 출력 생성 </a:t>
            </a:r>
            <a:r>
              <a:rPr lang="en-US" altLang="ko-KR" dirty="0"/>
              <a:t>(</a:t>
            </a:r>
            <a:r>
              <a:rPr lang="ko-KR" altLang="en-US" dirty="0"/>
              <a:t>상향식</a:t>
            </a:r>
            <a:r>
              <a:rPr lang="en-US" altLang="ko-KR" dirty="0"/>
              <a:t>, </a:t>
            </a:r>
            <a:r>
              <a:rPr lang="ko-KR" altLang="en-US" dirty="0"/>
              <a:t>하향식 경로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-    ex.</a:t>
            </a:r>
            <a:r>
              <a:rPr lang="ko-KR" altLang="en-US" dirty="0"/>
              <a:t> </a:t>
            </a:r>
            <a:r>
              <a:rPr lang="en-US" altLang="ko-KR" dirty="0"/>
              <a:t>FPN,</a:t>
            </a:r>
            <a:r>
              <a:rPr lang="ko-KR" altLang="en-US" dirty="0"/>
              <a:t> </a:t>
            </a:r>
            <a:r>
              <a:rPr lang="en-US" altLang="ko-KR" dirty="0" err="1"/>
              <a:t>PANet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BiFPN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분류기 네트워크에 대한 </a:t>
            </a:r>
            <a:r>
              <a:rPr lang="ko-KR" altLang="en-US" dirty="0" err="1"/>
              <a:t>컨볼루션</a:t>
            </a:r>
            <a:r>
              <a:rPr lang="ko-KR" altLang="en-US" dirty="0"/>
              <a:t> 계층의 출력인 기능이나 </a:t>
            </a:r>
            <a:endParaRPr lang="en-US" altLang="ko-KR" dirty="0"/>
          </a:p>
          <a:p>
            <a:pPr lvl="2"/>
            <a:r>
              <a:rPr lang="en-US" altLang="ko-KR" dirty="0"/>
              <a:t>     soft label</a:t>
            </a:r>
            <a:r>
              <a:rPr lang="ko-KR" altLang="en-US" dirty="0"/>
              <a:t>로 정제된 지식을 생성하기 어렵다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063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FRSKD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5D8F5-4AF4-4EF3-B572-A1CE6137D31C}"/>
              </a:ext>
            </a:extLst>
          </p:cNvPr>
          <p:cNvSpPr txBox="1"/>
          <p:nvPr/>
        </p:nvSpPr>
        <p:spPr>
          <a:xfrm>
            <a:off x="2287822" y="2570887"/>
            <a:ext cx="80465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보조 자가 교사 네트워크를 활용하여 분류기 네트워크에 정제된 지식 전달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자가 지식 증류를 위해 </a:t>
            </a:r>
            <a:r>
              <a:rPr lang="en-US" altLang="ko-KR" dirty="0"/>
              <a:t>soft label</a:t>
            </a:r>
            <a:r>
              <a:rPr lang="ko-KR" altLang="en-US" dirty="0"/>
              <a:t>과 </a:t>
            </a:r>
            <a:r>
              <a:rPr lang="en-US" altLang="ko-KR" dirty="0"/>
              <a:t>feature-map </a:t>
            </a:r>
            <a:r>
              <a:rPr lang="ko-KR" altLang="en-US" dirty="0"/>
              <a:t>증류 모두 사용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local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information</a:t>
            </a:r>
            <a:r>
              <a:rPr lang="ko-KR" altLang="en-US" dirty="0">
                <a:sym typeface="Wingdings" panose="05000000000000000000" pitchFamily="2" charset="2"/>
              </a:rPr>
              <a:t>의 보존을 강조하는 분류 및 의미 분할에 적용될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데이터 증강 뿐만 아니라 다른 자가 지식 증류 방법과도 호환됨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1607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CB6C0A-903D-4DC5-8DEC-1E048A36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1" y="772795"/>
            <a:ext cx="10586239" cy="56726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FRSKD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74682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92CFA-9856-4406-96CE-3D59B1673875}"/>
              </a:ext>
            </a:extLst>
          </p:cNvPr>
          <p:cNvSpPr txBox="1"/>
          <p:nvPr/>
        </p:nvSpPr>
        <p:spPr>
          <a:xfrm>
            <a:off x="420063" y="1544562"/>
            <a:ext cx="73274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분류기 네트워크에 대한 </a:t>
            </a:r>
            <a:r>
              <a:rPr lang="en-US" altLang="ko-KR" dirty="0"/>
              <a:t>refined feature-map</a:t>
            </a:r>
            <a:r>
              <a:rPr lang="ko-KR" altLang="en-US" dirty="0"/>
              <a:t>과 </a:t>
            </a:r>
            <a:r>
              <a:rPr lang="en-US" altLang="ko-KR" dirty="0"/>
              <a:t>soft label </a:t>
            </a:r>
            <a:r>
              <a:rPr lang="ko-KR" altLang="en-US" dirty="0"/>
              <a:t>자체 제공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ko-KR" altLang="en-US" dirty="0"/>
              <a:t>분류기 네트워크의 </a:t>
            </a:r>
            <a:r>
              <a:rPr lang="en-US" altLang="ko-KR" dirty="0"/>
              <a:t>feature-map (               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본 논문에서는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BiFPN</a:t>
            </a:r>
            <a:r>
              <a:rPr lang="ko-KR" altLang="en-US" dirty="0"/>
              <a:t>의 구조를 수정해서 </a:t>
            </a:r>
            <a:r>
              <a:rPr lang="en-US" altLang="ko-KR" dirty="0"/>
              <a:t>Self-Teacher Network </a:t>
            </a:r>
            <a:r>
              <a:rPr lang="ko-KR" altLang="en-US" dirty="0"/>
              <a:t>모델링함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PANet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BiFPN</a:t>
            </a:r>
            <a:r>
              <a:rPr lang="ko-KR" altLang="en-US" dirty="0"/>
              <a:t>에서의 하향식</a:t>
            </a:r>
            <a:r>
              <a:rPr lang="en-US" altLang="ko-KR" dirty="0"/>
              <a:t>&amp;</a:t>
            </a:r>
            <a:r>
              <a:rPr lang="ko-KR" altLang="en-US" dirty="0"/>
              <a:t>상향식 경로 적용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D859AC-2B2A-4190-9B6E-8FEA7F29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3048001"/>
            <a:ext cx="6481140" cy="38099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BDD139-E868-4076-A54C-61C96482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534" y="1847177"/>
            <a:ext cx="958822" cy="2883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Self-Teacher Network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80E04B-964E-4D8B-AC04-D1BE5EC94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32" y="4219575"/>
            <a:ext cx="32004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68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Self-Teacher Network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9D1178-D895-406E-A0EC-666B11B04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359" y="2737198"/>
            <a:ext cx="5281613" cy="667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8F8D7E-0633-4CBF-BB9F-1824BB266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034" y="3895732"/>
            <a:ext cx="6151229" cy="8323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AE9942-D002-4D80-9692-6A35A80C326B}"/>
              </a:ext>
            </a:extLst>
          </p:cNvPr>
          <p:cNvSpPr txBox="1"/>
          <p:nvPr/>
        </p:nvSpPr>
        <p:spPr>
          <a:xfrm>
            <a:off x="420063" y="1223876"/>
            <a:ext cx="598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self-teacher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가 제공하는 </a:t>
            </a:r>
            <a:r>
              <a:rPr lang="en-US" altLang="ko-KR" b="1" dirty="0">
                <a:solidFill>
                  <a:schemeClr val="bg1"/>
                </a:solidFill>
                <a:highlight>
                  <a:srgbClr val="DFC3B5"/>
                </a:highlight>
              </a:rPr>
              <a:t>Soft Label</a:t>
            </a:r>
            <a:r>
              <a:rPr lang="ko-KR" altLang="en-US" dirty="0"/>
              <a:t>은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560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C732FFB-7B56-4EAD-BE51-06C709AB4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149" y="4658142"/>
            <a:ext cx="276225" cy="304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296A83-80B2-4F2C-87ED-7B943FED3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746" y="4667490"/>
            <a:ext cx="238125" cy="2667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400BE81-41C0-44FF-AE30-9B1D8FD81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536" y="4962942"/>
            <a:ext cx="266700" cy="228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E06F08-F522-4B50-AF55-045FE9A25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6438" y="4202149"/>
            <a:ext cx="1466850" cy="304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Self-Teacher Network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DDF73-3D33-4E16-AC4E-8D8DAD058D18}"/>
              </a:ext>
            </a:extLst>
          </p:cNvPr>
          <p:cNvSpPr txBox="1"/>
          <p:nvPr/>
        </p:nvSpPr>
        <p:spPr>
          <a:xfrm>
            <a:off x="420063" y="1161939"/>
            <a:ext cx="408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highlight>
                  <a:srgbClr val="DFC3B5"/>
                </a:highlight>
              </a:rPr>
              <a:t>lateral convolutional layers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B7EF81-1B36-40DD-8DF2-25F07E776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3410" y="2009991"/>
            <a:ext cx="6833350" cy="8919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3DDDD2-7266-46ED-99C2-BB4731640C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1074" y="3223446"/>
            <a:ext cx="762000" cy="35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895C9F-E1E8-4DCD-8744-B45BB4A06992}"/>
              </a:ext>
            </a:extLst>
          </p:cNvPr>
          <p:cNvSpPr txBox="1"/>
          <p:nvPr/>
        </p:nvSpPr>
        <p:spPr>
          <a:xfrm>
            <a:off x="3771074" y="3252705"/>
            <a:ext cx="49116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   : </a:t>
            </a:r>
            <a:r>
              <a:rPr lang="ko-KR" altLang="en-US" dirty="0" err="1"/>
              <a:t>컨볼루션</a:t>
            </a:r>
            <a:r>
              <a:rPr lang="ko-KR" altLang="en-US" dirty="0"/>
              <a:t> 연산 </a:t>
            </a:r>
            <a:r>
              <a:rPr lang="en-US" altLang="ko-KR" dirty="0"/>
              <a:t>(convolutional operation)</a:t>
            </a:r>
          </a:p>
          <a:p>
            <a:r>
              <a:rPr lang="en-US" altLang="ko-KR" dirty="0"/>
              <a:t>     : </a:t>
            </a:r>
            <a:r>
              <a:rPr lang="ko-KR" altLang="en-US" dirty="0"/>
              <a:t>출력 차원 </a:t>
            </a:r>
            <a:r>
              <a:rPr lang="en-US" altLang="ko-KR" dirty="0"/>
              <a:t>(output dimension)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feature-map</a:t>
            </a:r>
            <a:r>
              <a:rPr lang="ko-KR" altLang="en-US" dirty="0"/>
              <a:t>의 채널 차원    에 의존하는     설계</a:t>
            </a:r>
            <a:endParaRPr lang="en-US" altLang="ko-KR" dirty="0"/>
          </a:p>
          <a:p>
            <a:r>
              <a:rPr lang="ko-KR" altLang="en-US" dirty="0"/>
              <a:t>채널 폭 매개변수 </a:t>
            </a:r>
            <a:r>
              <a:rPr lang="en-US" altLang="ko-KR" dirty="0"/>
              <a:t>  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EC0DAD-BC72-4026-978B-EA5ABA42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38" y="3574696"/>
            <a:ext cx="276225" cy="3048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5A6C0-F71E-49F7-A022-94451AB3DA9A}"/>
              </a:ext>
            </a:extLst>
          </p:cNvPr>
          <p:cNvSpPr/>
          <p:nvPr/>
        </p:nvSpPr>
        <p:spPr>
          <a:xfrm>
            <a:off x="3517045" y="4202149"/>
            <a:ext cx="130875" cy="989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708FAE-1244-48C1-A0B0-CE5FEEA2E2A6}"/>
              </a:ext>
            </a:extLst>
          </p:cNvPr>
          <p:cNvSpPr/>
          <p:nvPr/>
        </p:nvSpPr>
        <p:spPr>
          <a:xfrm>
            <a:off x="8466784" y="4202149"/>
            <a:ext cx="130875" cy="989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0B00BAB-E8B4-4DBC-830C-985EBF7C21B1}"/>
              </a:ext>
            </a:extLst>
          </p:cNvPr>
          <p:cNvSpPr/>
          <p:nvPr/>
        </p:nvSpPr>
        <p:spPr>
          <a:xfrm>
            <a:off x="2421562" y="5528983"/>
            <a:ext cx="452761" cy="3551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59EF6F-F1CC-40DD-A4BE-F595044143AF}"/>
              </a:ext>
            </a:extLst>
          </p:cNvPr>
          <p:cNvSpPr txBox="1"/>
          <p:nvPr/>
        </p:nvSpPr>
        <p:spPr>
          <a:xfrm>
            <a:off x="2997477" y="5501831"/>
            <a:ext cx="6766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레이어의 채널 차원을 조정하여 </a:t>
            </a:r>
            <a:r>
              <a:rPr lang="en-US" altLang="ko-KR" dirty="0">
                <a:solidFill>
                  <a:srgbClr val="FF0000"/>
                </a:solidFill>
              </a:rPr>
              <a:t>feature-map </a:t>
            </a:r>
            <a:r>
              <a:rPr lang="ko-KR" altLang="en-US" dirty="0">
                <a:solidFill>
                  <a:srgbClr val="FF0000"/>
                </a:solidFill>
              </a:rPr>
              <a:t>깊이 정보를 포함</a:t>
            </a:r>
            <a:r>
              <a:rPr lang="ko-KR" altLang="en-US" dirty="0"/>
              <a:t>시킴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분류화 작업의 경우</a:t>
            </a:r>
            <a:r>
              <a:rPr lang="en-US" altLang="ko-KR" dirty="0"/>
              <a:t>, </a:t>
            </a:r>
            <a:r>
              <a:rPr lang="ko-KR" altLang="en-US" dirty="0"/>
              <a:t>깊은 계층에 대해 더 높은 채널 차원이 설정됨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이는 측면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레이어의 </a:t>
            </a:r>
            <a:r>
              <a:rPr lang="ko-KR" altLang="en-US" dirty="0">
                <a:solidFill>
                  <a:srgbClr val="FF0000"/>
                </a:solidFill>
              </a:rPr>
              <a:t>계산을 줄임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537F42B-273F-4AB3-B57B-1BEE61D91A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9625" y="220906"/>
            <a:ext cx="3152375" cy="188206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CB4142-7D4F-499C-B648-96576608D195}"/>
              </a:ext>
            </a:extLst>
          </p:cNvPr>
          <p:cNvSpPr/>
          <p:nvPr/>
        </p:nvSpPr>
        <p:spPr>
          <a:xfrm>
            <a:off x="10132234" y="709765"/>
            <a:ext cx="689646" cy="1210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0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CNN(Convolution Neural Network, 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합성곱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신경망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C3097-0285-4DE3-8500-EBC52554A4C1}"/>
              </a:ext>
            </a:extLst>
          </p:cNvPr>
          <p:cNvSpPr txBox="1"/>
          <p:nvPr/>
        </p:nvSpPr>
        <p:spPr>
          <a:xfrm>
            <a:off x="1376614" y="2413337"/>
            <a:ext cx="86189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시각적 영상을 분석하는데 사용되는 다층의 </a:t>
            </a:r>
            <a:r>
              <a:rPr lang="en-US" altLang="ko-KR" dirty="0"/>
              <a:t>feed-forward</a:t>
            </a:r>
            <a:r>
              <a:rPr lang="ko-KR" altLang="en-US" dirty="0"/>
              <a:t>적인 인공신경망의 한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FF0000"/>
                </a:solidFill>
              </a:rPr>
              <a:t>합성곱층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(Convolution layer)</a:t>
            </a:r>
            <a:r>
              <a:rPr lang="ko-KR" altLang="en-US" dirty="0"/>
              <a:t>과 </a:t>
            </a:r>
            <a:r>
              <a:rPr lang="ko-KR" altLang="en-US" dirty="0" err="1">
                <a:solidFill>
                  <a:srgbClr val="FF0000"/>
                </a:solidFill>
              </a:rPr>
              <a:t>풀링층</a:t>
            </a:r>
            <a:r>
              <a:rPr lang="en-US" altLang="ko-KR" dirty="0">
                <a:solidFill>
                  <a:srgbClr val="FF0000"/>
                </a:solidFill>
              </a:rPr>
              <a:t>(Pooling layer)</a:t>
            </a:r>
            <a:r>
              <a:rPr lang="ko-KR" altLang="en-US" dirty="0"/>
              <a:t>으로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Convolution layer : </a:t>
            </a:r>
            <a:r>
              <a:rPr lang="ko-KR" altLang="en-US" dirty="0" err="1"/>
              <a:t>컨볼루션</a:t>
            </a:r>
            <a:r>
              <a:rPr lang="ko-KR" altLang="en-US" dirty="0"/>
              <a:t> 연산을 통해 입력 이미지를 변환하는 역할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Pooling layer : </a:t>
            </a:r>
            <a:r>
              <a:rPr lang="ko-KR" altLang="en-US" dirty="0"/>
              <a:t>주위의 픽셀을 묶어서 하나의 대표 픽셀로 바꿈 </a:t>
            </a:r>
            <a:r>
              <a:rPr lang="en-US" altLang="ko-KR" dirty="0"/>
              <a:t>(</a:t>
            </a:r>
            <a:r>
              <a:rPr lang="ko-KR" altLang="en-US" dirty="0"/>
              <a:t>이미지 차원 축소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572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Self-Teacher Network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DDF73-3D33-4E16-AC4E-8D8DAD058D18}"/>
              </a:ext>
            </a:extLst>
          </p:cNvPr>
          <p:cNvSpPr txBox="1"/>
          <p:nvPr/>
        </p:nvSpPr>
        <p:spPr>
          <a:xfrm>
            <a:off x="1328641" y="2519750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하향식 경로의 </a:t>
            </a:r>
            <a:r>
              <a:rPr lang="en-US" altLang="ko-KR" sz="2400" b="1" dirty="0" err="1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i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번째 레이어 </a:t>
            </a:r>
            <a:endParaRPr lang="en-US" altLang="ko-KR" sz="2400" b="1" dirty="0">
              <a:solidFill>
                <a:schemeClr val="bg1"/>
              </a:solidFill>
              <a:highlight>
                <a:srgbClr val="DFC3B5"/>
              </a:highlight>
              <a:latin typeface="+mj-ea"/>
              <a:ea typeface="+mj-ea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537F42B-273F-4AB3-B57B-1BEE61D9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625" y="220906"/>
            <a:ext cx="3152375" cy="188206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CB4142-7D4F-499C-B648-96576608D195}"/>
              </a:ext>
            </a:extLst>
          </p:cNvPr>
          <p:cNvSpPr/>
          <p:nvPr/>
        </p:nvSpPr>
        <p:spPr>
          <a:xfrm>
            <a:off x="10833447" y="700887"/>
            <a:ext cx="596554" cy="1210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28B942-83B6-4C52-BC7D-F0405DB18B04}"/>
              </a:ext>
            </a:extLst>
          </p:cNvPr>
          <p:cNvSpPr txBox="1"/>
          <p:nvPr/>
        </p:nvSpPr>
        <p:spPr>
          <a:xfrm>
            <a:off x="1328641" y="3990358"/>
            <a:ext cx="610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상향식 경로의 </a:t>
            </a:r>
            <a:r>
              <a:rPr lang="en-US" altLang="ko-KR" sz="2400" b="1" dirty="0" err="1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i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번째 레이어</a:t>
            </a:r>
            <a:endParaRPr lang="en-US" altLang="ko-KR" sz="2400" b="1" dirty="0">
              <a:solidFill>
                <a:schemeClr val="bg1"/>
              </a:solidFill>
              <a:highlight>
                <a:srgbClr val="DFC3B5"/>
              </a:highlight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19890A4-D8AB-4E53-BF13-C3E8A158C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457" y="3014688"/>
            <a:ext cx="8442858" cy="6060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577457-8946-486B-835F-C716A8F44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641" y="4452023"/>
            <a:ext cx="8639209" cy="60601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8C08CE-A023-49A6-BE05-6A2D2218F1E0}"/>
              </a:ext>
            </a:extLst>
          </p:cNvPr>
          <p:cNvSpPr/>
          <p:nvPr/>
        </p:nvSpPr>
        <p:spPr>
          <a:xfrm>
            <a:off x="11480801" y="700887"/>
            <a:ext cx="660399" cy="1210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45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Self-Teacher Network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05C5A9-7857-4ABF-8073-DBFD4D42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438" y="2043510"/>
            <a:ext cx="7839075" cy="467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EB69F-6265-4F57-B514-03ABA6A6784E}"/>
              </a:ext>
            </a:extLst>
          </p:cNvPr>
          <p:cNvSpPr txBox="1"/>
          <p:nvPr/>
        </p:nvSpPr>
        <p:spPr>
          <a:xfrm>
            <a:off x="420063" y="1149224"/>
            <a:ext cx="360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하향식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상향식 경로 레이어</a:t>
            </a:r>
            <a:endParaRPr lang="en-US" altLang="ko-KR" sz="2400" b="1" dirty="0">
              <a:solidFill>
                <a:schemeClr val="bg1"/>
              </a:solidFill>
              <a:highlight>
                <a:srgbClr val="DFC3B5"/>
              </a:highlight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AEDA31-50F9-4811-82A1-824E94EF293C}"/>
              </a:ext>
            </a:extLst>
          </p:cNvPr>
          <p:cNvSpPr/>
          <p:nvPr/>
        </p:nvSpPr>
        <p:spPr>
          <a:xfrm>
            <a:off x="6691760" y="5619563"/>
            <a:ext cx="4634142" cy="6331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49DD-5DB9-48FE-BACF-0F33456CB614}"/>
              </a:ext>
            </a:extLst>
          </p:cNvPr>
          <p:cNvSpPr/>
          <p:nvPr/>
        </p:nvSpPr>
        <p:spPr>
          <a:xfrm>
            <a:off x="6691760" y="3307711"/>
            <a:ext cx="4634142" cy="6331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7CF44-1517-4BEA-B58B-3459707E4C7A}"/>
              </a:ext>
            </a:extLst>
          </p:cNvPr>
          <p:cNvSpPr txBox="1"/>
          <p:nvPr/>
        </p:nvSpPr>
        <p:spPr>
          <a:xfrm>
            <a:off x="420063" y="1848202"/>
            <a:ext cx="407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효율을 위해</a:t>
            </a:r>
            <a:endParaRPr lang="en-US" altLang="ko-KR" dirty="0"/>
          </a:p>
          <a:p>
            <a:r>
              <a:rPr lang="ko-KR" altLang="en-US" dirty="0"/>
              <a:t>하향식 경로의 </a:t>
            </a:r>
            <a:r>
              <a:rPr lang="en-US" altLang="ko-KR" dirty="0"/>
              <a:t>feature</a:t>
            </a:r>
            <a:r>
              <a:rPr lang="ko-KR" altLang="en-US" dirty="0"/>
              <a:t>를 사용하는 대신</a:t>
            </a:r>
            <a:endParaRPr lang="en-US" altLang="ko-KR" dirty="0"/>
          </a:p>
          <a:p>
            <a:r>
              <a:rPr lang="ko-KR" altLang="en-US" dirty="0"/>
              <a:t>측면 레이어 </a:t>
            </a:r>
            <a:r>
              <a:rPr lang="en-US" altLang="ko-KR" dirty="0"/>
              <a:t>L1, L4</a:t>
            </a:r>
            <a:r>
              <a:rPr lang="ko-KR" altLang="en-US" dirty="0"/>
              <a:t>를 입력으로 직접 활용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F99F707-B14D-46A5-8A00-3DDBC168220F}"/>
              </a:ext>
            </a:extLst>
          </p:cNvPr>
          <p:cNvSpPr/>
          <p:nvPr/>
        </p:nvSpPr>
        <p:spPr>
          <a:xfrm>
            <a:off x="8010958" y="3546349"/>
            <a:ext cx="2304893" cy="319596"/>
          </a:xfrm>
          <a:prstGeom prst="rightArrow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BAF6DB4-99EB-48B9-A286-9827B01CF963}"/>
              </a:ext>
            </a:extLst>
          </p:cNvPr>
          <p:cNvSpPr/>
          <p:nvPr/>
        </p:nvSpPr>
        <p:spPr>
          <a:xfrm>
            <a:off x="8010958" y="5763482"/>
            <a:ext cx="2304893" cy="319596"/>
          </a:xfrm>
          <a:prstGeom prst="rightArrow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49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Self-Teacher Network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05C5A9-7857-4ABF-8073-DBFD4D42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438" y="2043510"/>
            <a:ext cx="7839075" cy="467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EB69F-6265-4F57-B514-03ABA6A6784E}"/>
              </a:ext>
            </a:extLst>
          </p:cNvPr>
          <p:cNvSpPr txBox="1"/>
          <p:nvPr/>
        </p:nvSpPr>
        <p:spPr>
          <a:xfrm>
            <a:off x="420063" y="1149224"/>
            <a:ext cx="360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하향식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상향식 경로 레이어</a:t>
            </a:r>
            <a:endParaRPr lang="en-US" altLang="ko-KR" sz="2400" b="1" dirty="0">
              <a:solidFill>
                <a:schemeClr val="bg1"/>
              </a:solidFill>
              <a:highlight>
                <a:srgbClr val="DFC3B5"/>
              </a:highlight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AEDA31-50F9-4811-82A1-824E94EF293C}"/>
              </a:ext>
            </a:extLst>
          </p:cNvPr>
          <p:cNvSpPr/>
          <p:nvPr/>
        </p:nvSpPr>
        <p:spPr>
          <a:xfrm>
            <a:off x="8194088" y="4762584"/>
            <a:ext cx="3131813" cy="15316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49DD-5DB9-48FE-BACF-0F33456CB614}"/>
              </a:ext>
            </a:extLst>
          </p:cNvPr>
          <p:cNvSpPr/>
          <p:nvPr/>
        </p:nvSpPr>
        <p:spPr>
          <a:xfrm>
            <a:off x="7251390" y="3429000"/>
            <a:ext cx="2274350" cy="11382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7CF44-1517-4BEA-B58B-3459707E4C7A}"/>
              </a:ext>
            </a:extLst>
          </p:cNvPr>
          <p:cNvSpPr txBox="1"/>
          <p:nvPr/>
        </p:nvSpPr>
        <p:spPr>
          <a:xfrm>
            <a:off x="420063" y="1848202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얕은 레이어</a:t>
            </a:r>
            <a:r>
              <a:rPr lang="en-US" altLang="ko-KR" dirty="0"/>
              <a:t>, </a:t>
            </a:r>
            <a:r>
              <a:rPr lang="ko-KR" altLang="en-US" dirty="0"/>
              <a:t>중간 레이어</a:t>
            </a:r>
            <a:r>
              <a:rPr lang="en-US" altLang="ko-KR" dirty="0"/>
              <a:t>, </a:t>
            </a:r>
            <a:r>
              <a:rPr lang="ko-KR" altLang="en-US" dirty="0"/>
              <a:t>깊은 레이어 모두</a:t>
            </a:r>
            <a:endParaRPr lang="en-US" altLang="ko-KR" dirty="0"/>
          </a:p>
          <a:p>
            <a:r>
              <a:rPr lang="ko-KR" altLang="en-US" dirty="0"/>
              <a:t>연결하는 </a:t>
            </a:r>
            <a:r>
              <a:rPr lang="ko-KR" altLang="en-US" dirty="0">
                <a:solidFill>
                  <a:srgbClr val="FF0000"/>
                </a:solidFill>
              </a:rPr>
              <a:t>하향식 구조</a:t>
            </a:r>
            <a:r>
              <a:rPr lang="ko-KR" altLang="en-US" dirty="0"/>
              <a:t>를 만들기 위해</a:t>
            </a:r>
            <a:endParaRPr lang="en-US" altLang="ko-KR" dirty="0"/>
          </a:p>
          <a:p>
            <a:r>
              <a:rPr lang="ko-KR" altLang="en-US" dirty="0"/>
              <a:t>순방향 전파를 위한 </a:t>
            </a:r>
            <a:r>
              <a:rPr lang="en-US" altLang="ko-KR" dirty="0"/>
              <a:t>2</a:t>
            </a:r>
            <a:r>
              <a:rPr lang="ko-KR" altLang="en-US" dirty="0"/>
              <a:t>개의 대각선 연결 추가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B514EF6-25C5-4480-8208-D7E9B351053E}"/>
              </a:ext>
            </a:extLst>
          </p:cNvPr>
          <p:cNvSpPr/>
          <p:nvPr/>
        </p:nvSpPr>
        <p:spPr>
          <a:xfrm rot="2326690">
            <a:off x="7750903" y="3838339"/>
            <a:ext cx="1097770" cy="3195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558745B-9AD9-4436-BAFB-D264C7250C7E}"/>
              </a:ext>
            </a:extLst>
          </p:cNvPr>
          <p:cNvSpPr/>
          <p:nvPr/>
        </p:nvSpPr>
        <p:spPr>
          <a:xfrm rot="2901172">
            <a:off x="9211109" y="5368627"/>
            <a:ext cx="1097770" cy="3195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68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Self-Feature Distillation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9E355-2710-4DFC-89C4-D628F488EB36}"/>
              </a:ext>
            </a:extLst>
          </p:cNvPr>
          <p:cNvSpPr txBox="1"/>
          <p:nvPr/>
        </p:nvSpPr>
        <p:spPr>
          <a:xfrm>
            <a:off x="420063" y="1479916"/>
            <a:ext cx="97912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highlight>
                  <a:srgbClr val="DFC3B5"/>
                </a:highlight>
              </a:rPr>
              <a:t>Feature Distillation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: classifier network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self-teacher network</a:t>
            </a:r>
            <a:r>
              <a:rPr lang="ko-KR" altLang="en-US" dirty="0">
                <a:sym typeface="Wingdings" panose="05000000000000000000" pitchFamily="2" charset="2"/>
              </a:rPr>
              <a:t>에서</a:t>
            </a:r>
            <a:r>
              <a:rPr lang="en-US" altLang="ko-KR" dirty="0">
                <a:sym typeface="Wingdings" panose="05000000000000000000" pitchFamily="2" charset="2"/>
              </a:rPr>
              <a:t> refined feature-map</a:t>
            </a:r>
            <a:r>
              <a:rPr lang="ko-KR" altLang="en-US" dirty="0">
                <a:sym typeface="Wingdings" panose="05000000000000000000" pitchFamily="2" charset="2"/>
              </a:rPr>
              <a:t>을 모방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위치 학습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하도록 유도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본 논문에서는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attention transfer</a:t>
            </a:r>
            <a:r>
              <a:rPr lang="ko-KR" altLang="en-US" dirty="0">
                <a:sym typeface="Wingdings" panose="05000000000000000000" pitchFamily="2" charset="2"/>
              </a:rPr>
              <a:t>을 적용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Loss </a:t>
            </a:r>
            <a:r>
              <a:rPr lang="ko-KR" altLang="en-US" dirty="0">
                <a:sym typeface="Wingdings" panose="05000000000000000000" pitchFamily="2" charset="2"/>
              </a:rPr>
              <a:t>함수는 아래와 같다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F678F1-893A-4D4B-85F8-F795D339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413" y="3429000"/>
            <a:ext cx="7966687" cy="7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45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Self-Feature Distillation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9E355-2710-4DFC-89C4-D628F488EB36}"/>
              </a:ext>
            </a:extLst>
          </p:cNvPr>
          <p:cNvSpPr txBox="1"/>
          <p:nvPr/>
        </p:nvSpPr>
        <p:spPr>
          <a:xfrm>
            <a:off x="420063" y="1133195"/>
            <a:ext cx="271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highlight>
                  <a:srgbClr val="DFC3B5"/>
                </a:highlight>
              </a:rPr>
              <a:t>attention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DFC3B5"/>
                </a:highlight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DFC3B5"/>
                </a:highlight>
              </a:rPr>
              <a:t>transfer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2D7926-CC56-4568-8761-33957820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14" y="1742287"/>
            <a:ext cx="10210800" cy="3267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372EB2-F94D-4A08-BD86-D4290EAC7B06}"/>
              </a:ext>
            </a:extLst>
          </p:cNvPr>
          <p:cNvSpPr txBox="1"/>
          <p:nvPr/>
        </p:nvSpPr>
        <p:spPr>
          <a:xfrm>
            <a:off x="8802564" y="6440248"/>
            <a:ext cx="35053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4"/>
              </a:rPr>
              <a:t>https://github.com/szagoruyko/attention-transfer</a:t>
            </a:r>
            <a:endParaRPr lang="en-US" altLang="ko-KR" sz="1100" dirty="0"/>
          </a:p>
          <a:p>
            <a:r>
              <a:rPr lang="en-US" altLang="ko-KR" sz="1100" dirty="0">
                <a:hlinkClick r:id="rId5"/>
              </a:rPr>
              <a:t>https://www.youtube.com/watch?v=gB4QPbw47Mc</a:t>
            </a:r>
            <a:r>
              <a:rPr lang="en-US" altLang="ko-KR" sz="1100" dirty="0"/>
              <a:t> </a:t>
            </a:r>
            <a:r>
              <a:rPr lang="ko-KR" altLang="en-US" sz="11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F928B-950E-4FEF-8E5F-3F26BCC5C5C5}"/>
              </a:ext>
            </a:extLst>
          </p:cNvPr>
          <p:cNvSpPr txBox="1"/>
          <p:nvPr/>
        </p:nvSpPr>
        <p:spPr>
          <a:xfrm>
            <a:off x="7493072" y="373840"/>
            <a:ext cx="478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“Paying More Attention to Attention: Improving the Performance of Convolutional Neural Networks via Attention Transfer” [36]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685B9-9F10-4623-BEFD-CBCFF1D31D1F}"/>
              </a:ext>
            </a:extLst>
          </p:cNvPr>
          <p:cNvSpPr txBox="1"/>
          <p:nvPr/>
        </p:nvSpPr>
        <p:spPr>
          <a:xfrm>
            <a:off x="937334" y="5263140"/>
            <a:ext cx="7865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Attention map : </a:t>
            </a:r>
            <a:r>
              <a:rPr lang="ko-KR" altLang="en-US" dirty="0"/>
              <a:t>이미지에서 집중적으로 학습해야 하는 부분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Layer</a:t>
            </a:r>
            <a:r>
              <a:rPr lang="ko-KR" altLang="en-US" dirty="0"/>
              <a:t>이 깊어질수록 데이터를 학습하여 이미지의 </a:t>
            </a:r>
            <a:r>
              <a:rPr lang="en-US" altLang="ko-KR" dirty="0"/>
              <a:t>Attention</a:t>
            </a:r>
            <a:r>
              <a:rPr lang="ko-KR" altLang="en-US" dirty="0"/>
              <a:t>이 뚜렷하게 표현됨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사람의 얼굴에 </a:t>
            </a:r>
            <a:r>
              <a:rPr lang="en-US" altLang="ko-KR" dirty="0"/>
              <a:t>Attention</a:t>
            </a:r>
            <a:r>
              <a:rPr lang="ko-KR" altLang="en-US" dirty="0"/>
              <a:t>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0251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Self-Feature Distillation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73481-55AC-4804-8697-A2494C9E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993" y="2925546"/>
            <a:ext cx="7716014" cy="1666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D5F35A-1D13-42BE-B3A0-5EE06BC6A989}"/>
              </a:ext>
            </a:extLst>
          </p:cNvPr>
          <p:cNvSpPr txBox="1"/>
          <p:nvPr/>
        </p:nvSpPr>
        <p:spPr>
          <a:xfrm>
            <a:off x="552450" y="1314450"/>
            <a:ext cx="474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FRSKD</a:t>
            </a:r>
            <a:r>
              <a:rPr lang="ko-KR" altLang="en-US" dirty="0"/>
              <a:t>는 다른 </a:t>
            </a:r>
            <a:r>
              <a:rPr lang="ko-KR" altLang="en-US" dirty="0" err="1"/>
              <a:t>자가지식증류</a:t>
            </a:r>
            <a:r>
              <a:rPr lang="ko-KR" altLang="en-US" dirty="0"/>
              <a:t> 방법들과 비슷하게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soft label</a:t>
            </a:r>
            <a:r>
              <a:rPr lang="ko-KR" altLang="en-US" dirty="0"/>
              <a:t>을 통해 </a:t>
            </a:r>
            <a:r>
              <a:rPr lang="ko-KR" altLang="en-US" dirty="0">
                <a:solidFill>
                  <a:srgbClr val="FF0000"/>
                </a:solidFill>
              </a:rPr>
              <a:t>증류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8BA9E4-5F85-433C-9053-EC0C3DCAE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960781"/>
            <a:ext cx="2428875" cy="304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0BA2C7-5D56-44CA-8347-88A800466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912" y="4957110"/>
            <a:ext cx="2562225" cy="295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2B24E12-06E7-4FE4-942D-756DB1379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912" y="5290485"/>
            <a:ext cx="1990725" cy="266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48ED60A-1B9E-4F34-A235-D9EE7BAFF3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637" y="5309535"/>
            <a:ext cx="17526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47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Self-Feature Distillation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8C5E7-24D3-4269-975E-244CA68C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907" y="2967335"/>
            <a:ext cx="1257300" cy="894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D74C1-E6EA-45BA-9C19-5D0840085E59}"/>
              </a:ext>
            </a:extLst>
          </p:cNvPr>
          <p:cNvSpPr txBox="1"/>
          <p:nvPr/>
        </p:nvSpPr>
        <p:spPr>
          <a:xfrm>
            <a:off x="4457364" y="2967335"/>
            <a:ext cx="525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classifier network</a:t>
            </a:r>
            <a:r>
              <a:rPr lang="ko-KR" altLang="en-US" dirty="0"/>
              <a:t>와 </a:t>
            </a:r>
            <a:r>
              <a:rPr lang="en-US" altLang="ko-KR" dirty="0"/>
              <a:t>self-teacher network</a:t>
            </a:r>
            <a:r>
              <a:rPr lang="ko-KR" altLang="en-US" dirty="0"/>
              <a:t>은</a:t>
            </a:r>
            <a:endParaRPr lang="en-US" altLang="ko-KR" dirty="0"/>
          </a:p>
          <a:p>
            <a:r>
              <a:rPr lang="ko-KR" altLang="en-US" dirty="0"/>
              <a:t>교차 엔트로피 손실 </a:t>
            </a:r>
            <a:r>
              <a:rPr lang="en-US" altLang="ko-KR" dirty="0"/>
              <a:t>(cross-entropy loss)</a:t>
            </a:r>
            <a:r>
              <a:rPr lang="ko-KR" altLang="en-US" dirty="0"/>
              <a:t>을 사용하여 </a:t>
            </a:r>
            <a:endParaRPr lang="en-US" altLang="ko-KR" dirty="0"/>
          </a:p>
          <a:p>
            <a:r>
              <a:rPr lang="en-US" altLang="ko-KR" dirty="0"/>
              <a:t>ground-truth </a:t>
            </a:r>
            <a:r>
              <a:rPr lang="ko-KR" altLang="en-US" dirty="0"/>
              <a:t>레이블을 학습</a:t>
            </a:r>
          </a:p>
        </p:txBody>
      </p:sp>
    </p:spTree>
    <p:extLst>
      <p:ext uri="{BB962C8B-B14F-4D97-AF65-F5344CB8AC3E}">
        <p14:creationId xmlns:p14="http://schemas.microsoft.com/office/powerpoint/2010/main" val="100635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Self-Feature Distillation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8C5E7-24D3-4269-975E-244CA68C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99" y="4049370"/>
            <a:ext cx="755928" cy="537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C9BB5A-DEC9-4429-B33D-A710C0B14E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569"/>
          <a:stretch/>
        </p:blipFill>
        <p:spPr>
          <a:xfrm>
            <a:off x="2930247" y="1750921"/>
            <a:ext cx="7204353" cy="775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FA73C4-9328-40D4-934E-B8CAE1F6B9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34"/>
          <a:stretch/>
        </p:blipFill>
        <p:spPr>
          <a:xfrm>
            <a:off x="2857070" y="2454599"/>
            <a:ext cx="7134655" cy="1666874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C3EBAC4-BA90-406B-8B1E-44648EA434E5}"/>
              </a:ext>
            </a:extLst>
          </p:cNvPr>
          <p:cNvSpPr/>
          <p:nvPr/>
        </p:nvSpPr>
        <p:spPr>
          <a:xfrm>
            <a:off x="3159598" y="4908471"/>
            <a:ext cx="5993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97BE0-1C11-41C9-8D41-7513918E0E8F}"/>
              </a:ext>
            </a:extLst>
          </p:cNvPr>
          <p:cNvSpPr txBox="1"/>
          <p:nvPr/>
        </p:nvSpPr>
        <p:spPr>
          <a:xfrm>
            <a:off x="3856874" y="4927523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위의 손실함수를 통합하여 다음 </a:t>
            </a:r>
            <a:r>
              <a:rPr lang="ko-KR" altLang="en-US" dirty="0">
                <a:solidFill>
                  <a:srgbClr val="FF0000"/>
                </a:solidFill>
              </a:rPr>
              <a:t>최적화 목표</a:t>
            </a:r>
            <a:r>
              <a:rPr lang="ko-KR" altLang="en-US" dirty="0"/>
              <a:t>를 구성</a:t>
            </a:r>
          </a:p>
        </p:txBody>
      </p:sp>
    </p:spTree>
    <p:extLst>
      <p:ext uri="{BB962C8B-B14F-4D97-AF65-F5344CB8AC3E}">
        <p14:creationId xmlns:p14="http://schemas.microsoft.com/office/powerpoint/2010/main" val="1366731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Self-Feature Distillation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F4CB5E3-AFB0-403E-9A5C-30CD8683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4818378"/>
            <a:ext cx="2876550" cy="266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FF945F-7B52-4171-988B-BA5DA5608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5" y="5113653"/>
            <a:ext cx="1057275" cy="190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3440EB-3C5E-4F70-AEF0-8079B2218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5104128"/>
            <a:ext cx="3124200" cy="2571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F77D6C-CBDF-446D-8CCC-4AE4EF4C71A0}"/>
              </a:ext>
            </a:extLst>
          </p:cNvPr>
          <p:cNvSpPr txBox="1"/>
          <p:nvPr/>
        </p:nvSpPr>
        <p:spPr>
          <a:xfrm>
            <a:off x="391330" y="1089938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최적화 목표</a:t>
            </a:r>
            <a:r>
              <a:rPr lang="ko-KR" altLang="en-US" dirty="0"/>
              <a:t>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6FC5E60-C4FD-47D7-8425-5EDAACC9D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269" y="2190753"/>
            <a:ext cx="9365269" cy="21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41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5CD9C98-568B-4A1E-96BE-3E386260F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58" y="4838508"/>
            <a:ext cx="323850" cy="323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4A676D-6362-4F94-A608-97D1D41D6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158" y="4852796"/>
            <a:ext cx="542925" cy="304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Self-Feature Distillation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F77D6C-CBDF-446D-8CCC-4AE4EF4C71A0}"/>
              </a:ext>
            </a:extLst>
          </p:cNvPr>
          <p:cNvSpPr txBox="1"/>
          <p:nvPr/>
        </p:nvSpPr>
        <p:spPr>
          <a:xfrm>
            <a:off x="2033996" y="3318358"/>
            <a:ext cx="566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최적화</a:t>
            </a:r>
            <a:r>
              <a:rPr lang="ko-KR" altLang="en-US" dirty="0"/>
              <a:t>는 분류기 네트워크</a:t>
            </a:r>
            <a:r>
              <a:rPr lang="en-US" altLang="ko-KR" dirty="0"/>
              <a:t>, </a:t>
            </a:r>
            <a:r>
              <a:rPr lang="ko-KR" altLang="en-US" dirty="0"/>
              <a:t>자가교사 네트워크 모두에 대해</a:t>
            </a:r>
            <a:endParaRPr lang="en-US" altLang="ko-KR" dirty="0"/>
          </a:p>
          <a:p>
            <a:r>
              <a:rPr lang="ko-KR" altLang="en-US" dirty="0"/>
              <a:t>동시에 </a:t>
            </a:r>
            <a:r>
              <a:rPr lang="ko-KR" altLang="en-US" dirty="0" err="1"/>
              <a:t>역전파</a:t>
            </a:r>
            <a:r>
              <a:rPr lang="en-US" altLang="ko-KR" dirty="0"/>
              <a:t>(</a:t>
            </a:r>
            <a:r>
              <a:rPr lang="en-US" altLang="ko-KR" dirty="0" err="1"/>
              <a:t>backpropagotation</a:t>
            </a:r>
            <a:r>
              <a:rPr lang="en-US" altLang="ko-KR" dirty="0"/>
              <a:t>)</a:t>
            </a:r>
            <a:r>
              <a:rPr lang="ko-KR" altLang="en-US" dirty="0"/>
              <a:t>에 의해 </a:t>
            </a:r>
            <a:r>
              <a:rPr lang="en-US" altLang="ko-KR" dirty="0"/>
              <a:t>initialize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6FC5E60-C4FD-47D7-8425-5EDAACC9D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3" y="1189199"/>
            <a:ext cx="5002831" cy="11234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C89C96-F2DE-42ED-A588-52F9711C0E14}"/>
              </a:ext>
            </a:extLst>
          </p:cNvPr>
          <p:cNvSpPr txBox="1"/>
          <p:nvPr/>
        </p:nvSpPr>
        <p:spPr>
          <a:xfrm>
            <a:off x="2033996" y="4545359"/>
            <a:ext cx="9338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모델의 붕괴 문제를 방지하기 위해</a:t>
            </a:r>
            <a:endParaRPr lang="en-US" altLang="ko-KR" dirty="0"/>
          </a:p>
          <a:p>
            <a:r>
              <a:rPr lang="en-US" altLang="ko-KR" dirty="0"/>
              <a:t>FRSKD</a:t>
            </a:r>
            <a:r>
              <a:rPr lang="ko-KR" altLang="en-US" dirty="0"/>
              <a:t>는 학생 네트워크에만 적용되는 증류 손실         </a:t>
            </a:r>
            <a:r>
              <a:rPr lang="en-US" altLang="ko-KR" dirty="0"/>
              <a:t>,</a:t>
            </a:r>
            <a:r>
              <a:rPr lang="ko-KR" altLang="en-US" dirty="0"/>
              <a:t>      에 의해 매개변수가 업데이트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13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CNN(Convolution Neural Network, 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합성곱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신경망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D7458-56E8-4220-ABF5-B033E5B6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0" y="2371730"/>
            <a:ext cx="11033919" cy="27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65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1ACC21-3633-49CE-8065-B71D3E67F3E4}"/>
              </a:ext>
            </a:extLst>
          </p:cNvPr>
          <p:cNvSpPr/>
          <p:nvPr/>
        </p:nvSpPr>
        <p:spPr>
          <a:xfrm>
            <a:off x="2571749" y="2071688"/>
            <a:ext cx="6753225" cy="3248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Experiments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69957-805E-4D1F-83A9-0C71279643D8}"/>
              </a:ext>
            </a:extLst>
          </p:cNvPr>
          <p:cNvSpPr txBox="1"/>
          <p:nvPr/>
        </p:nvSpPr>
        <p:spPr>
          <a:xfrm>
            <a:off x="2890049" y="2418427"/>
            <a:ext cx="75547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Classification</a:t>
            </a: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Semantic Segmentation</a:t>
            </a: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Further Analyses on FRSKD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6725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Experiments –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세 가지 설정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74863F-5CF3-48FD-A182-042757042ADE}"/>
              </a:ext>
            </a:extLst>
          </p:cNvPr>
          <p:cNvGrpSpPr/>
          <p:nvPr/>
        </p:nvGrpSpPr>
        <p:grpSpPr>
          <a:xfrm>
            <a:off x="905800" y="2057400"/>
            <a:ext cx="2708695" cy="967667"/>
            <a:chOff x="0" y="2472"/>
            <a:chExt cx="2819192" cy="163199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11E3AE8-4DFC-4917-BA3A-AE29B67EB6CE}"/>
                </a:ext>
              </a:extLst>
            </p:cNvPr>
            <p:cNvSpPr/>
            <p:nvPr/>
          </p:nvSpPr>
          <p:spPr>
            <a:xfrm>
              <a:off x="0" y="2472"/>
              <a:ext cx="2819192" cy="163199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4">
              <a:extLst>
                <a:ext uri="{FF2B5EF4-FFF2-40B4-BE49-F238E27FC236}">
                  <a16:creationId xmlns:a16="http://schemas.microsoft.com/office/drawing/2014/main" id="{0FD04478-5FFB-4D0E-8F1C-D92EFEABE88F}"/>
                </a:ext>
              </a:extLst>
            </p:cNvPr>
            <p:cNvSpPr txBox="1"/>
            <p:nvPr/>
          </p:nvSpPr>
          <p:spPr>
            <a:xfrm>
              <a:off x="79666" y="82138"/>
              <a:ext cx="2659858" cy="1472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900" kern="1200" dirty="0"/>
                <a:t>FRSKD\F</a:t>
              </a:r>
              <a:endParaRPr lang="ko-KR" altLang="en-US" sz="2900" kern="12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DAF9FB-88CA-41F8-9B9A-3E719114FF7D}"/>
              </a:ext>
            </a:extLst>
          </p:cNvPr>
          <p:cNvGrpSpPr/>
          <p:nvPr/>
        </p:nvGrpSpPr>
        <p:grpSpPr>
          <a:xfrm>
            <a:off x="4723198" y="2057400"/>
            <a:ext cx="2708695" cy="967667"/>
            <a:chOff x="0" y="2472"/>
            <a:chExt cx="2819192" cy="16319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02FECAA-E800-4AB6-8C11-E1F6DC8F9DDE}"/>
                </a:ext>
              </a:extLst>
            </p:cNvPr>
            <p:cNvSpPr/>
            <p:nvPr/>
          </p:nvSpPr>
          <p:spPr>
            <a:xfrm>
              <a:off x="0" y="2472"/>
              <a:ext cx="2819192" cy="163199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사각형: 둥근 모서리 4">
              <a:extLst>
                <a:ext uri="{FF2B5EF4-FFF2-40B4-BE49-F238E27FC236}">
                  <a16:creationId xmlns:a16="http://schemas.microsoft.com/office/drawing/2014/main" id="{8ED81A10-E699-4B08-B720-E927FE490D56}"/>
                </a:ext>
              </a:extLst>
            </p:cNvPr>
            <p:cNvSpPr txBox="1"/>
            <p:nvPr/>
          </p:nvSpPr>
          <p:spPr>
            <a:xfrm>
              <a:off x="79666" y="82138"/>
              <a:ext cx="2659858" cy="1472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900" kern="1200" dirty="0"/>
                <a:t>FRSKD\F</a:t>
              </a:r>
              <a:endParaRPr lang="ko-KR" altLang="en-US" sz="2900" kern="1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15C14F-EE40-48B4-8412-11E717B15AB3}"/>
              </a:ext>
            </a:extLst>
          </p:cNvPr>
          <p:cNvGrpSpPr/>
          <p:nvPr/>
        </p:nvGrpSpPr>
        <p:grpSpPr>
          <a:xfrm>
            <a:off x="8469575" y="2057400"/>
            <a:ext cx="2708695" cy="967667"/>
            <a:chOff x="0" y="2472"/>
            <a:chExt cx="2819192" cy="163199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8ADD105-0C69-4E10-B8E5-65EE363E8CA2}"/>
                </a:ext>
              </a:extLst>
            </p:cNvPr>
            <p:cNvSpPr/>
            <p:nvPr/>
          </p:nvSpPr>
          <p:spPr>
            <a:xfrm>
              <a:off x="0" y="2472"/>
              <a:ext cx="2819192" cy="163199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사각형: 둥근 모서리 4">
              <a:extLst>
                <a:ext uri="{FF2B5EF4-FFF2-40B4-BE49-F238E27FC236}">
                  <a16:creationId xmlns:a16="http://schemas.microsoft.com/office/drawing/2014/main" id="{B91301A8-940F-46BB-93AD-074B8312A315}"/>
                </a:ext>
              </a:extLst>
            </p:cNvPr>
            <p:cNvSpPr txBox="1"/>
            <p:nvPr/>
          </p:nvSpPr>
          <p:spPr>
            <a:xfrm>
              <a:off x="79666" y="82138"/>
              <a:ext cx="2659858" cy="1472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900" kern="1200" dirty="0"/>
                <a:t>FRSKD\F</a:t>
              </a:r>
              <a:endParaRPr lang="ko-KR" altLang="en-US" sz="2900" kern="12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D71101-0E9F-49C4-90AC-A6FD5E3DF922}"/>
              </a:ext>
            </a:extLst>
          </p:cNvPr>
          <p:cNvSpPr/>
          <p:nvPr/>
        </p:nvSpPr>
        <p:spPr>
          <a:xfrm>
            <a:off x="905799" y="3311371"/>
            <a:ext cx="2708695" cy="1864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utilizing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distillation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soft label only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317D235-9354-4293-86E7-417CB1864A8D}"/>
                  </a:ext>
                </a:extLst>
              </p:cNvPr>
              <p:cNvSpPr/>
              <p:nvPr/>
            </p:nvSpPr>
            <p:spPr>
              <a:xfrm>
                <a:off x="4723198" y="3311371"/>
                <a:ext cx="2708695" cy="18643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optimized by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𝐹𝑅𝑆𝐾𝐷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with distillation of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refined feature-map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and its soft label</a:t>
                </a:r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317D235-9354-4293-86E7-417CB186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198" y="3311371"/>
                <a:ext cx="2708695" cy="1864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F29111-7779-40EC-94CD-2A40DC6FB003}"/>
              </a:ext>
            </a:extLst>
          </p:cNvPr>
          <p:cNvSpPr/>
          <p:nvPr/>
        </p:nvSpPr>
        <p:spPr>
          <a:xfrm>
            <a:off x="8469575" y="3311371"/>
            <a:ext cx="2708695" cy="1864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attaching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data augmentation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based 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self-knowledge distillation, SLASD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3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(1) Classification [Data Set]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0BF6B9-64DB-48EF-BEE7-B0360B7C8B3F}"/>
              </a:ext>
            </a:extLst>
          </p:cNvPr>
          <p:cNvGrpSpPr/>
          <p:nvPr/>
        </p:nvGrpSpPr>
        <p:grpSpPr>
          <a:xfrm>
            <a:off x="1715463" y="1423099"/>
            <a:ext cx="1950275" cy="689490"/>
            <a:chOff x="0" y="2472"/>
            <a:chExt cx="2819192" cy="163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AA3BD2C-D5CC-4854-B650-8F59561C2F1E}"/>
                </a:ext>
              </a:extLst>
            </p:cNvPr>
            <p:cNvSpPr/>
            <p:nvPr/>
          </p:nvSpPr>
          <p:spPr>
            <a:xfrm>
              <a:off x="0" y="2472"/>
              <a:ext cx="2819192" cy="163199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43E392AB-461B-4DA3-9079-39CF00074001}"/>
                </a:ext>
              </a:extLst>
            </p:cNvPr>
            <p:cNvSpPr txBox="1"/>
            <p:nvPr/>
          </p:nvSpPr>
          <p:spPr>
            <a:xfrm>
              <a:off x="79667" y="82139"/>
              <a:ext cx="2659858" cy="1472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CIFAR-100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C6B87D-5905-4FFF-87F0-8DCF05C90C06}"/>
              </a:ext>
            </a:extLst>
          </p:cNvPr>
          <p:cNvGrpSpPr/>
          <p:nvPr/>
        </p:nvGrpSpPr>
        <p:grpSpPr>
          <a:xfrm>
            <a:off x="1715463" y="2167709"/>
            <a:ext cx="1950275" cy="689490"/>
            <a:chOff x="0" y="2472"/>
            <a:chExt cx="2819192" cy="163199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EA35203-F515-466F-89A7-47BE369F67BD}"/>
                </a:ext>
              </a:extLst>
            </p:cNvPr>
            <p:cNvSpPr/>
            <p:nvPr/>
          </p:nvSpPr>
          <p:spPr>
            <a:xfrm>
              <a:off x="0" y="2472"/>
              <a:ext cx="2819192" cy="163199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9DE8BBD4-F85E-4F3B-879A-91C9D58FDEFD}"/>
                </a:ext>
              </a:extLst>
            </p:cNvPr>
            <p:cNvSpPr txBox="1"/>
            <p:nvPr/>
          </p:nvSpPr>
          <p:spPr>
            <a:xfrm>
              <a:off x="79667" y="82139"/>
              <a:ext cx="2659858" cy="1472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 err="1"/>
                <a:t>TinyImageNet</a:t>
              </a:r>
              <a:endParaRPr lang="en-US" altLang="ko-KR" sz="2000" kern="12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4BFD7F-0442-4C46-B8F5-08FBFF39416B}"/>
              </a:ext>
            </a:extLst>
          </p:cNvPr>
          <p:cNvGrpSpPr/>
          <p:nvPr/>
        </p:nvGrpSpPr>
        <p:grpSpPr>
          <a:xfrm>
            <a:off x="5241259" y="1435683"/>
            <a:ext cx="1950275" cy="689490"/>
            <a:chOff x="0" y="2472"/>
            <a:chExt cx="2819192" cy="1631996"/>
          </a:xfrm>
          <a:solidFill>
            <a:srgbClr val="C8B0A1"/>
          </a:solidFill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7178C79-4111-4E64-B945-CDFE205E8A9C}"/>
                </a:ext>
              </a:extLst>
            </p:cNvPr>
            <p:cNvSpPr/>
            <p:nvPr/>
          </p:nvSpPr>
          <p:spPr>
            <a:xfrm>
              <a:off x="0" y="2472"/>
              <a:ext cx="2819192" cy="163199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사각형: 둥근 모서리 4">
              <a:extLst>
                <a:ext uri="{FF2B5EF4-FFF2-40B4-BE49-F238E27FC236}">
                  <a16:creationId xmlns:a16="http://schemas.microsoft.com/office/drawing/2014/main" id="{9CE84B74-E727-4BC2-96FF-CF0B3FF4DC76}"/>
                </a:ext>
              </a:extLst>
            </p:cNvPr>
            <p:cNvSpPr txBox="1"/>
            <p:nvPr/>
          </p:nvSpPr>
          <p:spPr>
            <a:xfrm>
              <a:off x="79667" y="82139"/>
              <a:ext cx="2659858" cy="1472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dirty="0"/>
                <a:t>CUB200</a:t>
              </a:r>
              <a:endParaRPr lang="en-US" altLang="ko-KR" sz="2000" kern="12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F1DD221-2C92-462C-9CDC-4B1FC29DB827}"/>
              </a:ext>
            </a:extLst>
          </p:cNvPr>
          <p:cNvGrpSpPr/>
          <p:nvPr/>
        </p:nvGrpSpPr>
        <p:grpSpPr>
          <a:xfrm>
            <a:off x="5241259" y="2167709"/>
            <a:ext cx="1950275" cy="689490"/>
            <a:chOff x="0" y="2472"/>
            <a:chExt cx="2819192" cy="1631996"/>
          </a:xfrm>
          <a:solidFill>
            <a:srgbClr val="C8B0A1"/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6A013D7-0005-4EF4-9B9D-0FC92FCCB5BA}"/>
                </a:ext>
              </a:extLst>
            </p:cNvPr>
            <p:cNvSpPr/>
            <p:nvPr/>
          </p:nvSpPr>
          <p:spPr>
            <a:xfrm>
              <a:off x="0" y="2472"/>
              <a:ext cx="2819192" cy="163199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20DD0C6E-56E8-4B6D-8100-EC5BB3AABA8A}"/>
                </a:ext>
              </a:extLst>
            </p:cNvPr>
            <p:cNvSpPr txBox="1"/>
            <p:nvPr/>
          </p:nvSpPr>
          <p:spPr>
            <a:xfrm>
              <a:off x="79667" y="82139"/>
              <a:ext cx="2659858" cy="1472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MIT67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75891E2-F877-414C-A3FB-27697DDB266F}"/>
              </a:ext>
            </a:extLst>
          </p:cNvPr>
          <p:cNvGrpSpPr/>
          <p:nvPr/>
        </p:nvGrpSpPr>
        <p:grpSpPr>
          <a:xfrm>
            <a:off x="5241259" y="2901262"/>
            <a:ext cx="1950275" cy="689490"/>
            <a:chOff x="0" y="2472"/>
            <a:chExt cx="2819192" cy="1631996"/>
          </a:xfrm>
          <a:solidFill>
            <a:srgbClr val="C8B0A1"/>
          </a:solidFill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1A97C32-8947-4C70-B343-B44BBF95D70A}"/>
                </a:ext>
              </a:extLst>
            </p:cNvPr>
            <p:cNvSpPr/>
            <p:nvPr/>
          </p:nvSpPr>
          <p:spPr>
            <a:xfrm>
              <a:off x="0" y="2472"/>
              <a:ext cx="2819192" cy="163199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ABD7C66A-35E1-4699-BD54-59EDB8F12FBD}"/>
                </a:ext>
              </a:extLst>
            </p:cNvPr>
            <p:cNvSpPr txBox="1"/>
            <p:nvPr/>
          </p:nvSpPr>
          <p:spPr>
            <a:xfrm>
              <a:off x="79667" y="82139"/>
              <a:ext cx="2659858" cy="1472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Standford40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DFE2D0-E6DA-4642-9F04-98013F0EA749}"/>
              </a:ext>
            </a:extLst>
          </p:cNvPr>
          <p:cNvGrpSpPr/>
          <p:nvPr/>
        </p:nvGrpSpPr>
        <p:grpSpPr>
          <a:xfrm>
            <a:off x="5241259" y="3647413"/>
            <a:ext cx="1950275" cy="689490"/>
            <a:chOff x="0" y="2472"/>
            <a:chExt cx="2819192" cy="1631996"/>
          </a:xfrm>
          <a:solidFill>
            <a:srgbClr val="C8B0A1"/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34D6DC6-085C-4B36-9A60-692F177C689D}"/>
                </a:ext>
              </a:extLst>
            </p:cNvPr>
            <p:cNvSpPr/>
            <p:nvPr/>
          </p:nvSpPr>
          <p:spPr>
            <a:xfrm>
              <a:off x="0" y="2472"/>
              <a:ext cx="2819192" cy="163199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사각형: 둥근 모서리 4">
              <a:extLst>
                <a:ext uri="{FF2B5EF4-FFF2-40B4-BE49-F238E27FC236}">
                  <a16:creationId xmlns:a16="http://schemas.microsoft.com/office/drawing/2014/main" id="{0975554C-EDD6-4EFD-B0A2-B5FD3FFEAE15}"/>
                </a:ext>
              </a:extLst>
            </p:cNvPr>
            <p:cNvSpPr txBox="1"/>
            <p:nvPr/>
          </p:nvSpPr>
          <p:spPr>
            <a:xfrm>
              <a:off x="79667" y="82139"/>
              <a:ext cx="2659858" cy="1472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Dogs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37AE4A-C536-46B0-9A61-9E8AB80FE0E9}"/>
              </a:ext>
            </a:extLst>
          </p:cNvPr>
          <p:cNvGrpSpPr/>
          <p:nvPr/>
        </p:nvGrpSpPr>
        <p:grpSpPr>
          <a:xfrm>
            <a:off x="8659162" y="1435683"/>
            <a:ext cx="1950275" cy="689490"/>
            <a:chOff x="0" y="2472"/>
            <a:chExt cx="2819192" cy="1631996"/>
          </a:xfrm>
          <a:solidFill>
            <a:srgbClr val="AC9D93"/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98D02B9-925F-4E59-9A9F-9B75E8BBA42C}"/>
                </a:ext>
              </a:extLst>
            </p:cNvPr>
            <p:cNvSpPr/>
            <p:nvPr/>
          </p:nvSpPr>
          <p:spPr>
            <a:xfrm>
              <a:off x="0" y="2472"/>
              <a:ext cx="2819192" cy="163199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사각형: 둥근 모서리 4">
              <a:extLst>
                <a:ext uri="{FF2B5EF4-FFF2-40B4-BE49-F238E27FC236}">
                  <a16:creationId xmlns:a16="http://schemas.microsoft.com/office/drawing/2014/main" id="{E368A693-E095-4DFB-96E1-62CD048C9465}"/>
                </a:ext>
              </a:extLst>
            </p:cNvPr>
            <p:cNvSpPr txBox="1"/>
            <p:nvPr/>
          </p:nvSpPr>
          <p:spPr>
            <a:xfrm>
              <a:off x="79667" y="82139"/>
              <a:ext cx="2659858" cy="1472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ImageNet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260949-91A4-4ACC-BE51-BA9A5BE0FB95}"/>
              </a:ext>
            </a:extLst>
          </p:cNvPr>
          <p:cNvSpPr txBox="1"/>
          <p:nvPr/>
        </p:nvSpPr>
        <p:spPr>
          <a:xfrm>
            <a:off x="861920" y="3434483"/>
            <a:ext cx="365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작은 크기의 이미지로 구성됨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CIFAR-100 : 32x32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TinyImageNet</a:t>
            </a:r>
            <a:r>
              <a:rPr lang="ko-KR" altLang="en-US" dirty="0"/>
              <a:t>의 이미지 크기를 </a:t>
            </a:r>
            <a:r>
              <a:rPr lang="en-US" altLang="ko-KR" dirty="0"/>
              <a:t>CIFAR-100</a:t>
            </a:r>
            <a:r>
              <a:rPr lang="ko-KR" altLang="en-US" dirty="0"/>
              <a:t>과 동일한 크기로 조정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376A3D-42ED-4993-9885-93FB6CFCE15E}"/>
              </a:ext>
            </a:extLst>
          </p:cNvPr>
          <p:cNvSpPr txBox="1"/>
          <p:nvPr/>
        </p:nvSpPr>
        <p:spPr>
          <a:xfrm>
            <a:off x="3920193" y="4932721"/>
            <a:ext cx="4519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FGVR (</a:t>
            </a:r>
            <a:r>
              <a:rPr lang="en-US" altLang="ko-KR" dirty="0" err="1"/>
              <a:t>Finegrained</a:t>
            </a:r>
            <a:r>
              <a:rPr lang="en-US" altLang="ko-KR" dirty="0"/>
              <a:t> Visual Recognition) </a:t>
            </a:r>
            <a:r>
              <a:rPr lang="ko-KR" altLang="en-US" dirty="0"/>
              <a:t>작업을 위한 데이터 세트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CIFAR-100, </a:t>
            </a:r>
            <a:r>
              <a:rPr lang="en-US" altLang="ko-KR" dirty="0" err="1"/>
              <a:t>TinyImageNet</a:t>
            </a:r>
            <a:r>
              <a:rPr lang="ko-KR" altLang="en-US" dirty="0"/>
              <a:t>에 비해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클래스당 더 적은 데이터 인스턴스를 포함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1861C5-4935-45A5-9503-B4EEEBD9A6DD}"/>
              </a:ext>
            </a:extLst>
          </p:cNvPr>
          <p:cNvSpPr txBox="1"/>
          <p:nvPr/>
        </p:nvSpPr>
        <p:spPr>
          <a:xfrm>
            <a:off x="7843735" y="2738898"/>
            <a:ext cx="365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모델을 실제로 테스트하는 방법을 검증하기 위한 대규모 데이터 세트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BACBECF-074F-4545-AD10-8441677990D7}"/>
              </a:ext>
            </a:extLst>
          </p:cNvPr>
          <p:cNvSpPr/>
          <p:nvPr/>
        </p:nvSpPr>
        <p:spPr>
          <a:xfrm>
            <a:off x="2528674" y="2934920"/>
            <a:ext cx="323850" cy="387178"/>
          </a:xfrm>
          <a:prstGeom prst="downArrow">
            <a:avLst/>
          </a:prstGeom>
          <a:solidFill>
            <a:srgbClr val="DFC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FC3B5"/>
              </a:solidFill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2139402C-8AC2-4A79-B8FD-1965B3C11D2F}"/>
              </a:ext>
            </a:extLst>
          </p:cNvPr>
          <p:cNvSpPr/>
          <p:nvPr/>
        </p:nvSpPr>
        <p:spPr>
          <a:xfrm>
            <a:off x="6054471" y="4441223"/>
            <a:ext cx="323850" cy="387178"/>
          </a:xfrm>
          <a:prstGeom prst="downArrow">
            <a:avLst/>
          </a:prstGeom>
          <a:solidFill>
            <a:srgbClr val="C8B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FC3B5"/>
              </a:solidFill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D38F5906-75B7-47ED-9ADD-09F190A5C366}"/>
              </a:ext>
            </a:extLst>
          </p:cNvPr>
          <p:cNvSpPr/>
          <p:nvPr/>
        </p:nvSpPr>
        <p:spPr>
          <a:xfrm>
            <a:off x="9510490" y="2226133"/>
            <a:ext cx="323850" cy="387178"/>
          </a:xfrm>
          <a:prstGeom prst="downArrow">
            <a:avLst/>
          </a:prstGeom>
          <a:solidFill>
            <a:srgbClr val="AC9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FC3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09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(1) Classification [Implementation Details]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B940FF6-857D-43DE-AF58-02BA92EECE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399939"/>
              </p:ext>
            </p:extLst>
          </p:nvPr>
        </p:nvGraphicFramePr>
        <p:xfrm>
          <a:off x="1659035" y="1287262"/>
          <a:ext cx="7831091" cy="5064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009692DF-FFA7-4499-8132-87934478650C}"/>
              </a:ext>
            </a:extLst>
          </p:cNvPr>
          <p:cNvSpPr/>
          <p:nvPr/>
        </p:nvSpPr>
        <p:spPr>
          <a:xfrm>
            <a:off x="6915603" y="1270339"/>
            <a:ext cx="4456590" cy="1718259"/>
          </a:xfrm>
          <a:prstGeom prst="homePlat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ResNet18</a:t>
            </a:r>
            <a:r>
              <a:rPr lang="ko-KR" altLang="en-US" dirty="0">
                <a:latin typeface="+mj-ea"/>
                <a:ea typeface="+mj-ea"/>
              </a:rPr>
              <a:t>의 첫번째 </a:t>
            </a:r>
            <a:r>
              <a:rPr lang="ko-KR" altLang="en-US" dirty="0" err="1">
                <a:latin typeface="+mj-ea"/>
                <a:ea typeface="+mj-ea"/>
              </a:rPr>
              <a:t>컨볼루션</a:t>
            </a:r>
            <a:r>
              <a:rPr lang="ko-KR" altLang="en-US" dirty="0">
                <a:latin typeface="+mj-ea"/>
                <a:ea typeface="+mj-ea"/>
              </a:rPr>
              <a:t> 레이어를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커널 크기 </a:t>
            </a:r>
            <a:r>
              <a:rPr lang="en-US" altLang="ko-KR" dirty="0">
                <a:latin typeface="+mj-ea"/>
                <a:ea typeface="+mj-ea"/>
              </a:rPr>
              <a:t>3*3, </a:t>
            </a:r>
            <a:r>
              <a:rPr lang="ko-KR" altLang="en-US" dirty="0">
                <a:latin typeface="+mj-ea"/>
                <a:ea typeface="+mj-ea"/>
              </a:rPr>
              <a:t>단일 보폭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dirty="0">
                <a:latin typeface="+mj-ea"/>
                <a:ea typeface="+mj-ea"/>
              </a:rPr>
              <a:t>단일 패딩으로 구성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 algn="ctr"/>
            <a:r>
              <a:rPr lang="en-US" altLang="ko-KR" dirty="0">
                <a:latin typeface="+mj-ea"/>
                <a:ea typeface="+mj-ea"/>
              </a:rPr>
              <a:t>max-pooling </a:t>
            </a:r>
            <a:r>
              <a:rPr lang="ko-KR" altLang="en-US" dirty="0">
                <a:latin typeface="+mj-ea"/>
                <a:ea typeface="+mj-ea"/>
              </a:rPr>
              <a:t>작업 제거</a:t>
            </a:r>
          </a:p>
        </p:txBody>
      </p:sp>
    </p:spTree>
    <p:extLst>
      <p:ext uri="{BB962C8B-B14F-4D97-AF65-F5344CB8AC3E}">
        <p14:creationId xmlns:p14="http://schemas.microsoft.com/office/powerpoint/2010/main" val="2636730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(1) Classification [Implementation Details]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2893D-B1BA-4C5C-B68D-ED828A180E89}"/>
              </a:ext>
            </a:extLst>
          </p:cNvPr>
          <p:cNvSpPr txBox="1"/>
          <p:nvPr/>
        </p:nvSpPr>
        <p:spPr>
          <a:xfrm>
            <a:off x="2777623" y="1706888"/>
            <a:ext cx="66367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모든</a:t>
            </a:r>
            <a:r>
              <a:rPr lang="en-US" altLang="ko-KR" dirty="0">
                <a:latin typeface="+mn-ea"/>
              </a:rPr>
              <a:t> Classification </a:t>
            </a:r>
            <a:r>
              <a:rPr lang="ko-KR" altLang="en-US" dirty="0">
                <a:latin typeface="+mn-ea"/>
              </a:rPr>
              <a:t>실험에 대해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확률적 경사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(SGD) </a:t>
            </a:r>
            <a:r>
              <a:rPr lang="ko-KR" altLang="en-US" dirty="0">
                <a:latin typeface="+mn-ea"/>
              </a:rPr>
              <a:t>사용 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learning rate </a:t>
            </a:r>
            <a:r>
              <a:rPr lang="en-US" altLang="ko-KR" dirty="0">
                <a:latin typeface="+mn-ea"/>
              </a:rPr>
              <a:t>: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decay</a:t>
            </a:r>
            <a:r>
              <a:rPr lang="en-US" altLang="ko-KR" dirty="0">
                <a:latin typeface="+mn-ea"/>
              </a:rPr>
              <a:t>: 0.0001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CIFAR-100,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TinyImageNet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FGVR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총 </a:t>
            </a:r>
            <a:r>
              <a:rPr lang="en-US" altLang="ko-KR" dirty="0">
                <a:latin typeface="+mn-ea"/>
              </a:rPr>
              <a:t>epoch : 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epoch 100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150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학습률을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으로 나눔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0.01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0.001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총 </a:t>
            </a:r>
            <a:r>
              <a:rPr lang="en-US" altLang="ko-KR" dirty="0">
                <a:latin typeface="+mn-ea"/>
              </a:rPr>
              <a:t>epoch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epoch 30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60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학습률을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10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으로 나눔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(0.010.001)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온도 스케일링 매개변수 </a:t>
            </a:r>
            <a:r>
              <a:rPr lang="en-US" altLang="ko-KR" dirty="0"/>
              <a:t>K = 4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채널 너비 매개변수 </a:t>
            </a:r>
            <a:r>
              <a:rPr lang="en-US" altLang="ko-KR" dirty="0"/>
              <a:t>w = 2</a:t>
            </a:r>
            <a:endParaRPr lang="ko-KR" altLang="en-US" dirty="0"/>
          </a:p>
          <a:p>
            <a:pPr lvl="1"/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13911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(1) Classification [Baselines]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A91487-4C15-4D7B-9C4A-A98D3C36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91" y="2587841"/>
            <a:ext cx="4895850" cy="2895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54FBC9-D5D4-417C-B8AB-18BCDFD2B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709" y="2587841"/>
            <a:ext cx="4886325" cy="2676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9A5D5A-7686-43E7-A1B7-306E239FA096}"/>
              </a:ext>
            </a:extLst>
          </p:cNvPr>
          <p:cNvSpPr txBox="1"/>
          <p:nvPr/>
        </p:nvSpPr>
        <p:spPr>
          <a:xfrm>
            <a:off x="420063" y="1104590"/>
            <a:ext cx="5277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FRSKD</a:t>
            </a:r>
            <a:r>
              <a:rPr lang="ko-KR" altLang="en-US" dirty="0">
                <a:latin typeface="+mn-ea"/>
              </a:rPr>
              <a:t>와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비교</a:t>
            </a:r>
            <a:r>
              <a:rPr lang="ko-KR" altLang="en-US" dirty="0">
                <a:latin typeface="+mn-ea"/>
              </a:rPr>
              <a:t>할 </a:t>
            </a:r>
            <a:r>
              <a:rPr lang="en-US" altLang="ko-KR" dirty="0">
                <a:latin typeface="+mn-ea"/>
              </a:rPr>
              <a:t>classifier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7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개</a:t>
            </a:r>
            <a:r>
              <a:rPr lang="ko-KR" altLang="en-US" dirty="0">
                <a:latin typeface="+mn-ea"/>
              </a:rPr>
              <a:t>의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baselines</a:t>
            </a:r>
          </a:p>
          <a:p>
            <a:r>
              <a:rPr lang="en-US" altLang="ko-KR" dirty="0">
                <a:latin typeface="+mn-ea"/>
              </a:rPr>
              <a:t>: Baseline(</a:t>
            </a:r>
            <a:r>
              <a:rPr lang="ko-KR" altLang="en-US" dirty="0">
                <a:latin typeface="+mn-ea"/>
              </a:rPr>
              <a:t>증류</a:t>
            </a:r>
            <a:r>
              <a:rPr lang="en-US" altLang="ko-KR" dirty="0">
                <a:latin typeface="+mn-ea"/>
              </a:rPr>
              <a:t>X), </a:t>
            </a:r>
            <a:r>
              <a:rPr lang="ko-KR" altLang="en-US" dirty="0">
                <a:latin typeface="+mn-ea"/>
              </a:rPr>
              <a:t>아래의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가지 </a:t>
            </a:r>
            <a:r>
              <a:rPr lang="ko-KR" altLang="en-US" dirty="0" err="1">
                <a:latin typeface="+mn-ea"/>
              </a:rPr>
              <a:t>자가지식증류</a:t>
            </a:r>
            <a:r>
              <a:rPr lang="ko-KR" altLang="en-US" dirty="0">
                <a:latin typeface="+mn-ea"/>
              </a:rPr>
              <a:t> 방법들</a:t>
            </a:r>
          </a:p>
        </p:txBody>
      </p:sp>
    </p:spTree>
    <p:extLst>
      <p:ext uri="{BB962C8B-B14F-4D97-AF65-F5344CB8AC3E}">
        <p14:creationId xmlns:p14="http://schemas.microsoft.com/office/powerpoint/2010/main" val="458043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(1) Classification [Performance comparison]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94C425-D7E7-42A0-BA17-FB730E9C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03"/>
          <a:stretch/>
        </p:blipFill>
        <p:spPr>
          <a:xfrm>
            <a:off x="1649367" y="1292099"/>
            <a:ext cx="6595150" cy="360375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AFDA031-3D6D-4532-B4DE-CE6E0830C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22"/>
          <a:stretch/>
        </p:blipFill>
        <p:spPr>
          <a:xfrm>
            <a:off x="8244517" y="3838611"/>
            <a:ext cx="3811925" cy="9810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624A11-465F-44E1-AA23-D92738EB3885}"/>
              </a:ext>
            </a:extLst>
          </p:cNvPr>
          <p:cNvSpPr txBox="1"/>
          <p:nvPr/>
        </p:nvSpPr>
        <p:spPr>
          <a:xfrm>
            <a:off x="1656523" y="5114925"/>
            <a:ext cx="9876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sym typeface="Wingdings" panose="05000000000000000000" pitchFamily="2" charset="2"/>
              </a:rPr>
              <a:t>자가 교사 네트워크의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soft label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이 데이터 증대 기반 방법보다 성능이 우수함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sym typeface="Wingdings" panose="05000000000000000000" pitchFamily="2" charset="2"/>
              </a:rPr>
              <a:t>특징 증류를 사용하지 않는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FRSKD</a:t>
            </a:r>
            <a:r>
              <a:rPr lang="en-US" altLang="ko-KR" b="1" dirty="0">
                <a:latin typeface="Arial Nova (본문)"/>
                <a:sym typeface="Wingdings" panose="05000000000000000000" pitchFamily="2" charset="2"/>
              </a:rPr>
              <a:t>\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F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는 다른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baselines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보다 성능이 우수함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sym typeface="Wingdings" panose="05000000000000000000" pitchFamily="2" charset="2"/>
              </a:rPr>
              <a:t>FRSKD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는 다른 자가지식 증류법보다 일관되게 더 나은 성능을 보임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sym typeface="Wingdings" panose="05000000000000000000" pitchFamily="2" charset="2"/>
              </a:rPr>
              <a:t>데이터 증강 기반의 자기 지식 증류 방법인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SLA-SD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와 데이터 증강에 의존하지 않는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FRSKD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통합한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FRSKD+SLA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는 대부분의 실험에서 큰 마진으로 성능 향상을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369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(1) Classification [Performance comparison]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CE8F2E-2F79-427B-A864-00801F13F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32"/>
          <a:stretch/>
        </p:blipFill>
        <p:spPr>
          <a:xfrm>
            <a:off x="1926148" y="1358774"/>
            <a:ext cx="6510246" cy="3479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FDA4AC-E58B-4F7D-8130-21D4F4CFE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57"/>
          <a:stretch/>
        </p:blipFill>
        <p:spPr>
          <a:xfrm>
            <a:off x="8560977" y="3859431"/>
            <a:ext cx="3359569" cy="844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34DC8A-E421-4131-AC9E-07D27CB8E2E7}"/>
              </a:ext>
            </a:extLst>
          </p:cNvPr>
          <p:cNvSpPr txBox="1"/>
          <p:nvPr/>
        </p:nvSpPr>
        <p:spPr>
          <a:xfrm>
            <a:off x="1656523" y="5114925"/>
            <a:ext cx="6870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sym typeface="Wingdings" panose="05000000000000000000" pitchFamily="2" charset="2"/>
              </a:rPr>
              <a:t>FRSKD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는 다른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self-knowledge distillation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보다 우수한 </a:t>
            </a:r>
            <a:r>
              <a:rPr lang="ko-KR" altLang="en-US" dirty="0">
                <a:sym typeface="Wingdings" panose="05000000000000000000" pitchFamily="2" charset="2"/>
              </a:rPr>
              <a:t>성능을 보임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sym typeface="Wingdings" panose="05000000000000000000" pitchFamily="2" charset="2"/>
              </a:rPr>
              <a:t>FRSKD+SLA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는 큰 마진으로 다른 모든 방법보다 성능이 우수함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60396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(1) Classification [Performance comparison]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3EF84C-4AA7-4016-AB84-C76E1D43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28" y="1933945"/>
            <a:ext cx="7258143" cy="3129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E17F0-13C8-460B-9C74-AC5E41906ECA}"/>
              </a:ext>
            </a:extLst>
          </p:cNvPr>
          <p:cNvSpPr txBox="1"/>
          <p:nvPr/>
        </p:nvSpPr>
        <p:spPr>
          <a:xfrm>
            <a:off x="611164" y="5600114"/>
            <a:ext cx="1096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대규모 데이터 세트에서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FRSKD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시연하기 위해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ResNet18, ResNet34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사용하여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ImageNet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FRSKD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평가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FRSKD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ImageNet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성능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향상</a:t>
            </a:r>
            <a:r>
              <a:rPr lang="ko-KR" altLang="en-US" dirty="0">
                <a:sym typeface="Wingdings" panose="05000000000000000000" pitchFamily="2" charset="2"/>
              </a:rPr>
              <a:t>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857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(2) Semantic Segmentation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CF6E6-1B47-431C-A0E8-53DD94B0DCCA}"/>
              </a:ext>
            </a:extLst>
          </p:cNvPr>
          <p:cNvSpPr txBox="1"/>
          <p:nvPr/>
        </p:nvSpPr>
        <p:spPr>
          <a:xfrm>
            <a:off x="1801234" y="1844665"/>
            <a:ext cx="85895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[Dataset]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Training set</a:t>
            </a:r>
            <a:r>
              <a:rPr lang="en-US" altLang="ko-KR" dirty="0">
                <a:latin typeface="+mn-ea"/>
              </a:rPr>
              <a:t> : VOC2007,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VOC2012 </a:t>
            </a:r>
            <a:r>
              <a:rPr lang="en-US" altLang="ko-KR" i="1" dirty="0" err="1">
                <a:latin typeface="+mn-ea"/>
              </a:rPr>
              <a:t>trainval</a:t>
            </a:r>
            <a:r>
              <a:rPr lang="en-US" altLang="ko-KR" i="1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결합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Validation set </a:t>
            </a:r>
            <a:r>
              <a:rPr lang="en-US" altLang="ko-KR" dirty="0">
                <a:latin typeface="+mn-ea"/>
              </a:rPr>
              <a:t>: VOC2007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실험</a:t>
            </a:r>
            <a:r>
              <a:rPr lang="en-US" altLang="ko-KR" dirty="0">
                <a:latin typeface="+mn-ea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스택형 </a:t>
            </a:r>
            <a:r>
              <a:rPr lang="en-US" altLang="ko-KR" dirty="0" err="1">
                <a:latin typeface="+mn-ea"/>
              </a:rPr>
              <a:t>BiFPN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구조를 기준으로 </a:t>
            </a:r>
            <a:r>
              <a:rPr lang="en-US" altLang="ko-KR" dirty="0" err="1">
                <a:latin typeface="+mn-ea"/>
              </a:rPr>
              <a:t>EfficientDet</a:t>
            </a:r>
            <a:r>
              <a:rPr lang="ko-KR" altLang="en-US" dirty="0">
                <a:latin typeface="+mn-ea"/>
              </a:rPr>
              <a:t>을 사용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 err="1">
                <a:latin typeface="+mn-ea"/>
              </a:rPr>
              <a:t>BiFPN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레이어를 쌓고 추가로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 err="1">
                <a:latin typeface="+mn-ea"/>
              </a:rPr>
              <a:t>BiFPN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레이어를 자가 교사 네트워크로 사용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파라미터 설정</a:t>
            </a:r>
            <a:r>
              <a:rPr lang="en-US" altLang="ko-KR" dirty="0">
                <a:latin typeface="+mn-ea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learning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rate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총 </a:t>
            </a:r>
            <a:r>
              <a:rPr lang="en-US" altLang="ko-KR" b="1" dirty="0">
                <a:latin typeface="+mn-ea"/>
              </a:rPr>
              <a:t>epoch </a:t>
            </a:r>
            <a:r>
              <a:rPr lang="en-US" altLang="ko-KR" dirty="0">
                <a:latin typeface="+mn-ea"/>
              </a:rPr>
              <a:t>: 60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+mn-ea"/>
              </a:rPr>
              <a:t>epoch 40</a:t>
            </a:r>
            <a:r>
              <a:rPr lang="ko-KR" altLang="en-US" dirty="0">
                <a:latin typeface="+mn-ea"/>
              </a:rPr>
              <a:t>에서 </a:t>
            </a:r>
            <a:r>
              <a:rPr lang="ko-KR" altLang="en-US" dirty="0" err="1">
                <a:latin typeface="+mn-ea"/>
              </a:rPr>
              <a:t>학습률을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으로 나눔 </a:t>
            </a:r>
            <a:r>
              <a:rPr lang="en-US" altLang="ko-KR" dirty="0">
                <a:latin typeface="+mn-ea"/>
              </a:rPr>
              <a:t>(0.001)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994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Convolution Layer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B5006-203B-4A97-8887-661EC907716D}"/>
              </a:ext>
            </a:extLst>
          </p:cNvPr>
          <p:cNvSpPr txBox="1"/>
          <p:nvPr/>
        </p:nvSpPr>
        <p:spPr>
          <a:xfrm>
            <a:off x="859290" y="2311140"/>
            <a:ext cx="104734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컨볼루션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 계층</a:t>
            </a:r>
            <a:endParaRPr lang="en-US" altLang="ko-KR" sz="2000" b="1" dirty="0">
              <a:solidFill>
                <a:schemeClr val="bg1"/>
              </a:solidFill>
              <a:highlight>
                <a:srgbClr val="DFC3B5"/>
              </a:highlight>
              <a:latin typeface="+mj-ea"/>
              <a:ea typeface="+mj-ea"/>
            </a:endParaRPr>
          </a:p>
          <a:p>
            <a:r>
              <a:rPr lang="en-US" altLang="ko-KR" dirty="0"/>
              <a:t>: </a:t>
            </a:r>
            <a:r>
              <a:rPr lang="ko-KR" altLang="en-US" dirty="0"/>
              <a:t>입력 이미지에서 고유한 특징을 부각시킨 이미지를 새로 만들어내는 역할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특징 맵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(feature map)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How?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입력 이미지를 다른 이미지로 변환하는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필터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(Filter)</a:t>
            </a:r>
            <a:r>
              <a:rPr lang="ko-KR" altLang="en-US" dirty="0">
                <a:sym typeface="Wingdings" panose="05000000000000000000" pitchFamily="2" charset="2"/>
              </a:rPr>
              <a:t>들이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>
                <a:latin typeface="+mn-ea"/>
              </a:rPr>
              <a:t>(=kernel;</a:t>
            </a:r>
            <a:r>
              <a:rPr lang="ko-KR" altLang="en-US" dirty="0">
                <a:latin typeface="+mn-ea"/>
              </a:rPr>
              <a:t>커널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필터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행렬의 값은 신경망의 학습 과정을 통해 결정됨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일반 신경망의 가중치 갱신과 </a:t>
            </a:r>
            <a:r>
              <a:rPr lang="ko-KR" altLang="en-US" dirty="0" err="1">
                <a:sym typeface="Wingdings" panose="05000000000000000000" pitchFamily="2" charset="2"/>
              </a:rPr>
              <a:t>비슷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특징을 가진 값으로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입력 데이터와 동일한 차원을 가짐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여러 개의 필터를 사용하여 한 번에 여러 특징을 추출할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입력 이미지와 </a:t>
            </a:r>
            <a:r>
              <a:rPr lang="ko-KR" altLang="en-US" dirty="0" err="1">
                <a:sym typeface="Wingdings" panose="05000000000000000000" pitchFamily="2" charset="2"/>
              </a:rPr>
              <a:t>컨볼루션</a:t>
            </a:r>
            <a:r>
              <a:rPr lang="ko-KR" altLang="en-US" dirty="0">
                <a:sym typeface="Wingdings" panose="05000000000000000000" pitchFamily="2" charset="2"/>
              </a:rPr>
              <a:t> 필터를 연산하여 특징 </a:t>
            </a:r>
            <a:r>
              <a:rPr lang="ko-KR" altLang="en-US" dirty="0" err="1">
                <a:sym typeface="Wingdings" panose="05000000000000000000" pitchFamily="2" charset="2"/>
              </a:rPr>
              <a:t>맵을</a:t>
            </a:r>
            <a:r>
              <a:rPr lang="ko-KR" altLang="en-US" dirty="0">
                <a:sym typeface="Wingdings" panose="05000000000000000000" pitchFamily="2" charset="2"/>
              </a:rPr>
              <a:t> 얻어낸다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4267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(2) Semantic Segmentation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2F7E86-9A09-40F9-9930-759011D3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033" y="1767844"/>
            <a:ext cx="7271934" cy="35118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97FCA-438E-43E3-884C-9EA3F651F5E7}"/>
              </a:ext>
            </a:extLst>
          </p:cNvPr>
          <p:cNvSpPr txBox="1"/>
          <p:nvPr/>
        </p:nvSpPr>
        <p:spPr>
          <a:xfrm>
            <a:off x="464041" y="6038850"/>
            <a:ext cx="112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FRSKD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self-teacher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네트워크의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self-knowledge distillation</a:t>
            </a:r>
            <a:r>
              <a:rPr lang="ko-KR" altLang="en-US" dirty="0">
                <a:sym typeface="Wingdings" panose="05000000000000000000" pitchFamily="2" charset="2"/>
              </a:rPr>
              <a:t>을 활용하여 의미론적 분할 모델의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성능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향상</a:t>
            </a:r>
            <a:r>
              <a:rPr lang="ko-KR" altLang="en-US" dirty="0">
                <a:sym typeface="Wingdings" panose="05000000000000000000" pitchFamily="2" charset="2"/>
              </a:rPr>
              <a:t>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127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84155"/>
            <a:ext cx="10758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(3) Further Analyses on FRSKD</a:t>
            </a:r>
          </a:p>
          <a:p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         – Qualitative Attention map comparison</a:t>
            </a:r>
            <a:endParaRPr lang="ko-KR" altLang="en-US" sz="20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298F0-0062-499B-B711-03CC35E6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3" y="1243012"/>
            <a:ext cx="5029200" cy="5495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B390EC-8F8C-41DC-8413-001CDCBF1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338262"/>
            <a:ext cx="5162550" cy="1000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317C7-B784-4EB1-8DA4-543D9B22164A}"/>
              </a:ext>
            </a:extLst>
          </p:cNvPr>
          <p:cNvSpPr txBox="1"/>
          <p:nvPr/>
        </p:nvSpPr>
        <p:spPr>
          <a:xfrm>
            <a:off x="5686096" y="2974927"/>
            <a:ext cx="6154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classifier network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self-teacher network</a:t>
            </a:r>
            <a:r>
              <a:rPr lang="ko-KR" altLang="en-US" dirty="0">
                <a:latin typeface="+mn-ea"/>
              </a:rPr>
              <a:t>에서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의미 있는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증류</a:t>
            </a:r>
            <a:r>
              <a:rPr lang="ko-KR" altLang="en-US" dirty="0">
                <a:latin typeface="+mn-ea"/>
              </a:rPr>
              <a:t>를 받고 있는지 확인하기 위한 실험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네트워크에서 각 블록의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attention map</a:t>
            </a:r>
            <a:r>
              <a:rPr lang="ko-KR" altLang="en-US" dirty="0">
                <a:latin typeface="+mn-ea"/>
              </a:rPr>
              <a:t>을 비교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정성 분석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atin typeface="+mn-ea"/>
              </a:rPr>
              <a:t>[Data set] </a:t>
            </a:r>
            <a:r>
              <a:rPr lang="en-US" altLang="ko-KR" dirty="0">
                <a:latin typeface="+mn-ea"/>
              </a:rPr>
              <a:t>CUB200, MIT67, Dogs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데이터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세트에서 각 블록의 기능 </a:t>
            </a:r>
            <a:r>
              <a:rPr lang="ko-KR" altLang="en-US" dirty="0" err="1">
                <a:latin typeface="+mn-ea"/>
              </a:rPr>
              <a:t>맵에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채널 별 </a:t>
            </a:r>
            <a:r>
              <a:rPr lang="ko-KR" altLang="en-US" dirty="0" err="1">
                <a:latin typeface="+mn-ea"/>
              </a:rPr>
              <a:t>풀링을</a:t>
            </a:r>
            <a:r>
              <a:rPr lang="ko-KR" altLang="en-US" dirty="0">
                <a:latin typeface="+mn-ea"/>
              </a:rPr>
              <a:t> 적용하여 </a:t>
            </a:r>
            <a:r>
              <a:rPr lang="en-US" altLang="ko-KR" dirty="0">
                <a:latin typeface="+mn-ea"/>
              </a:rPr>
              <a:t>attention map</a:t>
            </a:r>
            <a:r>
              <a:rPr lang="ko-KR" altLang="en-US" dirty="0">
                <a:latin typeface="+mn-ea"/>
              </a:rPr>
              <a:t>을 얻음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증류를 관찰하기 위해 </a:t>
            </a:r>
            <a:r>
              <a:rPr lang="en-US" altLang="ko-KR" dirty="0">
                <a:latin typeface="+mn-ea"/>
              </a:rPr>
              <a:t>50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epoch</a:t>
            </a:r>
            <a:r>
              <a:rPr lang="ko-KR" altLang="en-US" dirty="0">
                <a:latin typeface="+mn-ea"/>
              </a:rPr>
              <a:t>에서 맵 선택</a:t>
            </a:r>
          </a:p>
        </p:txBody>
      </p:sp>
    </p:spTree>
    <p:extLst>
      <p:ext uri="{BB962C8B-B14F-4D97-AF65-F5344CB8AC3E}">
        <p14:creationId xmlns:p14="http://schemas.microsoft.com/office/powerpoint/2010/main" val="24505413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84155"/>
            <a:ext cx="10758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(3) Further Analyses on FRSKD</a:t>
            </a:r>
          </a:p>
          <a:p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         – Qualitative Attention map comparison</a:t>
            </a:r>
            <a:endParaRPr lang="ko-KR" altLang="en-US" sz="20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298F0-0062-499B-B711-03CC35E6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3" y="1243012"/>
            <a:ext cx="5029200" cy="5495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B390EC-8F8C-41DC-8413-001CDCBF1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338262"/>
            <a:ext cx="5162550" cy="1000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317C7-B784-4EB1-8DA4-543D9B22164A}"/>
              </a:ext>
            </a:extLst>
          </p:cNvPr>
          <p:cNvSpPr txBox="1"/>
          <p:nvPr/>
        </p:nvSpPr>
        <p:spPr>
          <a:xfrm>
            <a:off x="5686096" y="2811454"/>
            <a:ext cx="6220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[CUB200]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블록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을 보면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b="1" dirty="0" err="1">
                <a:latin typeface="+mn-ea"/>
              </a:rPr>
              <a:t>Classfier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네트워크는 주요 대상</a:t>
            </a:r>
            <a:r>
              <a:rPr lang="en-US" altLang="ko-KR" dirty="0">
                <a:latin typeface="+mn-ea"/>
              </a:rPr>
              <a:t> ‘</a:t>
            </a:r>
            <a:r>
              <a:rPr lang="ko-KR" altLang="en-US" dirty="0">
                <a:latin typeface="+mn-ea"/>
              </a:rPr>
              <a:t>새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에 대한 적절한 </a:t>
            </a:r>
            <a:r>
              <a:rPr lang="en-US" altLang="ko-KR" dirty="0">
                <a:latin typeface="+mn-ea"/>
              </a:rPr>
              <a:t>attention</a:t>
            </a:r>
            <a:r>
              <a:rPr lang="ko-KR" altLang="en-US" dirty="0">
                <a:latin typeface="+mn-ea"/>
              </a:rPr>
              <a:t>을 포착하지 못했으나 </a:t>
            </a:r>
            <a:r>
              <a:rPr lang="en-US" altLang="ko-KR" b="1" dirty="0">
                <a:latin typeface="+mn-ea"/>
              </a:rPr>
              <a:t>Self-Teacher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네트워크는 집계된 기능을 활용하여 일괄된 주의 </a:t>
            </a:r>
            <a:r>
              <a:rPr lang="ko-KR" altLang="en-US" dirty="0" err="1">
                <a:latin typeface="+mn-ea"/>
              </a:rPr>
              <a:t>맵을</a:t>
            </a:r>
            <a:r>
              <a:rPr lang="ko-KR" altLang="en-US" dirty="0">
                <a:latin typeface="+mn-ea"/>
              </a:rPr>
              <a:t> 표시함</a:t>
            </a:r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[Dogs]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latin typeface="+mn-ea"/>
              </a:rPr>
              <a:t>Classifier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네트워크는 주 대상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가 아닌 사람에게 편향되어 있지만 </a:t>
            </a:r>
            <a:r>
              <a:rPr lang="en-US" altLang="ko-KR" b="1" dirty="0">
                <a:latin typeface="+mn-ea"/>
              </a:rPr>
              <a:t>Self-Teacher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네트워크는 상대적으로 주 대상을 집중적으로 잘 가리킴</a:t>
            </a:r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[MIT67]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블록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의 경우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b="1" dirty="0">
                <a:latin typeface="+mn-ea"/>
              </a:rPr>
              <a:t>Classifier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네트워크와 달리 </a:t>
            </a:r>
            <a:r>
              <a:rPr lang="en-US" altLang="ko-KR" b="1" dirty="0">
                <a:latin typeface="+mn-ea"/>
              </a:rPr>
              <a:t>Self-Teacher</a:t>
            </a:r>
            <a:r>
              <a:rPr lang="ko-KR" altLang="en-US" dirty="0">
                <a:latin typeface="+mn-ea"/>
              </a:rPr>
              <a:t> 네트워크는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빵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에 집중함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</a:rPr>
              <a:t>데이터의 장면 클래스 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빵집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을 성공적으로 인식할 수 있는 중요한 단서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615EF5-DC3A-4D70-9000-738D1EF69B40}"/>
              </a:ext>
            </a:extLst>
          </p:cNvPr>
          <p:cNvSpPr/>
          <p:nvPr/>
        </p:nvSpPr>
        <p:spPr>
          <a:xfrm>
            <a:off x="2661645" y="2181582"/>
            <a:ext cx="1855026" cy="892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CF0A68-3AA2-43B1-BA89-635EFBEBAC08}"/>
              </a:ext>
            </a:extLst>
          </p:cNvPr>
          <p:cNvSpPr/>
          <p:nvPr/>
        </p:nvSpPr>
        <p:spPr>
          <a:xfrm>
            <a:off x="2661645" y="3896082"/>
            <a:ext cx="1855026" cy="892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ECCF11-7A90-4A34-9B4B-90882E6B177E}"/>
              </a:ext>
            </a:extLst>
          </p:cNvPr>
          <p:cNvSpPr/>
          <p:nvPr/>
        </p:nvSpPr>
        <p:spPr>
          <a:xfrm>
            <a:off x="3600449" y="5581293"/>
            <a:ext cx="916221" cy="892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9688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D4CF11E-75EF-44F4-82E5-905AA362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1352550"/>
            <a:ext cx="8582025" cy="1638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2A082D-6289-45F4-8CAC-B0AB30DEE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511" y="3048001"/>
            <a:ext cx="6034089" cy="5974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103F8F-E8EE-4530-BF67-A64486E162B5}"/>
              </a:ext>
            </a:extLst>
          </p:cNvPr>
          <p:cNvSpPr txBox="1"/>
          <p:nvPr/>
        </p:nvSpPr>
        <p:spPr>
          <a:xfrm>
            <a:off x="647016" y="3867151"/>
            <a:ext cx="11141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특징 증류 방법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Fit+SKD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FitNet</a:t>
            </a:r>
            <a:r>
              <a:rPr lang="ko-KR" altLang="en-US" dirty="0">
                <a:sym typeface="Wingdings" panose="05000000000000000000" pitchFamily="2" charset="2"/>
              </a:rPr>
              <a:t> 증류 기반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OD+SKD : Overhaul </a:t>
            </a:r>
            <a:r>
              <a:rPr lang="ko-KR" altLang="en-US" dirty="0">
                <a:sym typeface="Wingdings" panose="05000000000000000000" pitchFamily="2" charset="2"/>
              </a:rPr>
              <a:t>증류 기반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FRSKD : attention transfer </a:t>
            </a:r>
            <a:r>
              <a:rPr lang="ko-KR" altLang="en-US" dirty="0">
                <a:sym typeface="Wingdings" panose="05000000000000000000" pitchFamily="2" charset="2"/>
              </a:rPr>
              <a:t>기반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ko-KR" altLang="en-US" dirty="0"/>
              <a:t>성능 차이 분석을 위해 </a:t>
            </a:r>
            <a:r>
              <a:rPr lang="en-US" altLang="ko-KR" dirty="0"/>
              <a:t>2</a:t>
            </a:r>
            <a:r>
              <a:rPr lang="ko-KR" altLang="en-US" dirty="0"/>
              <a:t>가지 비교</a:t>
            </a:r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정확한 특징 증류 방법 </a:t>
            </a:r>
            <a:r>
              <a:rPr lang="en-US" altLang="ko-KR" dirty="0"/>
              <a:t>(</a:t>
            </a:r>
            <a:r>
              <a:rPr lang="en-US" altLang="ko-KR" dirty="0" err="1"/>
              <a:t>FitNet</a:t>
            </a:r>
            <a:r>
              <a:rPr lang="en-US" altLang="ko-KR" dirty="0"/>
              <a:t>, Overhaul)</a:t>
            </a:r>
            <a:r>
              <a:rPr lang="ko-KR" altLang="en-US" dirty="0"/>
              <a:t> </a:t>
            </a:r>
            <a:r>
              <a:rPr lang="en-US" altLang="ko-KR" dirty="0"/>
              <a:t>(2) attention transfer </a:t>
            </a:r>
            <a:r>
              <a:rPr lang="ko-KR" altLang="en-US" dirty="0"/>
              <a:t>방법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FRSKD</a:t>
            </a:r>
            <a:r>
              <a:rPr lang="ko-KR" altLang="en-US" dirty="0"/>
              <a:t>의 </a:t>
            </a:r>
            <a:r>
              <a:rPr lang="en-US" altLang="ko-KR" dirty="0"/>
              <a:t>attention transfer</a:t>
            </a:r>
            <a:r>
              <a:rPr lang="ko-KR" altLang="en-US" dirty="0"/>
              <a:t>이 정확한 특징 증류를 통합한 것보다 다양한 데이터 셋에서 더 나은 정확도를 보여줌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82F2E-9BF9-47AC-92F9-E9A806A06F67}"/>
              </a:ext>
            </a:extLst>
          </p:cNvPr>
          <p:cNvSpPr txBox="1"/>
          <p:nvPr/>
        </p:nvSpPr>
        <p:spPr>
          <a:xfrm flipH="1">
            <a:off x="420063" y="384155"/>
            <a:ext cx="10758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(3) Further Analyses on FRSKD</a:t>
            </a:r>
          </a:p>
          <a:p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         – Ablation with the feature distillation methods</a:t>
            </a:r>
            <a:endParaRPr lang="ko-KR" altLang="en-US" sz="20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593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8F3EDCE-520E-47F4-AE1E-C153B23A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3" y="1243012"/>
            <a:ext cx="7459508" cy="2281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5C6126-5FD8-4AD7-B725-C90BD69F7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222" y="1381125"/>
            <a:ext cx="3674715" cy="2005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0DB01-C9A7-4A4B-B503-5199B0A4AA9B}"/>
              </a:ext>
            </a:extLst>
          </p:cNvPr>
          <p:cNvSpPr txBox="1"/>
          <p:nvPr/>
        </p:nvSpPr>
        <p:spPr>
          <a:xfrm flipH="1">
            <a:off x="420063" y="384155"/>
            <a:ext cx="10758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(3) Further Analyses on FRSKD</a:t>
            </a:r>
          </a:p>
          <a:p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         – Structure of self-teacher network</a:t>
            </a:r>
            <a:endParaRPr lang="ko-KR" altLang="en-US" sz="2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11CA7-57A1-444B-8129-A87EA2F4DC08}"/>
              </a:ext>
            </a:extLst>
          </p:cNvPr>
          <p:cNvSpPr txBox="1"/>
          <p:nvPr/>
        </p:nvSpPr>
        <p:spPr>
          <a:xfrm>
            <a:off x="647016" y="3970654"/>
            <a:ext cx="1053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[self-teacher </a:t>
            </a:r>
            <a:r>
              <a:rPr lang="ko-KR" altLang="en-US" dirty="0">
                <a:sym typeface="Wingdings" panose="05000000000000000000" pitchFamily="2" charset="2"/>
              </a:rPr>
              <a:t>네트워크의 효율성을 보여주기 위해 다양한 네트워크 구조를 실험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BiFPN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채널 </a:t>
            </a:r>
            <a:r>
              <a:rPr lang="en-US" altLang="ko-KR" dirty="0">
                <a:sym typeface="Wingdings" panose="05000000000000000000" pitchFamily="2" charset="2"/>
              </a:rPr>
              <a:t>256)</a:t>
            </a:r>
            <a:r>
              <a:rPr lang="ko-KR" altLang="en-US" dirty="0">
                <a:sym typeface="Wingdings" panose="05000000000000000000" pitchFamily="2" charset="2"/>
              </a:rPr>
              <a:t>은 최고의 성능을 달성하지만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매개변수 및 </a:t>
            </a:r>
            <a:r>
              <a:rPr lang="en-US" altLang="ko-KR" dirty="0">
                <a:sym typeface="Wingdings" panose="05000000000000000000" pitchFamily="2" charset="2"/>
              </a:rPr>
              <a:t>FLOP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classifier </a:t>
            </a:r>
            <a:r>
              <a:rPr lang="ko-KR" altLang="en-US" dirty="0">
                <a:sym typeface="Wingdings" panose="05000000000000000000" pitchFamily="2" charset="2"/>
              </a:rPr>
              <a:t>네트워크보다 더 크거나 유사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효율성 측면에서 </a:t>
            </a:r>
            <a:r>
              <a:rPr lang="en-US" altLang="ko-KR" dirty="0" err="1">
                <a:sym typeface="Wingdings" panose="05000000000000000000" pitchFamily="2" charset="2"/>
              </a:rPr>
              <a:t>BiFPN</a:t>
            </a:r>
            <a:r>
              <a:rPr lang="ko-KR" altLang="en-US" dirty="0">
                <a:sym typeface="Wingdings" panose="05000000000000000000" pitchFamily="2" charset="2"/>
              </a:rPr>
              <a:t>은 매개변수 크기가 크기 때문에 </a:t>
            </a:r>
            <a:r>
              <a:rPr lang="en-US" altLang="ko-KR" dirty="0">
                <a:sym typeface="Wingdings" panose="05000000000000000000" pitchFamily="2" charset="2"/>
              </a:rPr>
              <a:t>self-teacher </a:t>
            </a:r>
            <a:r>
              <a:rPr lang="ko-KR" altLang="en-US" dirty="0">
                <a:sym typeface="Wingdings" panose="05000000000000000000" pitchFamily="2" charset="2"/>
              </a:rPr>
              <a:t>네트워크에 적합하지 않지만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en-US" altLang="ko-KR" dirty="0" err="1">
                <a:sym typeface="Wingdings" panose="05000000000000000000" pitchFamily="2" charset="2"/>
              </a:rPr>
              <a:t>BiFPNc</a:t>
            </a:r>
            <a:r>
              <a:rPr lang="ko-KR" altLang="en-US" dirty="0">
                <a:sym typeface="Wingdings" panose="05000000000000000000" pitchFamily="2" charset="2"/>
              </a:rPr>
              <a:t>는 훨씬 적은 계산으로 </a:t>
            </a:r>
            <a:r>
              <a:rPr lang="en-US" altLang="ko-KR" dirty="0" err="1">
                <a:sym typeface="Wingdings" panose="05000000000000000000" pitchFamily="2" charset="2"/>
              </a:rPr>
              <a:t>BiFPN</a:t>
            </a:r>
            <a:r>
              <a:rPr lang="ko-KR" altLang="en-US" dirty="0">
                <a:sym typeface="Wingdings" panose="05000000000000000000" pitchFamily="2" charset="2"/>
              </a:rPr>
              <a:t>과 호환되는 성능을 보여줌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FRSKD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classifier </a:t>
            </a:r>
            <a:r>
              <a:rPr lang="ko-KR" altLang="en-US" dirty="0">
                <a:sym typeface="Wingdings" panose="05000000000000000000" pitchFamily="2" charset="2"/>
              </a:rPr>
              <a:t>네트워크를 중복으로 사용하는 데이터 증대 기반 자가 지식 증류 방법보다 효율적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5160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7E55957-7A23-4607-96A9-F1BE86AF1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91" y="1319391"/>
            <a:ext cx="8591550" cy="1924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991296-9D4B-4B1A-9AF4-09B44D7D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18" y="3286125"/>
            <a:ext cx="10582275" cy="57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ADF559-2824-4896-BFD8-7A672BFAA8A2}"/>
              </a:ext>
            </a:extLst>
          </p:cNvPr>
          <p:cNvSpPr txBox="1"/>
          <p:nvPr/>
        </p:nvSpPr>
        <p:spPr>
          <a:xfrm flipH="1">
            <a:off x="420063" y="384155"/>
            <a:ext cx="10758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(3) Further Analyses on FRSKD</a:t>
            </a:r>
          </a:p>
          <a:p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         – Compare to knowledge distillation</a:t>
            </a:r>
            <a:endParaRPr lang="ko-KR" altLang="en-US" sz="2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4D9B6-6A80-4BD3-9BA3-C3E960C68D50}"/>
              </a:ext>
            </a:extLst>
          </p:cNvPr>
          <p:cNvSpPr txBox="1"/>
          <p:nvPr/>
        </p:nvSpPr>
        <p:spPr>
          <a:xfrm>
            <a:off x="643394" y="4457800"/>
            <a:ext cx="11335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지식 증류에 대한 성능 비교 실험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비교 대상 </a:t>
            </a:r>
            <a:r>
              <a:rPr lang="en-US" altLang="ko-KR" dirty="0">
                <a:sym typeface="Wingdings" panose="05000000000000000000" pitchFamily="2" charset="2"/>
              </a:rPr>
              <a:t>: Baseline(</a:t>
            </a:r>
            <a:r>
              <a:rPr lang="ko-KR" altLang="en-US" dirty="0">
                <a:sym typeface="Wingdings" panose="05000000000000000000" pitchFamily="2" charset="2"/>
              </a:rPr>
              <a:t>사전 훈련된 </a:t>
            </a:r>
            <a:r>
              <a:rPr lang="en-US" altLang="ko-KR" dirty="0">
                <a:sym typeface="Wingdings" panose="05000000000000000000" pitchFamily="2" charset="2"/>
              </a:rPr>
              <a:t>teacher </a:t>
            </a:r>
            <a:r>
              <a:rPr lang="ko-KR" altLang="en-US" dirty="0">
                <a:sym typeface="Wingdings" panose="05000000000000000000" pitchFamily="2" charset="2"/>
              </a:rPr>
              <a:t>네트워크</a:t>
            </a:r>
            <a:r>
              <a:rPr lang="en-US" altLang="ko-KR" dirty="0">
                <a:sym typeface="Wingdings" panose="05000000000000000000" pitchFamily="2" charset="2"/>
              </a:rPr>
              <a:t>O), </a:t>
            </a:r>
            <a:r>
              <a:rPr lang="en-US" altLang="ko-KR" dirty="0" err="1">
                <a:sym typeface="Wingdings" panose="05000000000000000000" pitchFamily="2" charset="2"/>
              </a:rPr>
              <a:t>FitNet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overhaul </a:t>
            </a:r>
            <a:r>
              <a:rPr lang="ko-KR" altLang="en-US" dirty="0">
                <a:sym typeface="Wingdings" panose="05000000000000000000" pitchFamily="2" charset="2"/>
              </a:rPr>
              <a:t>증류</a:t>
            </a:r>
            <a:r>
              <a:rPr lang="en-US" altLang="ko-KR" dirty="0">
                <a:sym typeface="Wingdings" panose="05000000000000000000" pitchFamily="2" charset="2"/>
              </a:rPr>
              <a:t>,attention transfer </a:t>
            </a:r>
            <a:r>
              <a:rPr lang="ko-KR" altLang="en-US" dirty="0">
                <a:sym typeface="Wingdings" panose="05000000000000000000" pitchFamily="2" charset="2"/>
              </a:rPr>
              <a:t>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교사 네트워크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사전 훈련된 </a:t>
            </a:r>
            <a:r>
              <a:rPr lang="en-US" altLang="ko-KR" dirty="0">
                <a:sym typeface="Wingdings" panose="05000000000000000000" pitchFamily="2" charset="2"/>
              </a:rPr>
              <a:t>ResNet34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학생 네트워크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훈련되지 않은 </a:t>
            </a:r>
            <a:r>
              <a:rPr lang="en-US" altLang="ko-KR" dirty="0">
                <a:sym typeface="Wingdings" panose="05000000000000000000" pitchFamily="2" charset="2"/>
              </a:rPr>
              <a:t>ResNet18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각 지식 증류 방법은 특징 증류와 소프트 라벨 증류를 활용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FRSKD</a:t>
            </a:r>
            <a:r>
              <a:rPr lang="ko-KR" altLang="en-US" dirty="0">
                <a:sym typeface="Wingdings" panose="05000000000000000000" pitchFamily="2" charset="2"/>
              </a:rPr>
              <a:t>는 대부분의 데이터 세트에서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사전 훈련된 교사 네트워크를 사용하여 실험된 지식 증류 방법보다 성능이 좋다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248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3922D3C-BD1B-4CA3-9E13-949C5F54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1562100"/>
            <a:ext cx="9401175" cy="1866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1BA514-422C-46F6-840F-495CDBF24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49" y="3724275"/>
            <a:ext cx="10629900" cy="49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C0DB73-4E61-4988-81A0-C82CF7FBD5EE}"/>
              </a:ext>
            </a:extLst>
          </p:cNvPr>
          <p:cNvSpPr txBox="1"/>
          <p:nvPr/>
        </p:nvSpPr>
        <p:spPr>
          <a:xfrm flipH="1">
            <a:off x="420063" y="384155"/>
            <a:ext cx="10758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(3) Further Analyses on FRSKD</a:t>
            </a:r>
          </a:p>
          <a:p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         – Training with data augmentation</a:t>
            </a:r>
            <a:endParaRPr lang="ko-KR" altLang="en-US" sz="2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87F46-A51F-4860-936C-B22776B3C640}"/>
              </a:ext>
            </a:extLst>
          </p:cNvPr>
          <p:cNvSpPr txBox="1"/>
          <p:nvPr/>
        </p:nvSpPr>
        <p:spPr>
          <a:xfrm>
            <a:off x="643394" y="4457800"/>
            <a:ext cx="11335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[FRSKD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데이터 증대 방법의 성능 실험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Mixup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두 이미지와 레이블 사이에 볼록한 조합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Cutmix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한 쌍의 이미지와 레이블 혼합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FRSKD</a:t>
            </a:r>
            <a:r>
              <a:rPr lang="ko-KR" altLang="en-US" dirty="0">
                <a:sym typeface="Wingdings" panose="05000000000000000000" pitchFamily="2" charset="2"/>
              </a:rPr>
              <a:t>는 데이터 증대와 함께 사용될 때 성능이 크게 향상되었다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5262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9131083B-0DE8-4B8F-851E-300AA7373DA7}"/>
              </a:ext>
            </a:extLst>
          </p:cNvPr>
          <p:cNvSpPr/>
          <p:nvPr/>
        </p:nvSpPr>
        <p:spPr>
          <a:xfrm>
            <a:off x="-4258506" y="0"/>
            <a:ext cx="9449938" cy="7536426"/>
          </a:xfrm>
          <a:prstGeom prst="parallelogram">
            <a:avLst>
              <a:gd name="adj" fmla="val 494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CE1EFC6-4643-48A6-9878-7F1C8C1BACA8}"/>
              </a:ext>
            </a:extLst>
          </p:cNvPr>
          <p:cNvSpPr/>
          <p:nvPr/>
        </p:nvSpPr>
        <p:spPr>
          <a:xfrm>
            <a:off x="-3392130" y="4645744"/>
            <a:ext cx="6291507" cy="3460955"/>
          </a:xfrm>
          <a:prstGeom prst="parallelogram">
            <a:avLst>
              <a:gd name="adj" fmla="val 494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751CE-5D0E-4FC7-A14E-5CF884AF1453}"/>
              </a:ext>
            </a:extLst>
          </p:cNvPr>
          <p:cNvSpPr txBox="1"/>
          <p:nvPr/>
        </p:nvSpPr>
        <p:spPr>
          <a:xfrm>
            <a:off x="-481030" y="3429000"/>
            <a:ext cx="38001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6600">
                <a:solidFill>
                  <a:schemeClr val="bg1"/>
                </a:solidFill>
                <a:latin typeface="+mj-ea"/>
                <a:ea typeface="+mj-ea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702772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Conclusion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A5E25-3FE8-445F-8B1C-B08301769001}"/>
              </a:ext>
            </a:extLst>
          </p:cNvPr>
          <p:cNvSpPr txBox="1"/>
          <p:nvPr/>
        </p:nvSpPr>
        <p:spPr>
          <a:xfrm>
            <a:off x="1142795" y="2136338"/>
            <a:ext cx="9748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하향식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및 상향식 경로를 사용하여 자기 지식 증류를 위한 특수 신경망 구조를 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classifier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network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refined feature-maps</a:t>
            </a:r>
            <a:r>
              <a:rPr lang="ko-KR" altLang="en-US" dirty="0">
                <a:latin typeface="+mn-ea"/>
              </a:rPr>
              <a:t>와 해당 </a:t>
            </a:r>
            <a:r>
              <a:rPr lang="en-US" altLang="ko-KR" dirty="0">
                <a:latin typeface="+mn-ea"/>
              </a:rPr>
              <a:t>soft label</a:t>
            </a:r>
            <a:r>
              <a:rPr lang="ko-KR" altLang="en-US" dirty="0">
                <a:latin typeface="+mn-ea"/>
              </a:rPr>
              <a:t>을 제공할 것으로 예상된다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채널 차원</a:t>
            </a:r>
            <a:r>
              <a:rPr lang="en-US" altLang="ko-KR" dirty="0">
                <a:latin typeface="+mn-ea"/>
              </a:rPr>
              <a:t>(channel dimensions)</a:t>
            </a:r>
            <a:r>
              <a:rPr lang="ko-KR" altLang="en-US" dirty="0">
                <a:latin typeface="+mn-ea"/>
              </a:rPr>
              <a:t>을 변경하여 기능 맵 미세 조정을 유지하면서 매개변수를 줄임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FRSKD</a:t>
            </a:r>
            <a:r>
              <a:rPr lang="ko-KR" altLang="en-US" dirty="0">
                <a:latin typeface="+mn-ea"/>
              </a:rPr>
              <a:t>는 실험을 통해 분류 및 의미분할의 비전 작업에서 자가 지식 증류를 적용할 수 있음을 보인다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FRSKD</a:t>
            </a:r>
            <a:r>
              <a:rPr lang="ko-KR" altLang="en-US" dirty="0">
                <a:latin typeface="+mn-ea"/>
              </a:rPr>
              <a:t>는 성능이 크게 향상됨을 보여준다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2623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B3CAA5-6698-441D-A710-B035DB5BA2B7}"/>
              </a:ext>
            </a:extLst>
          </p:cNvPr>
          <p:cNvSpPr/>
          <p:nvPr/>
        </p:nvSpPr>
        <p:spPr>
          <a:xfrm rot="5400000">
            <a:off x="2955695" y="-1916169"/>
            <a:ext cx="454117" cy="5961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19D98-CE16-46B7-B9C0-C1AFF40B7594}"/>
              </a:ext>
            </a:extLst>
          </p:cNvPr>
          <p:cNvSpPr/>
          <p:nvPr/>
        </p:nvSpPr>
        <p:spPr>
          <a:xfrm>
            <a:off x="0" y="-67377"/>
            <a:ext cx="211756" cy="5476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6829FD-DAC0-4813-BF4B-57C7F48E9A03}"/>
              </a:ext>
            </a:extLst>
          </p:cNvPr>
          <p:cNvSpPr/>
          <p:nvPr/>
        </p:nvSpPr>
        <p:spPr>
          <a:xfrm>
            <a:off x="-1" y="5409398"/>
            <a:ext cx="211756" cy="152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4195916" y="837397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+mj-ea"/>
                <a:ea typeface="+mj-ea"/>
              </a:rPr>
              <a:t>References</a:t>
            </a:r>
            <a:endParaRPr lang="ko-KR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D99D1-642B-4441-B0FD-BE8D77ACEE83}"/>
              </a:ext>
            </a:extLst>
          </p:cNvPr>
          <p:cNvSpPr txBox="1"/>
          <p:nvPr/>
        </p:nvSpPr>
        <p:spPr>
          <a:xfrm>
            <a:off x="1482571" y="1961965"/>
            <a:ext cx="89793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[Refine Myself by Teaching Myself : Feature Refinement via Self-Knowledge Distillation]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Knowledge</a:t>
            </a:r>
            <a:r>
              <a:rPr lang="ko-KR" altLang="en-US" dirty="0"/>
              <a:t> </a:t>
            </a:r>
            <a:r>
              <a:rPr lang="en-US" altLang="ko-KR" dirty="0"/>
              <a:t>distillation</a:t>
            </a:r>
            <a:r>
              <a:rPr lang="ko-KR" altLang="en-US" dirty="0"/>
              <a:t> 설명과 이해 </a:t>
            </a:r>
            <a:r>
              <a:rPr lang="en-US" altLang="ko-KR" sz="1050" dirty="0"/>
              <a:t>https://light-tree.tistory.com/196</a:t>
            </a:r>
            <a:endParaRPr lang="en-US" altLang="ko-KR" dirty="0"/>
          </a:p>
          <a:p>
            <a:r>
              <a:rPr lang="ko-KR" altLang="en-US" dirty="0" err="1"/>
              <a:t>컨볼루션</a:t>
            </a:r>
            <a:r>
              <a:rPr lang="ko-KR" altLang="en-US" dirty="0"/>
              <a:t> 신경망 </a:t>
            </a:r>
            <a:r>
              <a:rPr lang="en-US" altLang="ko-KR" sz="1050" dirty="0"/>
              <a:t>https://sungjk.github.io/2017/04/27/Ch6-convolutional-nn.html</a:t>
            </a:r>
          </a:p>
          <a:p>
            <a:r>
              <a:rPr lang="en-US" altLang="ko-KR" dirty="0"/>
              <a:t>CNN(Convolution Neural Network)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  <a:r>
              <a:rPr lang="en-US" altLang="ko-KR" sz="1050" dirty="0"/>
              <a:t>https://22-22.tistory.com/26</a:t>
            </a:r>
          </a:p>
          <a:p>
            <a:r>
              <a:rPr lang="ko-KR" altLang="en-US" dirty="0"/>
              <a:t>신경망 </a:t>
            </a:r>
            <a:r>
              <a:rPr lang="en-US" altLang="ko-KR" dirty="0"/>
              <a:t>Part3 (Neural Networks) </a:t>
            </a:r>
            <a:r>
              <a:rPr lang="en-US" altLang="ko-KR" sz="1050" dirty="0"/>
              <a:t>https://taeu.github.io/cs231n/deeplearning-cs231n-Neural-Networks-3/</a:t>
            </a:r>
          </a:p>
          <a:p>
            <a:r>
              <a:rPr lang="ko-KR" altLang="en-US" dirty="0"/>
              <a:t>학습에 영향을 주는 요소 </a:t>
            </a:r>
            <a:r>
              <a:rPr lang="en-US" altLang="ko-KR" sz="1050" dirty="0"/>
              <a:t>https://movefast.tistory.com/297</a:t>
            </a:r>
          </a:p>
          <a:p>
            <a:r>
              <a:rPr lang="en-US" altLang="ko-KR" dirty="0"/>
              <a:t>Backpropagation (</a:t>
            </a:r>
            <a:r>
              <a:rPr lang="ko-KR" altLang="en-US" dirty="0" err="1"/>
              <a:t>역전파</a:t>
            </a:r>
            <a:r>
              <a:rPr lang="en-US" altLang="ko-KR" dirty="0"/>
              <a:t>) </a:t>
            </a:r>
            <a:r>
              <a:rPr lang="en-US" altLang="ko-KR" sz="1050" dirty="0"/>
              <a:t>https://m.blog.naver.com/PostView.naver?isHttpsRedirect=true&amp;blogId=laonple&amp;logNo=220507299181</a:t>
            </a:r>
            <a:endParaRPr lang="en-US" altLang="ko-KR" dirty="0"/>
          </a:p>
          <a:p>
            <a:r>
              <a:rPr lang="ko-KR" altLang="en-US" dirty="0" err="1"/>
              <a:t>텐서플로우로</a:t>
            </a:r>
            <a:r>
              <a:rPr lang="ko-KR" altLang="en-US" dirty="0"/>
              <a:t> 배우는 딥러닝 </a:t>
            </a:r>
            <a:r>
              <a:rPr lang="en-US" altLang="ko-KR" sz="1050" dirty="0"/>
              <a:t>https://www.slideshare.net/w0ong/ss-82372826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81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7B7D8D-EA20-4CE5-9540-9430F786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46" y="2657215"/>
            <a:ext cx="4404154" cy="40099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Pooling Layer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04896-99D5-4AA3-BA4E-AECA7607B2BD}"/>
              </a:ext>
            </a:extLst>
          </p:cNvPr>
          <p:cNvSpPr txBox="1"/>
          <p:nvPr/>
        </p:nvSpPr>
        <p:spPr>
          <a:xfrm>
            <a:off x="420063" y="1122572"/>
            <a:ext cx="954620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풀링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DFC3B5"/>
                </a:highlight>
                <a:latin typeface="+mj-ea"/>
                <a:ea typeface="+mj-ea"/>
              </a:rPr>
              <a:t> 계층</a:t>
            </a:r>
            <a:endParaRPr lang="en-US" altLang="ko-KR" sz="2000" b="1" dirty="0">
              <a:solidFill>
                <a:schemeClr val="bg1"/>
              </a:solidFill>
              <a:highlight>
                <a:srgbClr val="DFC3B5"/>
              </a:highlight>
              <a:latin typeface="+mj-ea"/>
              <a:ea typeface="+mj-ea"/>
            </a:endParaRPr>
          </a:p>
          <a:p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이미지의 크기를 줄이는 역할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이미지에서 특정 영역에 있는 픽셀들을 묶어서 </a:t>
            </a:r>
            <a:r>
              <a:rPr lang="ko-KR" altLang="en-US" dirty="0">
                <a:solidFill>
                  <a:srgbClr val="FF0000"/>
                </a:solidFill>
              </a:rPr>
              <a:t>하나의 대표 값으로 축소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보통 정방 </a:t>
            </a:r>
            <a:r>
              <a:rPr lang="ko-KR" altLang="en-US" dirty="0">
                <a:latin typeface="+mn-ea"/>
              </a:rPr>
              <a:t>행렬</a:t>
            </a:r>
            <a:r>
              <a:rPr lang="en-US" altLang="ko-KR" dirty="0">
                <a:latin typeface="+mn-ea"/>
              </a:rPr>
              <a:t>(square matrix) </a:t>
            </a:r>
            <a:r>
              <a:rPr lang="ko-KR" altLang="en-US" dirty="0"/>
              <a:t>형태로 픽셀들을 선택하고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선택한 </a:t>
            </a:r>
            <a:r>
              <a:rPr lang="ko-KR" altLang="en-US" dirty="0" err="1"/>
              <a:t>픽셀들로부터</a:t>
            </a:r>
            <a:r>
              <a:rPr lang="ko-KR" altLang="en-US" dirty="0"/>
              <a:t> 하나의 대표 값을 계산하는 연산으로는 보통 </a:t>
            </a:r>
            <a:r>
              <a:rPr lang="ko-KR" altLang="en-US" dirty="0">
                <a:solidFill>
                  <a:srgbClr val="FF0000"/>
                </a:solidFill>
              </a:rPr>
              <a:t>평균값</a:t>
            </a:r>
            <a:r>
              <a:rPr lang="ko-KR" altLang="en-US" dirty="0"/>
              <a:t>이나 </a:t>
            </a:r>
            <a:r>
              <a:rPr lang="ko-KR" altLang="en-US" dirty="0">
                <a:solidFill>
                  <a:srgbClr val="FF0000"/>
                </a:solidFill>
              </a:rPr>
              <a:t>최대값</a:t>
            </a:r>
            <a:r>
              <a:rPr lang="ko-KR" altLang="en-US" dirty="0"/>
              <a:t>을 많이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D8C15-9181-43EC-8879-A11D16D79650}"/>
              </a:ext>
            </a:extLst>
          </p:cNvPr>
          <p:cNvSpPr txBox="1"/>
          <p:nvPr/>
        </p:nvSpPr>
        <p:spPr>
          <a:xfrm>
            <a:off x="6587614" y="4093277"/>
            <a:ext cx="4214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수학적으로 </a:t>
            </a:r>
            <a:r>
              <a:rPr lang="ko-KR" altLang="en-US" dirty="0" err="1"/>
              <a:t>풀링은</a:t>
            </a:r>
            <a:r>
              <a:rPr lang="ko-KR" altLang="en-US" dirty="0"/>
              <a:t> 일종의 </a:t>
            </a:r>
            <a:r>
              <a:rPr lang="ko-KR" altLang="en-US" dirty="0" err="1"/>
              <a:t>컨볼루션</a:t>
            </a:r>
            <a:r>
              <a:rPr lang="ko-KR" altLang="en-US" dirty="0"/>
              <a:t> 연산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컨볼루션</a:t>
            </a:r>
            <a:r>
              <a:rPr lang="ko-KR" altLang="en-US" dirty="0"/>
              <a:t> 계층과 달리 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컨볼루션</a:t>
            </a:r>
            <a:r>
              <a:rPr lang="ko-KR" altLang="en-US" dirty="0"/>
              <a:t> 필터가 고정되어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10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Pooling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5AE692A-80CC-4C1F-A57C-45902A0B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14" y="2092199"/>
            <a:ext cx="7588503" cy="30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6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A0C40-C392-46DD-9744-A04D1AA1A750}"/>
              </a:ext>
            </a:extLst>
          </p:cNvPr>
          <p:cNvSpPr txBox="1"/>
          <p:nvPr/>
        </p:nvSpPr>
        <p:spPr>
          <a:xfrm flipH="1">
            <a:off x="420063" y="333023"/>
            <a:ext cx="1075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Convolution Operation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E9C17E3-CC86-425F-9F10-A455C4E0E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"/>
          <a:stretch/>
        </p:blipFill>
        <p:spPr bwMode="auto">
          <a:xfrm>
            <a:off x="1641074" y="1595761"/>
            <a:ext cx="8572500" cy="44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9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CA57460BB8AE4B948A456250CEE186" ma:contentTypeVersion="4" ma:contentTypeDescription="새 문서를 만듭니다." ma:contentTypeScope="" ma:versionID="b9e78d0b060c3990e251c88e04351be2">
  <xsd:schema xmlns:xsd="http://www.w3.org/2001/XMLSchema" xmlns:xs="http://www.w3.org/2001/XMLSchema" xmlns:p="http://schemas.microsoft.com/office/2006/metadata/properties" xmlns:ns3="e89d88db-b18d-4ef8-8f35-02a908d6ea30" targetNamespace="http://schemas.microsoft.com/office/2006/metadata/properties" ma:root="true" ma:fieldsID="de22a2a9ae27154784333ccffca0b08d" ns3:_="">
    <xsd:import namespace="e89d88db-b18d-4ef8-8f35-02a908d6ea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d88db-b18d-4ef8-8f35-02a908d6e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8CC80-34A2-46AC-90BC-C2CB429BE569}">
  <ds:schemaRefs>
    <ds:schemaRef ds:uri="e89d88db-b18d-4ef8-8f35-02a908d6ea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FCF0BC-A4DB-4E8E-8C38-1C082BFF5A49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e89d88db-b18d-4ef8-8f35-02a908d6ea30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F21F87D-729F-40E0-90E9-3C288221E9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3454</Words>
  <Application>Microsoft Office PowerPoint</Application>
  <PresentationFormat>와이드스크린</PresentationFormat>
  <Paragraphs>562</Paragraphs>
  <Slides>69</Slides>
  <Notes>63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80" baseType="lpstr">
      <vt:lpstr>Arial Nova (본문)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Arial Nova</vt:lpstr>
      <vt:lpstr>Cambria Math</vt:lpstr>
      <vt:lpstr>Wingdings</vt:lpstr>
      <vt:lpstr>Office 테마</vt:lpstr>
      <vt:lpstr>Refine Myself by Teaching Myself: Feature Refinement via Self-Knowledge Distillation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Edin Lim</dc:creator>
  <cp:lastModifiedBy>임에딘</cp:lastModifiedBy>
  <cp:revision>3</cp:revision>
  <dcterms:created xsi:type="dcterms:W3CDTF">2020-08-03T00:59:02Z</dcterms:created>
  <dcterms:modified xsi:type="dcterms:W3CDTF">2021-09-28T15:16:15Z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0x010100AACA57460BB8AE4B948A456250CEE186</vt:lpwstr>
  </property>
</Properties>
</file>