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95" r:id="rId5"/>
    <p:sldId id="307" r:id="rId6"/>
    <p:sldId id="364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48" r:id="rId18"/>
    <p:sldId id="350" r:id="rId19"/>
    <p:sldId id="349" r:id="rId20"/>
    <p:sldId id="368" r:id="rId21"/>
    <p:sldId id="366" r:id="rId22"/>
    <p:sldId id="354" r:id="rId23"/>
    <p:sldId id="367" r:id="rId24"/>
    <p:sldId id="351" r:id="rId25"/>
    <p:sldId id="352" r:id="rId26"/>
    <p:sldId id="355" r:id="rId27"/>
    <p:sldId id="356" r:id="rId28"/>
    <p:sldId id="358" r:id="rId29"/>
    <p:sldId id="359" r:id="rId30"/>
    <p:sldId id="370" r:id="rId31"/>
    <p:sldId id="369" r:id="rId32"/>
    <p:sldId id="372" r:id="rId33"/>
    <p:sldId id="361" r:id="rId34"/>
    <p:sldId id="371" r:id="rId35"/>
    <p:sldId id="38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에딘" initials="임" lastIdx="1" clrIdx="0">
    <p:extLst>
      <p:ext uri="{19B8F6BF-5375-455C-9EA6-DF929625EA0E}">
        <p15:presenceInfo xmlns:p15="http://schemas.microsoft.com/office/powerpoint/2012/main" userId="임에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3B5"/>
    <a:srgbClr val="474652"/>
    <a:srgbClr val="76747A"/>
    <a:srgbClr val="A09F9F"/>
    <a:srgbClr val="E6E6E6"/>
    <a:srgbClr val="AC9D93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3E675-D1B0-4AD0-975B-BEBFA2DD23E7}" v="755" dt="2021-10-06T03:00:36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8" autoAdjust="0"/>
    <p:restoredTop sz="87913" autoAdjust="0"/>
  </p:normalViewPr>
  <p:slideViewPr>
    <p:cSldViewPr snapToGrid="0">
      <p:cViewPr varScale="1">
        <p:scale>
          <a:sx n="92" d="100"/>
          <a:sy n="92" d="100"/>
        </p:scale>
        <p:origin x="43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082A-E75A-4486-8E95-84401F76C4DB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406A-5AE4-4DBD-97BC-E4715DC49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ehoeskrap.tistory.com/43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필터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이미지 특징 찾아내기 위한 공용 파라미터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(=kernel)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stride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지정된 간격으로 필터를 순회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패딩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: filter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stride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작용으로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피쳐맵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크기는 입력데이터보다 작아져서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출력데이터가 줄어드는 것 방지하는 방법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입력 데이터 외각에 지정된 픽셀만큼 특정 값으로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채워넣는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것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보통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패딩값으로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0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채워넣음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)</a:t>
            </a:r>
          </a:p>
          <a:p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출처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b="0" i="0" dirty="0">
                <a:effectLst/>
                <a:latin typeface="Noto Sans KR"/>
                <a:hlinkClick r:id="rId3"/>
              </a:rPr>
              <a:t>https://eehoeskrap.tistory.com/431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rgbClr val="00B0F0"/>
                </a:solidFill>
                <a:latin typeface="+mj-ea"/>
                <a:ea typeface="+mj-ea"/>
              </a:rPr>
              <a:t>Cross-Entropy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6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정보량의 </a:t>
            </a:r>
            <a:r>
              <a:rPr lang="ko-KR" altLang="en-US" dirty="0" err="1"/>
              <a:t>기댓값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73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3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37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발표대본이 아니라</a:t>
            </a:r>
            <a:r>
              <a:rPr lang="en-US" altLang="ko-KR" dirty="0"/>
              <a:t>.. </a:t>
            </a:r>
            <a:r>
              <a:rPr lang="ko-KR" altLang="en-US" dirty="0"/>
              <a:t>삽질을 어떻게 </a:t>
            </a:r>
            <a:r>
              <a:rPr lang="ko-KR" altLang="en-US" dirty="0" err="1"/>
              <a:t>진행했었는지</a:t>
            </a:r>
            <a:r>
              <a:rPr lang="en-US" altLang="ko-KR" dirty="0"/>
              <a:t>.. </a:t>
            </a:r>
            <a:r>
              <a:rPr lang="ko-KR" altLang="en-US" dirty="0" err="1"/>
              <a:t>기록할겸</a:t>
            </a:r>
            <a:r>
              <a:rPr lang="en-US" altLang="ko-KR" dirty="0"/>
              <a:t>..) https://docs.google.com/document/d/19f3PTA1dwot2j2oO9pdi_pQP9yYJSkbMqJS192iz8Dk/edit </a:t>
            </a:r>
          </a:p>
          <a:p>
            <a:r>
              <a:rPr lang="ko-KR" altLang="en-US" dirty="0"/>
              <a:t>정말 아는 것이 없어서</a:t>
            </a:r>
            <a:r>
              <a:rPr lang="en-US" altLang="ko-KR" dirty="0"/>
              <a:t>… 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가상머신</a:t>
            </a:r>
            <a:r>
              <a:rPr lang="en-US" altLang="ko-KR" dirty="0"/>
              <a:t>VM</a:t>
            </a:r>
            <a:r>
              <a:rPr lang="ko-KR" altLang="en-US" dirty="0"/>
              <a:t>에서 리눅스</a:t>
            </a:r>
            <a:r>
              <a:rPr lang="en-US" altLang="ko-KR" dirty="0"/>
              <a:t>/</a:t>
            </a:r>
            <a:r>
              <a:rPr lang="ko-KR" altLang="en-US" dirty="0"/>
              <a:t>우분투에 </a:t>
            </a:r>
            <a:r>
              <a:rPr lang="en-US" altLang="ko-KR" dirty="0"/>
              <a:t>PyCharm</a:t>
            </a:r>
            <a:r>
              <a:rPr lang="ko-KR" altLang="en-US" dirty="0"/>
              <a:t> 환경에서 </a:t>
            </a:r>
            <a:r>
              <a:rPr lang="en-US" altLang="ko-KR" dirty="0"/>
              <a:t>SSH </a:t>
            </a:r>
            <a:r>
              <a:rPr lang="ko-KR" altLang="en-US" dirty="0"/>
              <a:t>포트로 접속하는 시도</a:t>
            </a:r>
            <a:r>
              <a:rPr lang="en-US" altLang="ko-KR" dirty="0"/>
              <a:t>, (</a:t>
            </a:r>
            <a:r>
              <a:rPr lang="ko-KR" altLang="en-US" dirty="0"/>
              <a:t>하루를 날린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윈도우에서 </a:t>
            </a:r>
            <a:r>
              <a:rPr lang="en-US" altLang="ko-KR" dirty="0"/>
              <a:t>SSH</a:t>
            </a:r>
            <a:r>
              <a:rPr lang="ko-KR" altLang="en-US" dirty="0"/>
              <a:t>를 통해 원격으로 우분투 서버를 </a:t>
            </a:r>
            <a:r>
              <a:rPr lang="ko-KR" altLang="en-US" dirty="0" err="1"/>
              <a:t>관리하는건가</a:t>
            </a:r>
            <a:r>
              <a:rPr lang="en-US" altLang="ko-KR" dirty="0"/>
              <a:t>? </a:t>
            </a:r>
            <a:r>
              <a:rPr lang="ko-KR" altLang="en-US" dirty="0"/>
              <a:t>해서 </a:t>
            </a:r>
            <a:r>
              <a:rPr lang="en-US" altLang="ko-KR" dirty="0"/>
              <a:t>SSH</a:t>
            </a:r>
            <a:r>
              <a:rPr lang="ko-KR" altLang="en-US" dirty="0"/>
              <a:t>서버 구성도 해보았고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윈도우에서 우분투 세팅도 해보았고 </a:t>
            </a:r>
            <a:r>
              <a:rPr lang="en-US" altLang="ko-KR" dirty="0"/>
              <a:t>(https://dora-guide.com/ssh-</a:t>
            </a:r>
            <a:r>
              <a:rPr lang="ko-KR" altLang="en-US" dirty="0"/>
              <a:t>접속</a:t>
            </a:r>
            <a:r>
              <a:rPr lang="en-US" altLang="ko-KR" dirty="0"/>
              <a:t>/ 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마지막으로 시도한 것은 </a:t>
            </a:r>
            <a:r>
              <a:rPr lang="en-US" altLang="ko-KR" dirty="0"/>
              <a:t>ocean-cli</a:t>
            </a:r>
            <a:r>
              <a:rPr lang="ko-KR" altLang="en-US" dirty="0"/>
              <a:t> 가이드에서 </a:t>
            </a:r>
            <a:r>
              <a:rPr lang="en-US" altLang="ko-KR" dirty="0" err="1"/>
              <a:t>init</a:t>
            </a:r>
            <a:r>
              <a:rPr lang="en-US" altLang="ko-KR" dirty="0"/>
              <a:t> --</a:t>
            </a:r>
            <a:r>
              <a:rPr lang="en-US" altLang="ko-KR" dirty="0" err="1"/>
              <a:t>url</a:t>
            </a:r>
            <a:r>
              <a:rPr lang="en-US" altLang="ko-KR" dirty="0"/>
              <a:t> http://163..... </a:t>
            </a:r>
            <a:r>
              <a:rPr lang="ko-KR" altLang="en-US" dirty="0"/>
              <a:t>이런 식으로 명령을 기입하는 과정에서</a:t>
            </a:r>
            <a:endParaRPr lang="en-US" altLang="ko-KR" dirty="0"/>
          </a:p>
          <a:p>
            <a:r>
              <a:rPr lang="en-US" altLang="ko-KR" dirty="0" err="1"/>
              <a:t>termios</a:t>
            </a:r>
            <a:r>
              <a:rPr lang="ko-KR" altLang="en-US" dirty="0"/>
              <a:t>는 윈도우에서 </a:t>
            </a:r>
            <a:r>
              <a:rPr lang="en-US" altLang="ko-KR" dirty="0"/>
              <a:t>import</a:t>
            </a:r>
            <a:r>
              <a:rPr lang="ko-KR" altLang="en-US" dirty="0"/>
              <a:t>가 불가능하다면서</a:t>
            </a:r>
            <a:r>
              <a:rPr lang="en-US" altLang="ko-KR" dirty="0"/>
              <a:t> </a:t>
            </a:r>
            <a:r>
              <a:rPr lang="ko-KR" altLang="en-US" dirty="0"/>
              <a:t>에러가 발생하여</a:t>
            </a:r>
            <a:r>
              <a:rPr lang="en-US" altLang="ko-KR" dirty="0"/>
              <a:t>….., </a:t>
            </a:r>
            <a:r>
              <a:rPr lang="en-US" altLang="ko-KR" dirty="0" err="1"/>
              <a:t>termios</a:t>
            </a:r>
            <a:r>
              <a:rPr lang="ko-KR" altLang="en-US" dirty="0"/>
              <a:t>를 </a:t>
            </a:r>
            <a:r>
              <a:rPr lang="en-US" altLang="ko-KR" dirty="0" err="1"/>
              <a:t>msvcrt</a:t>
            </a:r>
            <a:r>
              <a:rPr lang="ko-KR" altLang="en-US" dirty="0"/>
              <a:t>로 전부 단어를 변경해보았으며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처음에는 </a:t>
            </a:r>
            <a:r>
              <a:rPr lang="en-US" altLang="ko-KR" dirty="0"/>
              <a:t>ocean --help</a:t>
            </a:r>
            <a:r>
              <a:rPr lang="ko-KR" altLang="en-US" dirty="0"/>
              <a:t> 명령어도 에러로 먹히질 않았는데</a:t>
            </a:r>
            <a:r>
              <a:rPr lang="en-US" altLang="ko-KR" dirty="0"/>
              <a:t>, </a:t>
            </a:r>
            <a:r>
              <a:rPr lang="ko-KR" altLang="en-US" dirty="0"/>
              <a:t>결국 로그인부터 </a:t>
            </a:r>
            <a:r>
              <a:rPr lang="en-US" altLang="ko-KR" dirty="0" err="1"/>
              <a:t>init</a:t>
            </a:r>
            <a:r>
              <a:rPr lang="ko-KR" altLang="en-US" dirty="0"/>
              <a:t>까지 성공하였습니다</a:t>
            </a:r>
            <a:r>
              <a:rPr lang="en-US" altLang="ko-KR" dirty="0"/>
              <a:t>. </a:t>
            </a:r>
            <a:r>
              <a:rPr lang="ko-KR" altLang="en-US" dirty="0"/>
              <a:t>정말로 이래야만 했는지는</a:t>
            </a:r>
            <a:r>
              <a:rPr lang="en-US" altLang="ko-KR" dirty="0"/>
              <a:t>.. </a:t>
            </a:r>
            <a:r>
              <a:rPr lang="ko-KR" altLang="en-US" dirty="0"/>
              <a:t>모르겠습니다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017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r>
              <a:rPr lang="ko-KR" altLang="en-US" dirty="0"/>
              <a:t>은 </a:t>
            </a:r>
            <a:r>
              <a:rPr lang="en-US" altLang="ko-KR" dirty="0" err="1"/>
              <a:t>zsh</a:t>
            </a:r>
            <a:r>
              <a:rPr lang="en-US" altLang="ko-KR" dirty="0"/>
              <a:t>, termina</a:t>
            </a:r>
            <a:r>
              <a:rPr lang="ko-KR" altLang="en-US" dirty="0"/>
              <a:t>은 </a:t>
            </a:r>
            <a:r>
              <a:rPr lang="en-US" altLang="ko-KR" dirty="0" err="1"/>
              <a:t>vscode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8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4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75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6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출처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b="0" i="0" dirty="0">
                <a:effectLst/>
                <a:latin typeface="Noto Sans KR"/>
              </a:rPr>
              <a:t>http://taewan.kim/post/cnn/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3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16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16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17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13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83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25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34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39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RTX30- </a:t>
            </a:r>
            <a:r>
              <a:rPr lang="ko-KR" altLang="en-US" dirty="0"/>
              <a:t>시리즈는 </a:t>
            </a:r>
            <a:r>
              <a:rPr lang="en-US" altLang="ko-KR" dirty="0"/>
              <a:t>Ampere </a:t>
            </a:r>
            <a:r>
              <a:rPr lang="en-US" altLang="ko-KR" dirty="0" err="1"/>
              <a:t>architectur</a:t>
            </a:r>
            <a:r>
              <a:rPr lang="ko-KR" altLang="en-US" dirty="0"/>
              <a:t>이라서</a:t>
            </a:r>
            <a:r>
              <a:rPr lang="en-US" altLang="ko-KR" dirty="0"/>
              <a:t>, Driver 450+ versions only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Nvidia CUDA</a:t>
            </a:r>
            <a:r>
              <a:rPr lang="ko-KR" altLang="en-US" dirty="0"/>
              <a:t>는 </a:t>
            </a:r>
            <a:r>
              <a:rPr lang="en-US" altLang="ko-KR" dirty="0"/>
              <a:t>11.0+ </a:t>
            </a:r>
            <a:r>
              <a:rPr lang="ko-KR" altLang="en-US" dirty="0"/>
              <a:t>이상으로 가야한다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45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4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출처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b="0" i="0" dirty="0">
                <a:effectLst/>
                <a:latin typeface="Noto Sans KR"/>
              </a:rPr>
              <a:t>http://taewan.kim/post/cnn/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12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출처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b="0" i="0" dirty="0">
                <a:effectLst/>
                <a:latin typeface="Noto Sans KR"/>
              </a:rPr>
              <a:t>http://taewan.kim/post/cnn/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2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http://kocw.xcache.kinxcdn.com/KOCW/document/2017/kumoh/kojaepil0302/8.pdf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5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http://kocw.xcache.kinxcdn.com/KOCW/document/2017/kumoh/kojaepil0302/8.pdf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1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http://kocw.xcache.kinxcdn.com/KOCW/document/2017/kumoh/kojaepil0302/8.pdf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6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정보량의 </a:t>
            </a:r>
            <a:r>
              <a:rPr lang="ko-KR" altLang="en-US" dirty="0" err="1"/>
              <a:t>기댓값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2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정보량의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r>
              <a:rPr lang="ko-KR" altLang="en-US" dirty="0"/>
              <a:t>엔트로피 표현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6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rgbClr val="474652"/>
                </a:solidFill>
              </a:rPr>
              <a:t>ⓒSaebyeol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 err="1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ean-cli.herokuapp.com/Getting_Started.html#id4" TargetMode="External"/><Relationship Id="rId4" Type="http://schemas.openxmlformats.org/officeDocument/2006/relationships/hyperlink" Target="http://swedu.khu.ac.kr/html_2018/06/05.ph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pytorch.org/get-started/previous-version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blib.net/ent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cuda-11.1.0-download-archive?target_os=Linux&amp;target_arch=x86_64&amp;target_distro=Ubuntu&amp;target_version=1804&amp;target_type=debnetwork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71396-15E1-428C-9E3E-6088ABB3BA5E}"/>
              </a:ext>
            </a:extLst>
          </p:cNvPr>
          <p:cNvSpPr/>
          <p:nvPr/>
        </p:nvSpPr>
        <p:spPr>
          <a:xfrm>
            <a:off x="0" y="1600200"/>
            <a:ext cx="12192000" cy="1909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669890-64F4-4303-9857-199D8C92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2056"/>
            <a:ext cx="9144000" cy="2191625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미팅 발표 자료</a:t>
            </a:r>
            <a:b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54716-D4C3-4123-A7A0-E5219D20A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919" y="4121803"/>
            <a:ext cx="10240161" cy="165576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2021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6</a:t>
            </a:r>
            <a:r>
              <a:rPr lang="ko-KR" altLang="en-US" sz="2000" dirty="0">
                <a:latin typeface="+mn-ea"/>
              </a:rPr>
              <a:t>일 수요일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B86FB-AB41-445D-84E0-76F52F1147F8}"/>
              </a:ext>
            </a:extLst>
          </p:cNvPr>
          <p:cNvSpPr/>
          <p:nvPr/>
        </p:nvSpPr>
        <p:spPr>
          <a:xfrm>
            <a:off x="1456621" y="4446873"/>
            <a:ext cx="9294797" cy="67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FA1FAF-8840-4439-A7ED-A66513A5846A}"/>
              </a:ext>
            </a:extLst>
          </p:cNvPr>
          <p:cNvSpPr txBox="1">
            <a:spLocks/>
          </p:cNvSpPr>
          <p:nvPr/>
        </p:nvSpPr>
        <p:spPr>
          <a:xfrm>
            <a:off x="10886173" y="6511859"/>
            <a:ext cx="1588170" cy="346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+mn-ea"/>
              </a:rPr>
              <a:t>임에딘</a:t>
            </a:r>
          </a:p>
        </p:txBody>
      </p:sp>
    </p:spTree>
    <p:extLst>
      <p:ext uri="{BB962C8B-B14F-4D97-AF65-F5344CB8AC3E}">
        <p14:creationId xmlns:p14="http://schemas.microsoft.com/office/powerpoint/2010/main" val="44096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Cross-Entropy Loss Function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19E05-516B-40DA-9BFA-7465829C5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1247775"/>
            <a:ext cx="2562225" cy="1171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26F4DD-4BC6-4B9F-975B-82E8C716560E}"/>
              </a:ext>
            </a:extLst>
          </p:cNvPr>
          <p:cNvSpPr txBox="1"/>
          <p:nvPr/>
        </p:nvSpPr>
        <p:spPr>
          <a:xfrm>
            <a:off x="4572986" y="245745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확률변수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기댓값</a:t>
            </a:r>
            <a:r>
              <a:rPr lang="ko-KR" altLang="en-US" dirty="0"/>
              <a:t> 계산 공식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54845B-6C82-4FE6-A628-626A7589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553" y="2864884"/>
            <a:ext cx="2526894" cy="971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488B83-684D-40FB-8AFF-9D2C9A768929}"/>
              </a:ext>
            </a:extLst>
          </p:cNvPr>
          <p:cNvSpPr txBox="1"/>
          <p:nvPr/>
        </p:nvSpPr>
        <p:spPr>
          <a:xfrm>
            <a:off x="4638710" y="388258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확률질량함수</a:t>
            </a:r>
            <a:r>
              <a:rPr lang="en-US" altLang="ko-KR" dirty="0"/>
              <a:t>, </a:t>
            </a:r>
            <a:r>
              <a:rPr lang="ko-KR" altLang="en-US" dirty="0"/>
              <a:t>확률밀도함수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CE4DB1-110D-46BF-A248-E90315B93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036" y="4463333"/>
            <a:ext cx="4210050" cy="962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5AC617-B52B-47FB-B329-A8DC103A1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061" y="5359496"/>
            <a:ext cx="3657600" cy="11239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DD8E54-D9FC-4CBF-8073-0DFFC6840116}"/>
              </a:ext>
            </a:extLst>
          </p:cNvPr>
          <p:cNvSpPr txBox="1"/>
          <p:nvPr/>
        </p:nvSpPr>
        <p:spPr>
          <a:xfrm>
            <a:off x="1847850" y="5736805"/>
            <a:ext cx="18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f(x)</a:t>
            </a:r>
            <a:r>
              <a:rPr lang="ko-KR" altLang="en-US" dirty="0"/>
              <a:t>로 일반화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8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Cross-Entropy Loss Function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6A69D0-F698-495E-B5FA-D0B17B16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815" y="1767844"/>
            <a:ext cx="2647950" cy="952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DC50DC-2FFA-4A58-85FB-BD83AC6AA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56" y="3034669"/>
            <a:ext cx="4562475" cy="933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B0C41F-F649-467D-AAAA-69445F338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743" y="4349119"/>
            <a:ext cx="2486025" cy="1123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495B5E-8219-4A0C-B5D2-D735FDAF27D0}"/>
              </a:ext>
            </a:extLst>
          </p:cNvPr>
          <p:cNvSpPr txBox="1"/>
          <p:nvPr/>
        </p:nvSpPr>
        <p:spPr>
          <a:xfrm>
            <a:off x="3854856" y="4711039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  <a:latin typeface="+mj-ea"/>
                <a:ea typeface="+mj-ea"/>
              </a:rPr>
              <a:t>ENTROPY </a:t>
            </a:r>
            <a:r>
              <a:rPr lang="en-US" altLang="ko-KR" sz="2000" dirty="0">
                <a:solidFill>
                  <a:srgbClr val="00B0F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endParaRPr lang="ko-KR" altLang="en-US" sz="20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961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Cross-Entropy Loss Function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B0C41F-F649-467D-AAAA-69445F33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950" y="1205869"/>
            <a:ext cx="2486025" cy="1123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495B5E-8219-4A0C-B5D2-D735FDAF27D0}"/>
              </a:ext>
            </a:extLst>
          </p:cNvPr>
          <p:cNvSpPr txBox="1"/>
          <p:nvPr/>
        </p:nvSpPr>
        <p:spPr>
          <a:xfrm>
            <a:off x="420063" y="1567789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  <a:latin typeface="+mj-ea"/>
                <a:ea typeface="+mj-ea"/>
              </a:rPr>
              <a:t>ENTROPY </a:t>
            </a:r>
            <a:r>
              <a:rPr lang="en-US" altLang="ko-KR" sz="2000" dirty="0">
                <a:solidFill>
                  <a:srgbClr val="00B0F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endParaRPr lang="ko-KR" altLang="en-US" sz="20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3AF01-A170-4DB9-8EDE-4C5057BBFAE5}"/>
              </a:ext>
            </a:extLst>
          </p:cNvPr>
          <p:cNvSpPr txBox="1"/>
          <p:nvPr/>
        </p:nvSpPr>
        <p:spPr>
          <a:xfrm>
            <a:off x="2959404" y="2771715"/>
            <a:ext cx="6273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  <a:latin typeface="+mj-ea"/>
                <a:ea typeface="+mj-ea"/>
              </a:rPr>
              <a:t>Cross-Entropy?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다른 확률을 곱해서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Entropy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계산한 것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2974AC-870D-46FE-8D8F-B22FC350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833" y="4765034"/>
            <a:ext cx="7686675" cy="504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6333D0-DCFB-4B6B-B665-BD75266E5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221" y="5445757"/>
            <a:ext cx="6229350" cy="666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6E167A-F2E7-49DA-83C0-E35132B79AA7}"/>
              </a:ext>
            </a:extLst>
          </p:cNvPr>
          <p:cNvSpPr txBox="1"/>
          <p:nvPr/>
        </p:nvSpPr>
        <p:spPr>
          <a:xfrm>
            <a:off x="4131808" y="4176368"/>
            <a:ext cx="41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ex.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또는 </a:t>
            </a:r>
            <a:r>
              <a:rPr lang="en-US" altLang="ko-KR" dirty="0"/>
              <a:t>1</a:t>
            </a:r>
            <a:r>
              <a:rPr lang="ko-KR" altLang="en-US" dirty="0"/>
              <a:t>만 가지는 확률변수 </a:t>
            </a:r>
            <a:r>
              <a:rPr lang="en-US" altLang="ko-KR" dirty="0"/>
              <a:t>X</a:t>
            </a:r>
            <a:r>
              <a:rPr lang="ko-KR" altLang="en-US" dirty="0"/>
              <a:t>에 대해</a:t>
            </a:r>
            <a:r>
              <a:rPr lang="en-US" altLang="ko-KR" dirty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39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Cross-Entropy Loss Function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3B0C41F-F649-467D-AAAA-69445F33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950" y="1205869"/>
            <a:ext cx="2486025" cy="1123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495B5E-8219-4A0C-B5D2-D735FDAF27D0}"/>
              </a:ext>
            </a:extLst>
          </p:cNvPr>
          <p:cNvSpPr txBox="1"/>
          <p:nvPr/>
        </p:nvSpPr>
        <p:spPr>
          <a:xfrm>
            <a:off x="420063" y="1567789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  <a:latin typeface="+mj-ea"/>
                <a:ea typeface="+mj-ea"/>
              </a:rPr>
              <a:t>ENTROPY </a:t>
            </a:r>
            <a:r>
              <a:rPr lang="en-US" altLang="ko-KR" sz="2000" dirty="0">
                <a:solidFill>
                  <a:srgbClr val="00B0F0"/>
                </a:solidFill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endParaRPr lang="ko-KR" altLang="en-US" sz="2000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3AF01-A170-4DB9-8EDE-4C5057BBFAE5}"/>
              </a:ext>
            </a:extLst>
          </p:cNvPr>
          <p:cNvSpPr txBox="1"/>
          <p:nvPr/>
        </p:nvSpPr>
        <p:spPr>
          <a:xfrm>
            <a:off x="2959404" y="2771715"/>
            <a:ext cx="6273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B0F0"/>
                </a:solidFill>
                <a:latin typeface="+mj-ea"/>
                <a:ea typeface="+mj-ea"/>
              </a:rPr>
              <a:t>Cross-Entropy?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다른 확률을 곱해서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Entropy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계산한 것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168D4B-143D-4036-8322-59438882B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87" y="3686176"/>
            <a:ext cx="7362825" cy="1352550"/>
          </a:xfrm>
          <a:prstGeom prst="rect">
            <a:avLst/>
          </a:prstGeom>
        </p:spPr>
      </p:pic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33E51220-5F06-4E3D-A97F-B3E445CBFCC2}"/>
              </a:ext>
            </a:extLst>
          </p:cNvPr>
          <p:cNvSpPr/>
          <p:nvPr/>
        </p:nvSpPr>
        <p:spPr>
          <a:xfrm>
            <a:off x="5962650" y="4528182"/>
            <a:ext cx="238125" cy="446344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A8A45CE2-FE2C-410F-B84E-1C7C37C7D8BB}"/>
              </a:ext>
            </a:extLst>
          </p:cNvPr>
          <p:cNvSpPr/>
          <p:nvPr/>
        </p:nvSpPr>
        <p:spPr>
          <a:xfrm>
            <a:off x="7467600" y="4528182"/>
            <a:ext cx="238125" cy="446344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F40B2-4A36-42A7-8D9A-E2309B88F82F}"/>
              </a:ext>
            </a:extLst>
          </p:cNvPr>
          <p:cNvSpPr txBox="1"/>
          <p:nvPr/>
        </p:nvSpPr>
        <p:spPr>
          <a:xfrm>
            <a:off x="5621743" y="506730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0~1</a:t>
            </a:r>
            <a:r>
              <a:rPr lang="ko-KR" altLang="en-US" dirty="0"/>
              <a:t>사이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5F63F8-B505-4882-8CC2-7BDE3CCF6BD5}"/>
              </a:ext>
            </a:extLst>
          </p:cNvPr>
          <p:cNvSpPr txBox="1"/>
          <p:nvPr/>
        </p:nvSpPr>
        <p:spPr>
          <a:xfrm>
            <a:off x="7196170" y="5067301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02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11CD6E8-1EB1-436A-935D-440F2420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37" y="2043775"/>
            <a:ext cx="4733925" cy="3333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BE366B-E053-4780-9225-DA1E9B006077}"/>
              </a:ext>
            </a:extLst>
          </p:cNvPr>
          <p:cNvSpPr txBox="1"/>
          <p:nvPr/>
        </p:nvSpPr>
        <p:spPr>
          <a:xfrm>
            <a:off x="420063" y="1029180"/>
            <a:ext cx="677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경희대학교 </a:t>
            </a:r>
            <a:r>
              <a:rPr lang="en-US" altLang="ko-KR" dirty="0"/>
              <a:t>GPU </a:t>
            </a:r>
            <a:r>
              <a:rPr lang="ko-KR" altLang="en-US" dirty="0"/>
              <a:t>대여 </a:t>
            </a:r>
            <a:r>
              <a:rPr lang="ko-KR" altLang="en-US" dirty="0">
                <a:hlinkClick r:id="rId4"/>
              </a:rPr>
              <a:t>http://swedu.khu.ac.kr/html_2018/06/05.php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머신 타입 요청</a:t>
            </a:r>
            <a:r>
              <a:rPr lang="en-US" altLang="ko-KR" dirty="0"/>
              <a:t>,</a:t>
            </a:r>
            <a:r>
              <a:rPr lang="ko-KR" altLang="en-US" dirty="0"/>
              <a:t> 다음 날 승인됨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5CDF6-44A6-4A64-BCDD-0135D919BA4B}"/>
              </a:ext>
            </a:extLst>
          </p:cNvPr>
          <p:cNvSpPr txBox="1"/>
          <p:nvPr/>
        </p:nvSpPr>
        <p:spPr>
          <a:xfrm>
            <a:off x="420063" y="6197084"/>
            <a:ext cx="879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가이드 </a:t>
            </a:r>
            <a:r>
              <a:rPr lang="en-US" altLang="ko-KR" dirty="0"/>
              <a:t>: </a:t>
            </a:r>
            <a:r>
              <a:rPr lang="ko-KR" altLang="en-US" dirty="0">
                <a:hlinkClick r:id="rId5"/>
              </a:rPr>
              <a:t>https://ocean-cli.herokuapp.com/Getting_Started.html#id4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A4F75-64D6-496B-80E6-8EFE11B31FA8}"/>
              </a:ext>
            </a:extLst>
          </p:cNvPr>
          <p:cNvSpPr txBox="1"/>
          <p:nvPr/>
        </p:nvSpPr>
        <p:spPr>
          <a:xfrm>
            <a:off x="420063" y="5828820"/>
            <a:ext cx="924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 외부에서 사용하기 위해 </a:t>
            </a:r>
            <a:r>
              <a:rPr lang="en-US" altLang="ko-KR" dirty="0"/>
              <a:t>web </a:t>
            </a:r>
            <a:r>
              <a:rPr lang="ko-KR" altLang="en-US" dirty="0" err="1"/>
              <a:t>대쉬보드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전달하여 </a:t>
            </a:r>
            <a:r>
              <a:rPr lang="en-US" altLang="ko-KR" dirty="0"/>
              <a:t>ocean </a:t>
            </a:r>
            <a:r>
              <a:rPr lang="ko-KR" altLang="en-US" dirty="0"/>
              <a:t>초기화</a:t>
            </a:r>
            <a:r>
              <a:rPr lang="en-US" altLang="ko-KR" dirty="0"/>
              <a:t>, ocean </a:t>
            </a:r>
            <a:r>
              <a:rPr lang="ko-KR" altLang="en-US" dirty="0"/>
              <a:t>로그인 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AC45B-86E8-40DD-A3F3-33619CC3D560}"/>
              </a:ext>
            </a:extLst>
          </p:cNvPr>
          <p:cNvSpPr txBox="1"/>
          <p:nvPr/>
        </p:nvSpPr>
        <p:spPr>
          <a:xfrm>
            <a:off x="420063" y="364271"/>
            <a:ext cx="742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+mj-ea"/>
                <a:ea typeface="+mj-ea"/>
              </a:rPr>
              <a:t>캡스톤디자인</a:t>
            </a:r>
            <a:r>
              <a:rPr lang="ko-KR" altLang="en-US" sz="2800" dirty="0">
                <a:latin typeface="+mj-ea"/>
                <a:ea typeface="+mj-ea"/>
              </a:rPr>
              <a:t> 연구를 위한 </a:t>
            </a:r>
            <a:r>
              <a:rPr lang="en-US" altLang="ko-KR" sz="2800" dirty="0">
                <a:latin typeface="+mj-ea"/>
                <a:ea typeface="+mj-ea"/>
              </a:rPr>
              <a:t>GPU </a:t>
            </a:r>
            <a:r>
              <a:rPr lang="ko-KR" altLang="en-US" sz="2800" dirty="0">
                <a:latin typeface="+mj-ea"/>
                <a:ea typeface="+mj-ea"/>
              </a:rPr>
              <a:t>대여 요청 및 승인</a:t>
            </a:r>
          </a:p>
        </p:txBody>
      </p:sp>
    </p:spTree>
    <p:extLst>
      <p:ext uri="{BB962C8B-B14F-4D97-AF65-F5344CB8AC3E}">
        <p14:creationId xmlns:p14="http://schemas.microsoft.com/office/powerpoint/2010/main" val="409696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FA8959D-228A-4765-895F-D3B59457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72" y="1160780"/>
            <a:ext cx="8612255" cy="486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FDF5C-0F7E-4EAB-8464-1E7B7D93C3C2}"/>
              </a:ext>
            </a:extLst>
          </p:cNvPr>
          <p:cNvSpPr txBox="1"/>
          <p:nvPr/>
        </p:nvSpPr>
        <p:spPr>
          <a:xfrm>
            <a:off x="330126" y="367989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인스턴스 생성 가이드</a:t>
            </a:r>
          </a:p>
        </p:txBody>
      </p:sp>
    </p:spTree>
    <p:extLst>
      <p:ext uri="{BB962C8B-B14F-4D97-AF65-F5344CB8AC3E}">
        <p14:creationId xmlns:p14="http://schemas.microsoft.com/office/powerpoint/2010/main" val="218550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97DB6DF-D5F8-44FE-8114-DA1C8ADEF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300162"/>
            <a:ext cx="8705850" cy="4810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AD2F0-DEA8-44E9-8928-A35AD021CF84}"/>
              </a:ext>
            </a:extLst>
          </p:cNvPr>
          <p:cNvSpPr txBox="1"/>
          <p:nvPr/>
        </p:nvSpPr>
        <p:spPr>
          <a:xfrm>
            <a:off x="420063" y="364271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인스턴스 생성</a:t>
            </a:r>
          </a:p>
        </p:txBody>
      </p:sp>
    </p:spTree>
    <p:extLst>
      <p:ext uri="{BB962C8B-B14F-4D97-AF65-F5344CB8AC3E}">
        <p14:creationId xmlns:p14="http://schemas.microsoft.com/office/powerpoint/2010/main" val="185617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7193FE-25AB-4D90-BDA9-4239D18D8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2043775"/>
            <a:ext cx="66770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75FA60-0323-49DD-B07D-864FBC53AEE4}"/>
              </a:ext>
            </a:extLst>
          </p:cNvPr>
          <p:cNvSpPr txBox="1"/>
          <p:nvPr/>
        </p:nvSpPr>
        <p:spPr>
          <a:xfrm>
            <a:off x="420063" y="411500"/>
            <a:ext cx="1029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SSH</a:t>
            </a:r>
            <a:r>
              <a:rPr lang="ko-KR" altLang="en-US" sz="2800" dirty="0">
                <a:latin typeface="+mj-ea"/>
                <a:ea typeface="+mj-ea"/>
              </a:rPr>
              <a:t> </a:t>
            </a:r>
            <a:r>
              <a:rPr lang="en-US" altLang="ko-KR" sz="2800" dirty="0">
                <a:latin typeface="+mj-ea"/>
                <a:ea typeface="+mj-ea"/>
              </a:rPr>
              <a:t>Port</a:t>
            </a:r>
            <a:r>
              <a:rPr lang="ko-KR" altLang="en-US" sz="2800" dirty="0">
                <a:latin typeface="+mj-ea"/>
                <a:ea typeface="+mj-ea"/>
              </a:rPr>
              <a:t>를 통해 </a:t>
            </a:r>
            <a:r>
              <a:rPr lang="en-US" altLang="ko-KR" sz="2800" dirty="0">
                <a:latin typeface="+mj-ea"/>
                <a:ea typeface="+mj-ea"/>
              </a:rPr>
              <a:t>SSH </a:t>
            </a:r>
            <a:r>
              <a:rPr lang="ko-KR" altLang="en-US" sz="2800" dirty="0">
                <a:latin typeface="+mj-ea"/>
                <a:ea typeface="+mj-ea"/>
              </a:rPr>
              <a:t>접속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>
                <a:latin typeface="+mj-ea"/>
                <a:ea typeface="+mj-ea"/>
              </a:rPr>
              <a:t>편집기 링크를 클릭하여 </a:t>
            </a:r>
            <a:r>
              <a:rPr lang="en-US" altLang="ko-KR" sz="2800" dirty="0">
                <a:latin typeface="+mj-ea"/>
                <a:ea typeface="+mj-ea"/>
              </a:rPr>
              <a:t>VS Code </a:t>
            </a:r>
            <a:r>
              <a:rPr lang="ko-KR" altLang="en-US" sz="2800" dirty="0">
                <a:latin typeface="+mj-ea"/>
                <a:ea typeface="+mj-ea"/>
              </a:rPr>
              <a:t>접속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7FBB5-EBBB-46AF-A161-41214D9C6E2A}"/>
              </a:ext>
            </a:extLst>
          </p:cNvPr>
          <p:cNvSpPr txBox="1"/>
          <p:nvPr/>
        </p:nvSpPr>
        <p:spPr>
          <a:xfrm>
            <a:off x="76200" y="6115788"/>
            <a:ext cx="621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처음엔 편집기 링크 아무리 클릭해도 권한이 없다고 떴는데</a:t>
            </a:r>
            <a:endParaRPr lang="en-US" altLang="ko-KR" dirty="0"/>
          </a:p>
          <a:p>
            <a:r>
              <a:rPr lang="ko-KR" altLang="en-US" dirty="0"/>
              <a:t>많은 삽질을 하였고 </a:t>
            </a:r>
            <a:r>
              <a:rPr lang="en-US" altLang="ko-KR" dirty="0"/>
              <a:t>(</a:t>
            </a:r>
            <a:r>
              <a:rPr lang="ko-KR" altLang="en-US" dirty="0"/>
              <a:t>구글독서에 정리</a:t>
            </a:r>
            <a:r>
              <a:rPr lang="en-US" altLang="ko-KR" dirty="0"/>
              <a:t>..) </a:t>
            </a:r>
            <a:r>
              <a:rPr lang="ko-KR" altLang="en-US" dirty="0"/>
              <a:t>결국 접속이 되었습니다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9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71CB8C9-BFC6-4724-8105-9B943493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56" y="1724332"/>
            <a:ext cx="7481888" cy="4300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886D30-53BC-49E9-B931-4863680B3222}"/>
              </a:ext>
            </a:extLst>
          </p:cNvPr>
          <p:cNvSpPr txBox="1"/>
          <p:nvPr/>
        </p:nvSpPr>
        <p:spPr>
          <a:xfrm>
            <a:off x="330126" y="367989"/>
            <a:ext cx="5944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작업 환경 확인</a:t>
            </a:r>
            <a:r>
              <a:rPr lang="en-US" altLang="ko-KR" sz="2800" dirty="0">
                <a:latin typeface="+mj-ea"/>
                <a:ea typeface="+mj-ea"/>
              </a:rPr>
              <a:t> : OS - Ubuntu 18.04 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045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5862999-66E7-47DB-B36C-A6F0B19F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92" y="0"/>
            <a:ext cx="903666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F40417-FBB0-4C56-A6FF-7FAB9A26502A}"/>
              </a:ext>
            </a:extLst>
          </p:cNvPr>
          <p:cNvSpPr txBox="1"/>
          <p:nvPr/>
        </p:nvSpPr>
        <p:spPr>
          <a:xfrm>
            <a:off x="9331052" y="3000375"/>
            <a:ext cx="26938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인스턴스 관리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편집기 링크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링크클릭</a:t>
            </a:r>
            <a:r>
              <a:rPr lang="en-US" altLang="ko-KR" dirty="0">
                <a:sym typeface="Wingdings" panose="05000000000000000000" pitchFamily="2" charset="2"/>
              </a:rPr>
              <a:t>’</a:t>
            </a:r>
          </a:p>
          <a:p>
            <a:r>
              <a:rPr lang="ko-KR" altLang="en-US" dirty="0"/>
              <a:t>접속한 </a:t>
            </a:r>
            <a:r>
              <a:rPr lang="en-US" altLang="ko-KR" dirty="0"/>
              <a:t>code-server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en-US" altLang="ko-KR" dirty="0"/>
              <a:t>/root/vol1/ </a:t>
            </a:r>
            <a:r>
              <a:rPr lang="ko-KR" altLang="en-US" dirty="0"/>
              <a:t>폴더에</a:t>
            </a:r>
            <a:endParaRPr lang="en-US" altLang="ko-KR" dirty="0"/>
          </a:p>
          <a:p>
            <a:r>
              <a:rPr lang="ko-KR" altLang="en-US" dirty="0" err="1"/>
              <a:t>깃헙에서</a:t>
            </a:r>
            <a:r>
              <a:rPr lang="ko-KR" altLang="en-US" dirty="0"/>
              <a:t> 다운받은</a:t>
            </a:r>
            <a:endParaRPr lang="en-US" altLang="ko-KR" dirty="0"/>
          </a:p>
          <a:p>
            <a:r>
              <a:rPr lang="en-US" altLang="ko-KR" dirty="0"/>
              <a:t>FRSKD-main </a:t>
            </a:r>
            <a:r>
              <a:rPr lang="ko-KR" altLang="en-US" dirty="0"/>
              <a:t>폴더 삽입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CBDB8-240B-44B2-AA11-84FFBD6B7B97}"/>
              </a:ext>
            </a:extLst>
          </p:cNvPr>
          <p:cNvSpPr txBox="1"/>
          <p:nvPr/>
        </p:nvSpPr>
        <p:spPr>
          <a:xfrm>
            <a:off x="9487630" y="529914"/>
            <a:ext cx="23599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VS Code</a:t>
            </a:r>
            <a:r>
              <a:rPr lang="ko-KR" altLang="en-US" sz="2800" dirty="0">
                <a:latin typeface="+mj-ea"/>
                <a:ea typeface="+mj-ea"/>
              </a:rPr>
              <a:t>에서</a:t>
            </a:r>
            <a:endParaRPr lang="en-US" altLang="ko-KR" sz="2800" dirty="0">
              <a:latin typeface="+mj-ea"/>
              <a:ea typeface="+mj-ea"/>
            </a:endParaRPr>
          </a:p>
          <a:p>
            <a:r>
              <a:rPr lang="en-US" altLang="ko-KR" sz="2800" dirty="0">
                <a:latin typeface="+mj-ea"/>
                <a:ea typeface="+mj-ea"/>
              </a:rPr>
              <a:t>FRSKD-main</a:t>
            </a:r>
          </a:p>
          <a:p>
            <a:r>
              <a:rPr lang="ko-KR" altLang="en-US" sz="2800" dirty="0">
                <a:latin typeface="+mj-ea"/>
                <a:ea typeface="+mj-ea"/>
              </a:rPr>
              <a:t>폴더 넣기</a:t>
            </a:r>
            <a:endParaRPr lang="en-US" altLang="ko-KR" sz="2800" dirty="0">
              <a:latin typeface="+mj-ea"/>
              <a:ea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DA520F-CC65-455F-9370-4B9848DCB5C6}"/>
              </a:ext>
            </a:extLst>
          </p:cNvPr>
          <p:cNvCxnSpPr>
            <a:cxnSpLocks/>
          </p:cNvCxnSpPr>
          <p:nvPr/>
        </p:nvCxnSpPr>
        <p:spPr>
          <a:xfrm>
            <a:off x="9320694" y="2030095"/>
            <a:ext cx="27145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AC8FE9-C347-44FE-B6E9-2E21E464718F}"/>
              </a:ext>
            </a:extLst>
          </p:cNvPr>
          <p:cNvSpPr/>
          <p:nvPr/>
        </p:nvSpPr>
        <p:spPr>
          <a:xfrm>
            <a:off x="9331052" y="300429"/>
            <a:ext cx="2693814" cy="114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3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698217" y="-2103184"/>
            <a:ext cx="454117" cy="5427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44582" y="375732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코멘트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E12D-56B6-4AFC-B933-E841249841B3}"/>
              </a:ext>
            </a:extLst>
          </p:cNvPr>
          <p:cNvSpPr txBox="1"/>
          <p:nvPr/>
        </p:nvSpPr>
        <p:spPr>
          <a:xfrm>
            <a:off x="728665" y="2151727"/>
            <a:ext cx="1116753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ROC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 그래프 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– 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선형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?</a:t>
            </a: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Channel-wise pooling 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기능 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(3~6)</a:t>
            </a:r>
          </a:p>
          <a:p>
            <a:pPr marL="514350" indent="-514350">
              <a:buAutoNum type="arabicPeriod"/>
            </a:pP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Cross Entropy Loss (7~13)</a:t>
            </a:r>
          </a:p>
          <a:p>
            <a:pPr marL="514350" indent="-514350">
              <a:buAutoNum type="arabicPeriod"/>
            </a:pPr>
            <a:r>
              <a:rPr lang="en-US" altLang="ko-KR" sz="3200" dirty="0" err="1">
                <a:solidFill>
                  <a:schemeClr val="tx2"/>
                </a:solidFill>
                <a:latin typeface="+mj-ea"/>
                <a:ea typeface="+mj-ea"/>
              </a:rPr>
              <a:t>BeatGAN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, FRSKD model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 코드 리뷰</a:t>
            </a:r>
            <a:endParaRPr lang="en-US" altLang="ko-KR" sz="32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결합할 부분 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: FRSKD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의 </a:t>
            </a:r>
            <a:r>
              <a:rPr lang="en-US" altLang="ko-KR" sz="3200" dirty="0">
                <a:solidFill>
                  <a:schemeClr val="tx2"/>
                </a:solidFill>
                <a:latin typeface="+mj-ea"/>
                <a:ea typeface="+mj-ea"/>
              </a:rPr>
              <a:t>knowledge distillation </a:t>
            </a:r>
            <a:r>
              <a:rPr lang="ko-KR" altLang="en-US" sz="3200" dirty="0">
                <a:solidFill>
                  <a:schemeClr val="tx2"/>
                </a:solidFill>
                <a:latin typeface="+mj-ea"/>
                <a:ea typeface="+mj-ea"/>
              </a:rPr>
              <a:t>코드 리뷰</a:t>
            </a:r>
          </a:p>
        </p:txBody>
      </p:sp>
    </p:spTree>
    <p:extLst>
      <p:ext uri="{BB962C8B-B14F-4D97-AF65-F5344CB8AC3E}">
        <p14:creationId xmlns:p14="http://schemas.microsoft.com/office/powerpoint/2010/main" val="4075233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FB27EC-CB6C-4D9D-B3D5-6B55617BD38F}"/>
              </a:ext>
            </a:extLst>
          </p:cNvPr>
          <p:cNvSpPr txBox="1"/>
          <p:nvPr/>
        </p:nvSpPr>
        <p:spPr>
          <a:xfrm>
            <a:off x="1620213" y="1543050"/>
            <a:ext cx="627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우분투에 설치되어 있는 </a:t>
            </a:r>
            <a:r>
              <a:rPr lang="en-US" altLang="ko-KR" dirty="0"/>
              <a:t>CUDA </a:t>
            </a:r>
            <a:r>
              <a:rPr lang="ko-KR" altLang="en-US" dirty="0"/>
              <a:t>버전 확인 </a:t>
            </a:r>
            <a:r>
              <a:rPr lang="en-US" altLang="ko-KR" dirty="0"/>
              <a:t>(</a:t>
            </a:r>
            <a:r>
              <a:rPr lang="en-US" altLang="ko-KR" dirty="0" err="1"/>
              <a:t>nvcc</a:t>
            </a:r>
            <a:r>
              <a:rPr lang="en-US" altLang="ko-KR" dirty="0"/>
              <a:t> –V </a:t>
            </a:r>
            <a:r>
              <a:rPr lang="ko-KR" altLang="en-US" dirty="0"/>
              <a:t>명령어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CCC214-BA10-4736-B337-AC9B0BCAF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13" y="2052226"/>
            <a:ext cx="8482577" cy="1285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1740DD-BA83-4D3E-9FB7-FCA51CEAEAF4}"/>
              </a:ext>
            </a:extLst>
          </p:cNvPr>
          <p:cNvSpPr txBox="1"/>
          <p:nvPr/>
        </p:nvSpPr>
        <p:spPr>
          <a:xfrm>
            <a:off x="1620213" y="3978720"/>
            <a:ext cx="5315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cuda</a:t>
            </a:r>
            <a:r>
              <a:rPr lang="ko-KR" altLang="en-US" dirty="0"/>
              <a:t> </a:t>
            </a:r>
            <a:r>
              <a:rPr lang="en-US" altLang="ko-KR" dirty="0"/>
              <a:t>10.1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사이트에서 해당 버전과 맞는 </a:t>
            </a:r>
            <a:r>
              <a:rPr lang="en-US" altLang="ko-KR" dirty="0" err="1"/>
              <a:t>pytorch</a:t>
            </a:r>
            <a:r>
              <a:rPr lang="ko-KR" altLang="en-US" dirty="0"/>
              <a:t>를 다운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https://pytorch.org/get-started/previous-versions/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113590-B687-4075-9220-788E48CB3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413" y="5179049"/>
            <a:ext cx="9201690" cy="250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AB411-E7EE-4AE7-AF0D-07B19E59FF34}"/>
              </a:ext>
            </a:extLst>
          </p:cNvPr>
          <p:cNvSpPr txBox="1"/>
          <p:nvPr/>
        </p:nvSpPr>
        <p:spPr>
          <a:xfrm>
            <a:off x="330126" y="367989"/>
            <a:ext cx="5944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작업 환경 확인</a:t>
            </a:r>
            <a:r>
              <a:rPr lang="en-US" altLang="ko-KR" sz="2800" dirty="0">
                <a:latin typeface="+mj-ea"/>
                <a:ea typeface="+mj-ea"/>
              </a:rPr>
              <a:t> : OS - Ubuntu 18.04 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417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2CBB14E-314A-404F-94ED-2F850264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93" y="1805944"/>
            <a:ext cx="10477500" cy="3924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4887DA-202A-4B71-845B-7B768E455E57}"/>
              </a:ext>
            </a:extLst>
          </p:cNvPr>
          <p:cNvSpPr txBox="1"/>
          <p:nvPr/>
        </p:nvSpPr>
        <p:spPr>
          <a:xfrm>
            <a:off x="330126" y="367989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작업 생성 가이드</a:t>
            </a:r>
          </a:p>
        </p:txBody>
      </p:sp>
    </p:spTree>
    <p:extLst>
      <p:ext uri="{BB962C8B-B14F-4D97-AF65-F5344CB8AC3E}">
        <p14:creationId xmlns:p14="http://schemas.microsoft.com/office/powerpoint/2010/main" val="80394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A089054-6240-42FE-9CEA-1AD2FB56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1286565"/>
            <a:ext cx="12192000" cy="4284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5516A-E605-4ACF-8604-0A39E1730778}"/>
              </a:ext>
            </a:extLst>
          </p:cNvPr>
          <p:cNvSpPr txBox="1"/>
          <p:nvPr/>
        </p:nvSpPr>
        <p:spPr>
          <a:xfrm>
            <a:off x="330126" y="367989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작업 생성</a:t>
            </a:r>
          </a:p>
        </p:txBody>
      </p:sp>
    </p:spTree>
    <p:extLst>
      <p:ext uri="{BB962C8B-B14F-4D97-AF65-F5344CB8AC3E}">
        <p14:creationId xmlns:p14="http://schemas.microsoft.com/office/powerpoint/2010/main" val="408472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5461028-1885-479F-9073-CAEF2835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504950"/>
            <a:ext cx="9191625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445A3-28D1-4A4C-A1ED-31AA9AC40929}"/>
              </a:ext>
            </a:extLst>
          </p:cNvPr>
          <p:cNvSpPr txBox="1"/>
          <p:nvPr/>
        </p:nvSpPr>
        <p:spPr>
          <a:xfrm>
            <a:off x="330126" y="367989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작업 실행 </a:t>
            </a:r>
            <a:r>
              <a:rPr lang="en-US" altLang="ko-KR" sz="2800" dirty="0">
                <a:latin typeface="+mj-ea"/>
                <a:ea typeface="+mj-ea"/>
              </a:rPr>
              <a:t>- </a:t>
            </a:r>
            <a:r>
              <a:rPr lang="ko-KR" altLang="en-US" sz="2800" dirty="0">
                <a:latin typeface="+mj-ea"/>
                <a:ea typeface="+mj-ea"/>
              </a:rPr>
              <a:t>로그</a:t>
            </a:r>
          </a:p>
        </p:txBody>
      </p:sp>
    </p:spTree>
    <p:extLst>
      <p:ext uri="{BB962C8B-B14F-4D97-AF65-F5344CB8AC3E}">
        <p14:creationId xmlns:p14="http://schemas.microsoft.com/office/powerpoint/2010/main" val="162906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29746AC-0F13-4692-B535-638B68D4E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290637"/>
            <a:ext cx="9229725" cy="500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83B7DE-42D6-45B4-86BB-4D092A9CC3D8}"/>
              </a:ext>
            </a:extLst>
          </p:cNvPr>
          <p:cNvSpPr txBox="1"/>
          <p:nvPr/>
        </p:nvSpPr>
        <p:spPr>
          <a:xfrm>
            <a:off x="10915650" y="638175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하지만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0D71A-38DB-49D4-ADC6-C7D9A9A065F3}"/>
              </a:ext>
            </a:extLst>
          </p:cNvPr>
          <p:cNvSpPr txBox="1"/>
          <p:nvPr/>
        </p:nvSpPr>
        <p:spPr>
          <a:xfrm>
            <a:off x="330126" y="367989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작업 실행 </a:t>
            </a:r>
            <a:r>
              <a:rPr lang="en-US" altLang="ko-KR" sz="2800" dirty="0">
                <a:latin typeface="+mj-ea"/>
                <a:ea typeface="+mj-ea"/>
              </a:rPr>
              <a:t>- </a:t>
            </a:r>
            <a:r>
              <a:rPr lang="ko-KR" altLang="en-US" sz="2800" dirty="0">
                <a:latin typeface="+mj-ea"/>
                <a:ea typeface="+mj-ea"/>
              </a:rPr>
              <a:t>로그</a:t>
            </a:r>
          </a:p>
        </p:txBody>
      </p:sp>
    </p:spTree>
    <p:extLst>
      <p:ext uri="{BB962C8B-B14F-4D97-AF65-F5344CB8AC3E}">
        <p14:creationId xmlns:p14="http://schemas.microsoft.com/office/powerpoint/2010/main" val="1017416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9FBF48A-7C2C-4A60-A5A0-365EBACE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3" y="1983582"/>
            <a:ext cx="11323350" cy="2890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B6325-CAEE-41EF-BE37-D5A09F01F7D9}"/>
              </a:ext>
            </a:extLst>
          </p:cNvPr>
          <p:cNvSpPr txBox="1"/>
          <p:nvPr/>
        </p:nvSpPr>
        <p:spPr>
          <a:xfrm>
            <a:off x="3041650" y="5371514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GeForce RTX 3090 with CUDA capability sm_86 is not compatible with the current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PyTorch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installation.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EA8C0-C8BC-4D65-8B97-328D34D5B354}"/>
              </a:ext>
            </a:extLst>
          </p:cNvPr>
          <p:cNvSpPr txBox="1"/>
          <p:nvPr/>
        </p:nvSpPr>
        <p:spPr>
          <a:xfrm>
            <a:off x="330126" y="367989"/>
            <a:ext cx="444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CUDA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 err="1">
                <a:latin typeface="+mj-ea"/>
                <a:ea typeface="+mj-ea"/>
              </a:rPr>
              <a:t>PyTorch</a:t>
            </a:r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버전 충돌</a:t>
            </a:r>
          </a:p>
        </p:txBody>
      </p:sp>
    </p:spTree>
    <p:extLst>
      <p:ext uri="{BB962C8B-B14F-4D97-AF65-F5344CB8AC3E}">
        <p14:creationId xmlns:p14="http://schemas.microsoft.com/office/powerpoint/2010/main" val="1283655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B8F6CC5-BFBD-4F28-9F14-98A1C9BA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0" y="1939918"/>
            <a:ext cx="10625137" cy="3475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8B94F-0124-4150-A707-07D3F46AF204}"/>
              </a:ext>
            </a:extLst>
          </p:cNvPr>
          <p:cNvSpPr txBox="1"/>
          <p:nvPr/>
        </p:nvSpPr>
        <p:spPr>
          <a:xfrm>
            <a:off x="-12701" y="6488668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https://greenmon.dev/2019/06/21/ubuntu-cuda.html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23B66-A841-403C-93FC-80E4A8C45796}"/>
              </a:ext>
            </a:extLst>
          </p:cNvPr>
          <p:cNvSpPr txBox="1"/>
          <p:nvPr/>
        </p:nvSpPr>
        <p:spPr>
          <a:xfrm>
            <a:off x="330126" y="367989"/>
            <a:ext cx="444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CUDA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 err="1">
                <a:latin typeface="+mj-ea"/>
                <a:ea typeface="+mj-ea"/>
              </a:rPr>
              <a:t>PyTorch</a:t>
            </a:r>
            <a:r>
              <a:rPr lang="en-US" altLang="ko-KR" sz="2800" dirty="0">
                <a:latin typeface="+mj-ea"/>
                <a:ea typeface="+mj-ea"/>
              </a:rPr>
              <a:t> </a:t>
            </a:r>
            <a:r>
              <a:rPr lang="ko-KR" altLang="en-US" sz="2800" dirty="0">
                <a:latin typeface="+mj-ea"/>
                <a:ea typeface="+mj-ea"/>
              </a:rPr>
              <a:t>버전 충돌</a:t>
            </a:r>
          </a:p>
        </p:txBody>
      </p:sp>
    </p:spTree>
    <p:extLst>
      <p:ext uri="{BB962C8B-B14F-4D97-AF65-F5344CB8AC3E}">
        <p14:creationId xmlns:p14="http://schemas.microsoft.com/office/powerpoint/2010/main" val="328721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A8B94F-0124-4150-A707-07D3F46AF204}"/>
              </a:ext>
            </a:extLst>
          </p:cNvPr>
          <p:cNvSpPr txBox="1"/>
          <p:nvPr/>
        </p:nvSpPr>
        <p:spPr>
          <a:xfrm>
            <a:off x="-12702" y="6488668"/>
            <a:ext cx="11233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https://bblib.net/entry/</a:t>
            </a:r>
            <a:r>
              <a:rPr lang="ko-KR" altLang="en-US" dirty="0"/>
              <a:t>아나콘다</a:t>
            </a:r>
            <a:r>
              <a:rPr lang="en-US" altLang="ko-KR" dirty="0"/>
              <a:t>-python-</a:t>
            </a:r>
            <a:r>
              <a:rPr lang="ko-KR" altLang="en-US" dirty="0"/>
              <a:t>버전</a:t>
            </a:r>
            <a:r>
              <a:rPr lang="en-US" altLang="ko-KR" dirty="0"/>
              <a:t>-</a:t>
            </a:r>
            <a:r>
              <a:rPr lang="ko-KR" altLang="en-US" dirty="0"/>
              <a:t>변경</a:t>
            </a:r>
            <a:r>
              <a:rPr lang="en-US" altLang="ko-KR" dirty="0"/>
              <a:t>-</a:t>
            </a:r>
            <a:r>
              <a:rPr lang="ko-KR" altLang="en-US" dirty="0"/>
              <a:t>하는</a:t>
            </a:r>
            <a:r>
              <a:rPr lang="en-US" altLang="ko-KR" dirty="0"/>
              <a:t>-</a:t>
            </a:r>
            <a:r>
              <a:rPr lang="ko-KR" altLang="en-US" dirty="0"/>
              <a:t>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735D7-1498-4D24-B78D-344430FBA1EF}"/>
              </a:ext>
            </a:extLst>
          </p:cNvPr>
          <p:cNvSpPr txBox="1"/>
          <p:nvPr/>
        </p:nvSpPr>
        <p:spPr>
          <a:xfrm>
            <a:off x="1255577" y="2413337"/>
            <a:ext cx="101166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4"/>
                </a:solidFill>
              </a:rPr>
              <a:t>conda</a:t>
            </a:r>
            <a:r>
              <a:rPr lang="en-US" altLang="ko-KR" dirty="0">
                <a:solidFill>
                  <a:schemeClr val="accent4"/>
                </a:solidFill>
              </a:rPr>
              <a:t> create –n py36 python=3.6.10 anaconda</a:t>
            </a:r>
          </a:p>
          <a:p>
            <a:endParaRPr lang="en-US" altLang="ko-KR" dirty="0"/>
          </a:p>
          <a:p>
            <a:r>
              <a:rPr lang="ko-KR" altLang="en-US" dirty="0"/>
              <a:t>아나콘다 설치 후</a:t>
            </a:r>
            <a:r>
              <a:rPr lang="en-US" altLang="ko-KR" dirty="0"/>
              <a:t>, </a:t>
            </a:r>
            <a:r>
              <a:rPr lang="ko-KR" altLang="en-US" dirty="0"/>
              <a:t>가상환경 </a:t>
            </a:r>
            <a:r>
              <a:rPr lang="en-US" altLang="ko-KR" dirty="0"/>
              <a:t>py36</a:t>
            </a:r>
            <a:r>
              <a:rPr lang="ko-KR" altLang="en-US" dirty="0"/>
              <a:t>을 만들어서 현재 기본 세팅인 파이썬 버전 </a:t>
            </a:r>
            <a:r>
              <a:rPr lang="en-US" altLang="ko-KR" dirty="0"/>
              <a:t>3.7.7</a:t>
            </a:r>
            <a:r>
              <a:rPr lang="ko-KR" altLang="en-US" dirty="0"/>
              <a:t>이 아닌 </a:t>
            </a:r>
            <a:r>
              <a:rPr lang="en-US" altLang="ko-KR" dirty="0"/>
              <a:t>3.6.10</a:t>
            </a:r>
            <a:r>
              <a:rPr lang="ko-KR" altLang="en-US" dirty="0"/>
              <a:t>으로 세팅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4"/>
                </a:solidFill>
              </a:rPr>
              <a:t>conda</a:t>
            </a:r>
            <a:r>
              <a:rPr lang="en-US" altLang="ko-KR" dirty="0">
                <a:solidFill>
                  <a:schemeClr val="accent4"/>
                </a:solidFill>
              </a:rPr>
              <a:t> activate py36</a:t>
            </a:r>
          </a:p>
          <a:p>
            <a:endParaRPr lang="en-US" altLang="ko-KR" dirty="0"/>
          </a:p>
          <a:p>
            <a:r>
              <a:rPr lang="ko-KR" altLang="en-US" dirty="0"/>
              <a:t>가상환경 활성화 후 작업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6DF3-5F9F-459F-AE46-74BD54D7C116}"/>
              </a:ext>
            </a:extLst>
          </p:cNvPr>
          <p:cNvSpPr txBox="1"/>
          <p:nvPr/>
        </p:nvSpPr>
        <p:spPr>
          <a:xfrm>
            <a:off x="330126" y="367989"/>
            <a:ext cx="8207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아나콘다 설치 후</a:t>
            </a:r>
            <a:r>
              <a:rPr lang="en-US" altLang="ko-KR" sz="2800" dirty="0">
                <a:latin typeface="+mj-ea"/>
                <a:ea typeface="+mj-ea"/>
              </a:rPr>
              <a:t>, </a:t>
            </a:r>
            <a:r>
              <a:rPr lang="ko-KR" altLang="en-US" sz="2800" dirty="0">
                <a:latin typeface="+mj-ea"/>
                <a:ea typeface="+mj-ea"/>
              </a:rPr>
              <a:t>가상환경에서 </a:t>
            </a:r>
            <a:r>
              <a:rPr lang="en-US" altLang="ko-KR" sz="2800" dirty="0">
                <a:latin typeface="+mj-ea"/>
                <a:ea typeface="+mj-ea"/>
              </a:rPr>
              <a:t>python 3.6</a:t>
            </a:r>
            <a:r>
              <a:rPr lang="ko-KR" altLang="en-US" sz="2800" dirty="0">
                <a:latin typeface="+mj-ea"/>
                <a:ea typeface="+mj-ea"/>
              </a:rPr>
              <a:t>으로 세팅</a:t>
            </a:r>
          </a:p>
        </p:txBody>
      </p:sp>
    </p:spTree>
    <p:extLst>
      <p:ext uri="{BB962C8B-B14F-4D97-AF65-F5344CB8AC3E}">
        <p14:creationId xmlns:p14="http://schemas.microsoft.com/office/powerpoint/2010/main" val="3648282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4A6561-CF2E-4455-86E9-96954E99A810}"/>
              </a:ext>
            </a:extLst>
          </p:cNvPr>
          <p:cNvSpPr/>
          <p:nvPr/>
        </p:nvSpPr>
        <p:spPr>
          <a:xfrm>
            <a:off x="4791941" y="5261955"/>
            <a:ext cx="2608118" cy="976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718D8-C619-4F1C-8E25-54EA726B8CA4}"/>
              </a:ext>
            </a:extLst>
          </p:cNvPr>
          <p:cNvSpPr txBox="1"/>
          <p:nvPr/>
        </p:nvSpPr>
        <p:spPr>
          <a:xfrm>
            <a:off x="330126" y="367989"/>
            <a:ext cx="576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CUDA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NVIDIA </a:t>
            </a:r>
            <a:r>
              <a:rPr lang="ko-KR" altLang="en-US" sz="2800" dirty="0">
                <a:latin typeface="+mj-ea"/>
                <a:ea typeface="+mj-ea"/>
              </a:rPr>
              <a:t>드라이버 버전 확인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AAF34C-4A8D-421A-BEE6-03C232C89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03"/>
          <a:stretch/>
        </p:blipFill>
        <p:spPr>
          <a:xfrm>
            <a:off x="1051377" y="2383393"/>
            <a:ext cx="10165446" cy="20108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CBDA27-3E5F-4895-B480-4CA6A322AB9C}"/>
              </a:ext>
            </a:extLst>
          </p:cNvPr>
          <p:cNvSpPr/>
          <p:nvPr/>
        </p:nvSpPr>
        <p:spPr>
          <a:xfrm>
            <a:off x="4953000" y="4417060"/>
            <a:ext cx="9906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D576A-4CD2-4FD2-9372-03709BBE81C5}"/>
              </a:ext>
            </a:extLst>
          </p:cNvPr>
          <p:cNvSpPr txBox="1"/>
          <p:nvPr/>
        </p:nvSpPr>
        <p:spPr>
          <a:xfrm>
            <a:off x="4966953" y="5424055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+mj-ea"/>
                <a:ea typeface="+mj-ea"/>
              </a:rPr>
              <a:t>NVIDIA : 460.27.04</a:t>
            </a:r>
          </a:p>
          <a:p>
            <a:r>
              <a:rPr lang="en-US" altLang="ko-KR" dirty="0">
                <a:solidFill>
                  <a:schemeClr val="accent4"/>
                </a:solidFill>
                <a:latin typeface="+mj-ea"/>
                <a:ea typeface="+mj-ea"/>
              </a:rPr>
              <a:t>CUDA : 10.1.243</a:t>
            </a:r>
            <a:endParaRPr lang="ko-KR" altLang="en-US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692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4A6561-CF2E-4455-86E9-96954E99A810}"/>
              </a:ext>
            </a:extLst>
          </p:cNvPr>
          <p:cNvSpPr/>
          <p:nvPr/>
        </p:nvSpPr>
        <p:spPr>
          <a:xfrm>
            <a:off x="9447069" y="5760718"/>
            <a:ext cx="2608118" cy="9767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A718D8-C619-4F1C-8E25-54EA726B8CA4}"/>
              </a:ext>
            </a:extLst>
          </p:cNvPr>
          <p:cNvSpPr txBox="1"/>
          <p:nvPr/>
        </p:nvSpPr>
        <p:spPr>
          <a:xfrm>
            <a:off x="330126" y="367989"/>
            <a:ext cx="576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CUDA</a:t>
            </a:r>
            <a:r>
              <a:rPr lang="ko-KR" altLang="en-US" sz="2800" dirty="0">
                <a:latin typeface="+mj-ea"/>
                <a:ea typeface="+mj-ea"/>
              </a:rPr>
              <a:t>와 </a:t>
            </a:r>
            <a:r>
              <a:rPr lang="en-US" altLang="ko-KR" sz="2800" dirty="0">
                <a:latin typeface="+mj-ea"/>
                <a:ea typeface="+mj-ea"/>
              </a:rPr>
              <a:t>NVIDIA </a:t>
            </a:r>
            <a:r>
              <a:rPr lang="ko-KR" altLang="en-US" sz="2800" dirty="0">
                <a:latin typeface="+mj-ea"/>
                <a:ea typeface="+mj-ea"/>
              </a:rPr>
              <a:t>드라이버 버전 확인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D576A-4CD2-4FD2-9372-03709BBE81C5}"/>
              </a:ext>
            </a:extLst>
          </p:cNvPr>
          <p:cNvSpPr txBox="1"/>
          <p:nvPr/>
        </p:nvSpPr>
        <p:spPr>
          <a:xfrm>
            <a:off x="9622081" y="5922818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+mj-ea"/>
                <a:ea typeface="+mj-ea"/>
              </a:rPr>
              <a:t>NVIDIA : 460.27.04</a:t>
            </a:r>
          </a:p>
          <a:p>
            <a:r>
              <a:rPr lang="en-US" altLang="ko-KR" dirty="0">
                <a:solidFill>
                  <a:schemeClr val="accent4"/>
                </a:solidFill>
                <a:latin typeface="+mj-ea"/>
                <a:ea typeface="+mj-ea"/>
              </a:rPr>
              <a:t>CUDA : 10.1.243</a:t>
            </a:r>
            <a:endParaRPr lang="ko-KR" altLang="en-US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1ECFF-DCAA-4446-86FF-0D25B8786602}"/>
              </a:ext>
            </a:extLst>
          </p:cNvPr>
          <p:cNvSpPr txBox="1"/>
          <p:nvPr/>
        </p:nvSpPr>
        <p:spPr>
          <a:xfrm>
            <a:off x="1715570" y="3054927"/>
            <a:ext cx="8760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충돌하는 이유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RTX 30- </a:t>
            </a:r>
            <a:r>
              <a:rPr lang="ko-KR" altLang="en-US" sz="2800" dirty="0"/>
              <a:t>시리즈는 </a:t>
            </a:r>
            <a:r>
              <a:rPr lang="en-US" altLang="ko-KR" sz="2800" dirty="0"/>
              <a:t>CUDA 11.0 </a:t>
            </a:r>
            <a:r>
              <a:rPr lang="ko-KR" altLang="en-US" sz="2800" dirty="0"/>
              <a:t>이상 버전이어야 하기 때문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0328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01CB622-2774-42C6-AFC3-79614C466E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1450616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4421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Convolution </a:t>
            </a:r>
            <a:r>
              <a:rPr lang="ko-KR" altLang="en-US" sz="2800" dirty="0">
                <a:latin typeface="+mj-ea"/>
                <a:ea typeface="+mj-ea"/>
              </a:rPr>
              <a:t>기본적인 형태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4A41E-C9AB-4C4A-AE8F-1A4075261AA4}"/>
              </a:ext>
            </a:extLst>
          </p:cNvPr>
          <p:cNvSpPr txBox="1"/>
          <p:nvPr/>
        </p:nvSpPr>
        <p:spPr>
          <a:xfrm>
            <a:off x="2805546" y="5931506"/>
            <a:ext cx="7920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2D convolution using a kernel size of 3, stride of 1 and padding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9414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198E03-703E-4268-B8AB-6A00BDB2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1576387"/>
            <a:ext cx="7115175" cy="37052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5E37B-ECF7-49CF-9A02-60A4A2E70A35}"/>
              </a:ext>
            </a:extLst>
          </p:cNvPr>
          <p:cNvSpPr txBox="1"/>
          <p:nvPr/>
        </p:nvSpPr>
        <p:spPr>
          <a:xfrm>
            <a:off x="-1" y="6488668"/>
            <a:ext cx="11897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CUDA </a:t>
            </a:r>
            <a:r>
              <a:rPr lang="ko-KR" altLang="en-US" dirty="0"/>
              <a:t>다운 </a:t>
            </a:r>
            <a:r>
              <a:rPr lang="en-US" altLang="ko-KR" dirty="0"/>
              <a:t>: </a:t>
            </a:r>
            <a:r>
              <a:rPr lang="en-US" altLang="ko-KR" sz="1050" dirty="0">
                <a:hlinkClick r:id="rId4"/>
              </a:rPr>
              <a:t>https://developer.nvidia.com/cuda-11.1.0-download-archive?target_os=Linux&amp;target_arch=x86_64&amp;target_distro=Ubuntu&amp;target_version=1804&amp;target_type=debnetwork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8BC4A9-4A9F-4E5E-A494-72A16102DD04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80C155-420D-4767-B368-A5358B2B224D}"/>
              </a:ext>
            </a:extLst>
          </p:cNvPr>
          <p:cNvSpPr txBox="1"/>
          <p:nvPr/>
        </p:nvSpPr>
        <p:spPr>
          <a:xfrm>
            <a:off x="330126" y="367989"/>
            <a:ext cx="3111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CUDA 11.1</a:t>
            </a:r>
            <a:r>
              <a:rPr lang="ko-KR" altLang="en-US" sz="2800" dirty="0">
                <a:latin typeface="+mj-ea"/>
                <a:ea typeface="+mj-ea"/>
              </a:rPr>
              <a:t>로 설치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F1E7B-F59F-4C1E-AE5D-71CB56F77D1D}"/>
              </a:ext>
            </a:extLst>
          </p:cNvPr>
          <p:cNvSpPr txBox="1"/>
          <p:nvPr/>
        </p:nvSpPr>
        <p:spPr>
          <a:xfrm>
            <a:off x="5871761" y="1748452"/>
            <a:ext cx="4161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RTX3090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/>
              <a:t>CUDA 11.0 </a:t>
            </a:r>
            <a:r>
              <a:rPr lang="ko-KR" altLang="en-US" dirty="0"/>
              <a:t>이상의 버전을 설치해야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다음과 같이 설정해서 다운받는다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3342A6-844E-4D27-839F-B32F02242BCE}"/>
              </a:ext>
            </a:extLst>
          </p:cNvPr>
          <p:cNvSpPr txBox="1"/>
          <p:nvPr/>
        </p:nvSpPr>
        <p:spPr>
          <a:xfrm>
            <a:off x="0" y="6001265"/>
            <a:ext cx="12202160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RTX30- </a:t>
            </a:r>
            <a:r>
              <a:rPr lang="ko-KR" altLang="en-US" dirty="0"/>
              <a:t>시리즈가 </a:t>
            </a:r>
            <a:r>
              <a:rPr lang="en-US" altLang="ko-KR" dirty="0"/>
              <a:t>CUDA 11.0 </a:t>
            </a:r>
            <a:r>
              <a:rPr lang="ko-KR" altLang="en-US" dirty="0"/>
              <a:t>이상의 버전을 설치해야 하는 이유 </a:t>
            </a:r>
            <a:r>
              <a:rPr lang="en-US" altLang="ko-KR" dirty="0"/>
              <a:t>:</a:t>
            </a:r>
          </a:p>
          <a:p>
            <a:r>
              <a:rPr lang="ko-KR" altLang="en-US" sz="1050" dirty="0"/>
              <a:t>https://medium.com/@dun.chwong/the-simple-guide-deep-learning-with-rtx-3090-cuda-cudnn-tensorflow-keras-pytorch-e88a2a8249bc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682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8BC4A9-4A9F-4E5E-A494-72A16102DD04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80C155-420D-4767-B368-A5358B2B224D}"/>
              </a:ext>
            </a:extLst>
          </p:cNvPr>
          <p:cNvSpPr txBox="1"/>
          <p:nvPr/>
        </p:nvSpPr>
        <p:spPr>
          <a:xfrm>
            <a:off x="330126" y="367989"/>
            <a:ext cx="4709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CUDA </a:t>
            </a:r>
            <a:r>
              <a:rPr lang="ko-KR" altLang="en-US" sz="2800" dirty="0">
                <a:latin typeface="+mj-ea"/>
                <a:ea typeface="+mj-ea"/>
              </a:rPr>
              <a:t>사용을 위해 </a:t>
            </a:r>
            <a:r>
              <a:rPr lang="en-US" altLang="ko-KR" sz="2800" dirty="0">
                <a:latin typeface="+mj-ea"/>
                <a:ea typeface="+mj-ea"/>
              </a:rPr>
              <a:t>PATH </a:t>
            </a:r>
            <a:r>
              <a:rPr lang="ko-KR" altLang="en-US" sz="2800" dirty="0">
                <a:latin typeface="+mj-ea"/>
                <a:ea typeface="+mj-ea"/>
              </a:rPr>
              <a:t>등록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FE348B-5F1E-4365-83E9-4C604E371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85"/>
          <a:stretch/>
        </p:blipFill>
        <p:spPr>
          <a:xfrm>
            <a:off x="1299072" y="1669664"/>
            <a:ext cx="9593855" cy="2161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25A88-F7B2-4506-A5F2-7E7971B76256}"/>
              </a:ext>
            </a:extLst>
          </p:cNvPr>
          <p:cNvSpPr txBox="1"/>
          <p:nvPr/>
        </p:nvSpPr>
        <p:spPr>
          <a:xfrm>
            <a:off x="3889" y="6120679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중요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https://whiteglass.tistory.com/15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2636E-47DB-4E03-8D77-CFCD6EA3BD0D}"/>
              </a:ext>
            </a:extLst>
          </p:cNvPr>
          <p:cNvSpPr txBox="1"/>
          <p:nvPr/>
        </p:nvSpPr>
        <p:spPr>
          <a:xfrm>
            <a:off x="3447942" y="3908408"/>
            <a:ext cx="57012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마지막 명령어는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/>
                </a:solidFill>
              </a:rPr>
              <a:t>apt-get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–y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install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cuda-11-1 </a:t>
            </a:r>
            <a:r>
              <a:rPr lang="ko-KR" altLang="en-US" dirty="0"/>
              <a:t>로 변경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vi ~/.</a:t>
            </a:r>
            <a:r>
              <a:rPr lang="en-US" altLang="ko-KR" dirty="0" err="1">
                <a:solidFill>
                  <a:schemeClr val="accent4"/>
                </a:solidFill>
              </a:rPr>
              <a:t>bashrc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/>
              <a:t>가장 아랫줄에 </a:t>
            </a:r>
            <a:r>
              <a:rPr lang="ko-KR" altLang="en-US" b="1" dirty="0">
                <a:solidFill>
                  <a:schemeClr val="accent4"/>
                </a:solidFill>
              </a:rPr>
              <a:t>세 줄 추가 </a:t>
            </a:r>
            <a:r>
              <a:rPr lang="ko-KR" altLang="en-US" dirty="0"/>
              <a:t>후 저장 </a:t>
            </a:r>
            <a:r>
              <a:rPr lang="en-US" altLang="ko-KR" dirty="0"/>
              <a:t>(</a:t>
            </a:r>
            <a:r>
              <a:rPr lang="ko-KR" altLang="en-US" dirty="0"/>
              <a:t>아래 링크 참조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CUDA 11.4 </a:t>
            </a:r>
            <a:r>
              <a:rPr lang="ko-KR" altLang="en-US" dirty="0"/>
              <a:t>폴더 삭제 명령어 </a:t>
            </a:r>
            <a:r>
              <a:rPr lang="pt-BR" altLang="ko-KR" dirty="0">
                <a:solidFill>
                  <a:schemeClr val="accent4"/>
                </a:solidFill>
              </a:rPr>
              <a:t>rm -rf /usr/local/cuda-11.4</a:t>
            </a:r>
            <a:endParaRPr lang="en-US" altLang="ko-KR" dirty="0">
              <a:solidFill>
                <a:schemeClr val="accent4"/>
              </a:solidFill>
            </a:endParaRPr>
          </a:p>
          <a:p>
            <a:r>
              <a:rPr lang="ko-KR" altLang="en-US" dirty="0"/>
              <a:t>버전 최종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A7C22-459F-4189-82A5-E435A1152CFF}"/>
              </a:ext>
            </a:extLst>
          </p:cNvPr>
          <p:cNvSpPr txBox="1"/>
          <p:nvPr/>
        </p:nvSpPr>
        <p:spPr>
          <a:xfrm>
            <a:off x="0" y="6488668"/>
            <a:ext cx="612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11.4 </a:t>
            </a:r>
            <a:r>
              <a:rPr lang="ko-KR" altLang="en-US" dirty="0"/>
              <a:t>폴더 삭제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https://eehoeskrap.tistory.com/525 </a:t>
            </a:r>
          </a:p>
        </p:txBody>
      </p:sp>
    </p:spTree>
    <p:extLst>
      <p:ext uri="{BB962C8B-B14F-4D97-AF65-F5344CB8AC3E}">
        <p14:creationId xmlns:p14="http://schemas.microsoft.com/office/powerpoint/2010/main" val="3864124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3FADD9-1192-49EF-9533-4C6A1F8D9129}"/>
              </a:ext>
            </a:extLst>
          </p:cNvPr>
          <p:cNvSpPr txBox="1"/>
          <p:nvPr/>
        </p:nvSpPr>
        <p:spPr>
          <a:xfrm>
            <a:off x="330126" y="367989"/>
            <a:ext cx="325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CUDA 11.1</a:t>
            </a:r>
            <a:r>
              <a:rPr lang="ko-KR" altLang="en-US" sz="2800" dirty="0">
                <a:latin typeface="+mj-ea"/>
                <a:ea typeface="+mj-ea"/>
              </a:rPr>
              <a:t> 성공</a:t>
            </a:r>
            <a:r>
              <a:rPr lang="en-US" altLang="ko-KR" sz="2800" dirty="0">
                <a:latin typeface="+mj-ea"/>
                <a:ea typeface="+mj-ea"/>
              </a:rPr>
              <a:t>!!!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927B77-AB26-48FD-9FC1-DD9F4F1A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7" y="1881188"/>
            <a:ext cx="9402566" cy="33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9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900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CNN : </a:t>
            </a:r>
            <a:r>
              <a:rPr lang="ko-KR" altLang="en-US" sz="2800" dirty="0">
                <a:latin typeface="+mj-ea"/>
                <a:ea typeface="+mj-ea"/>
              </a:rPr>
              <a:t>이미지의 특징 추출하는 부분 </a:t>
            </a:r>
            <a:r>
              <a:rPr lang="en-US" altLang="ko-KR" sz="2800" dirty="0">
                <a:latin typeface="+mj-ea"/>
                <a:ea typeface="+mj-ea"/>
              </a:rPr>
              <a:t>&amp; </a:t>
            </a:r>
            <a:r>
              <a:rPr lang="ko-KR" altLang="en-US" sz="2800" dirty="0">
                <a:latin typeface="+mj-ea"/>
                <a:ea typeface="+mj-ea"/>
              </a:rPr>
              <a:t>클래스 분류하는 부분</a:t>
            </a:r>
          </a:p>
        </p:txBody>
      </p:sp>
      <p:pic>
        <p:nvPicPr>
          <p:cNvPr id="8194" name="Picture 2" descr="CNN, Convolutional Neural Network 요약">
            <a:extLst>
              <a:ext uri="{FF2B5EF4-FFF2-40B4-BE49-F238E27FC236}">
                <a16:creationId xmlns:a16="http://schemas.microsoft.com/office/drawing/2014/main" id="{85670BDB-CDCC-4BCD-B199-68A471B8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6" y="1767844"/>
            <a:ext cx="10703208" cy="274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15416-7C1B-4BB3-BE50-A4F737715D79}"/>
              </a:ext>
            </a:extLst>
          </p:cNvPr>
          <p:cNvSpPr txBox="1"/>
          <p:nvPr/>
        </p:nvSpPr>
        <p:spPr>
          <a:xfrm>
            <a:off x="2322358" y="5343211"/>
            <a:ext cx="797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 추출 영역은 </a:t>
            </a:r>
            <a:r>
              <a:rPr lang="en-US" altLang="ko-KR" dirty="0">
                <a:solidFill>
                  <a:schemeClr val="accent4"/>
                </a:solidFill>
              </a:rPr>
              <a:t>Convolution Layer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4"/>
                </a:solidFill>
              </a:rPr>
              <a:t>Pooling Layer</a:t>
            </a:r>
            <a:r>
              <a:rPr lang="ko-KR" altLang="en-US" dirty="0"/>
              <a:t>을 여러 겹 쌓는 형태로 구성</a:t>
            </a:r>
            <a:endParaRPr lang="en-US" altLang="ko-KR" dirty="0"/>
          </a:p>
          <a:p>
            <a:r>
              <a:rPr lang="en-US" altLang="ko-KR" dirty="0"/>
              <a:t>CNN </a:t>
            </a:r>
            <a:r>
              <a:rPr lang="ko-KR" altLang="en-US" dirty="0"/>
              <a:t>마지막 부분에는 이미지 분류를 위한 </a:t>
            </a:r>
            <a:r>
              <a:rPr lang="en-US" altLang="ko-KR" dirty="0"/>
              <a:t>Fully Connected </a:t>
            </a:r>
            <a:r>
              <a:rPr lang="ko-KR" altLang="en-US" dirty="0"/>
              <a:t>레이어 추가</a:t>
            </a:r>
          </a:p>
        </p:txBody>
      </p:sp>
    </p:spTree>
    <p:extLst>
      <p:ext uri="{BB962C8B-B14F-4D97-AF65-F5344CB8AC3E}">
        <p14:creationId xmlns:p14="http://schemas.microsoft.com/office/powerpoint/2010/main" val="36147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CNN </a:t>
            </a:r>
            <a:r>
              <a:rPr lang="ko-KR" altLang="en-US" sz="2800" dirty="0">
                <a:latin typeface="+mj-ea"/>
                <a:ea typeface="+mj-ea"/>
              </a:rPr>
              <a:t>용어 </a:t>
            </a:r>
            <a:r>
              <a:rPr lang="en-US" altLang="ko-KR" sz="2800" dirty="0">
                <a:latin typeface="+mj-ea"/>
                <a:ea typeface="+mj-ea"/>
              </a:rPr>
              <a:t>- Channel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15416-7C1B-4BB3-BE50-A4F737715D79}"/>
              </a:ext>
            </a:extLst>
          </p:cNvPr>
          <p:cNvSpPr txBox="1"/>
          <p:nvPr/>
        </p:nvSpPr>
        <p:spPr>
          <a:xfrm>
            <a:off x="504220" y="981950"/>
            <a:ext cx="8109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컬러 사진은 이미지</a:t>
            </a:r>
            <a:r>
              <a:rPr lang="en-US" altLang="ko-KR" dirty="0"/>
              <a:t> </a:t>
            </a:r>
            <a:r>
              <a:rPr lang="ko-KR" altLang="en-US" dirty="0"/>
              <a:t>픽셀을 </a:t>
            </a:r>
            <a:r>
              <a:rPr lang="en-US" altLang="ko-KR" dirty="0"/>
              <a:t>RGB 3</a:t>
            </a:r>
            <a:r>
              <a:rPr lang="ko-KR" altLang="en-US" dirty="0"/>
              <a:t>개의 실수로 표현한 </a:t>
            </a:r>
            <a:r>
              <a:rPr lang="en-US" altLang="ko-KR" dirty="0"/>
              <a:t>3</a:t>
            </a:r>
            <a:r>
              <a:rPr lang="ko-KR" altLang="en-US" dirty="0"/>
              <a:t>차원 데이터</a:t>
            </a:r>
            <a:endParaRPr lang="en-US" altLang="ko-KR" dirty="0"/>
          </a:p>
          <a:p>
            <a:r>
              <a:rPr lang="ko-KR" altLang="en-US" dirty="0"/>
              <a:t>흑백 사진은 흑백 명암만을 표현하는 </a:t>
            </a:r>
            <a:r>
              <a:rPr lang="en-US" altLang="ko-KR" dirty="0"/>
              <a:t>2</a:t>
            </a:r>
            <a:r>
              <a:rPr lang="ko-KR" altLang="en-US" dirty="0"/>
              <a:t>차원 데이터로</a:t>
            </a:r>
            <a:r>
              <a:rPr lang="en-US" altLang="ko-KR" dirty="0"/>
              <a:t>, 1</a:t>
            </a:r>
            <a:r>
              <a:rPr lang="ko-KR" altLang="en-US" dirty="0"/>
              <a:t>개 채널로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Convolution Layer</a:t>
            </a:r>
            <a:r>
              <a:rPr lang="ko-KR" altLang="en-US" dirty="0"/>
              <a:t>에 </a:t>
            </a:r>
            <a:r>
              <a:rPr lang="en-US" altLang="ko-KR" dirty="0"/>
              <a:t>n</a:t>
            </a:r>
            <a:r>
              <a:rPr lang="ko-KR" altLang="en-US" dirty="0"/>
              <a:t>개의 필터가 적용되면 출력 데이터는 </a:t>
            </a:r>
            <a:r>
              <a:rPr lang="en-US" altLang="ko-KR" dirty="0"/>
              <a:t>n</a:t>
            </a:r>
            <a:r>
              <a:rPr lang="ko-KR" altLang="en-US" dirty="0"/>
              <a:t>개의 채널을 갖게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218" name="Picture 2" descr="3개의 채널로 만들어진 컬러 사진">
            <a:extLst>
              <a:ext uri="{FF2B5EF4-FFF2-40B4-BE49-F238E27FC236}">
                <a16:creationId xmlns:a16="http://schemas.microsoft.com/office/drawing/2014/main" id="{37C55479-A3B2-427A-B20D-91621F02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27" y="2302775"/>
            <a:ext cx="6614968" cy="437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멀티 채널 입력 데이터에 필터를 적용한 합성곱 계산 절차">
            <a:extLst>
              <a:ext uri="{FF2B5EF4-FFF2-40B4-BE49-F238E27FC236}">
                <a16:creationId xmlns:a16="http://schemas.microsoft.com/office/drawing/2014/main" id="{003AC122-E633-4BF5-B768-2B27EEE9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02" y="0"/>
            <a:ext cx="6526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6125E0-1751-44B9-8E49-0F6CF3727507}"/>
              </a:ext>
            </a:extLst>
          </p:cNvPr>
          <p:cNvSpPr txBox="1"/>
          <p:nvPr/>
        </p:nvSpPr>
        <p:spPr>
          <a:xfrm>
            <a:off x="270163" y="249382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데이터는 채널 수와 상관없이</a:t>
            </a:r>
            <a:endParaRPr lang="en-US" altLang="ko-KR" dirty="0"/>
          </a:p>
          <a:p>
            <a:r>
              <a:rPr lang="ko-KR" altLang="en-US" dirty="0"/>
              <a:t>필터 별로 </a:t>
            </a:r>
            <a:r>
              <a:rPr lang="en-US" altLang="ko-KR" dirty="0"/>
              <a:t>1</a:t>
            </a:r>
            <a:r>
              <a:rPr lang="ko-KR" altLang="en-US" dirty="0"/>
              <a:t>개의 피처 </a:t>
            </a:r>
            <a:r>
              <a:rPr lang="ko-KR" altLang="en-US" dirty="0" err="1"/>
              <a:t>맵이</a:t>
            </a:r>
            <a:r>
              <a:rPr lang="ko-KR" altLang="en-US" dirty="0"/>
              <a:t> 만들어진다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067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Cross-Entropy Loss Function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36337-0505-4071-BCF5-55CA08AC1DDE}"/>
              </a:ext>
            </a:extLst>
          </p:cNvPr>
          <p:cNvSpPr txBox="1"/>
          <p:nvPr/>
        </p:nvSpPr>
        <p:spPr>
          <a:xfrm>
            <a:off x="420063" y="1177061"/>
            <a:ext cx="486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최적화 문제를 풀 때 목적함수를 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손실을 최소화하도록 목적함수를 표현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손실함수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B9328-163D-4AFE-BC17-5C6E3187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14" y="2490787"/>
            <a:ext cx="70580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9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Cross-Entropy Loss Function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07189D-11FF-474A-9107-5675FBBB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969349"/>
            <a:ext cx="828675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D43B89-83CD-44CA-959E-C1B6A1B2C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49" y="2738437"/>
            <a:ext cx="962025" cy="981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C1B6D7-4FE8-4C74-848C-69995146F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837" y="2738436"/>
            <a:ext cx="1914525" cy="990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4141668-148F-48F4-9AD6-08092AED5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849" y="2738434"/>
            <a:ext cx="3248025" cy="1038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0335F0-C817-4438-B053-06D767440253}"/>
              </a:ext>
            </a:extLst>
          </p:cNvPr>
          <p:cNvSpPr txBox="1"/>
          <p:nvPr/>
        </p:nvSpPr>
        <p:spPr>
          <a:xfrm>
            <a:off x="1464116" y="359199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확률변수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2071FC-9BE9-476D-8D21-F67F14834271}"/>
              </a:ext>
            </a:extLst>
          </p:cNvPr>
          <p:cNvSpPr txBox="1"/>
          <p:nvPr/>
        </p:nvSpPr>
        <p:spPr>
          <a:xfrm>
            <a:off x="2690812" y="3832734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사건이 드물게 발생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정보가 커야 함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3DDEB-190A-4E4F-B929-5B9DFE2B947F}"/>
              </a:ext>
            </a:extLst>
          </p:cNvPr>
          <p:cNvSpPr txBox="1"/>
          <p:nvPr/>
        </p:nvSpPr>
        <p:spPr>
          <a:xfrm>
            <a:off x="5105612" y="395587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사건에 대한 정보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F5030-AAA7-44A6-B965-DA374E9576EC}"/>
              </a:ext>
            </a:extLst>
          </p:cNvPr>
          <p:cNvSpPr txBox="1"/>
          <p:nvPr/>
        </p:nvSpPr>
        <p:spPr>
          <a:xfrm>
            <a:off x="7741593" y="3832734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곱하기보다 더하기가 직관적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로그는 곱셈을 덧셈으로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21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A6BF6F-A3F7-4914-8703-45F38DCC84A5}"/>
              </a:ext>
            </a:extLst>
          </p:cNvPr>
          <p:cNvSpPr txBox="1"/>
          <p:nvPr/>
        </p:nvSpPr>
        <p:spPr>
          <a:xfrm>
            <a:off x="420063" y="364271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Cross-Entropy Loss Function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07189D-11FF-474A-9107-5675FBBB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49" y="2364204"/>
            <a:ext cx="828675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D43B89-83CD-44CA-959E-C1B6A1B2C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9" y="2133292"/>
            <a:ext cx="962025" cy="981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C1B6D7-4FE8-4C74-848C-69995146F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87" y="2133291"/>
            <a:ext cx="1914525" cy="990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4141668-148F-48F4-9AD6-08092AED5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5699" y="2133289"/>
            <a:ext cx="3248025" cy="1038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0335F0-C817-4438-B053-06D767440253}"/>
              </a:ext>
            </a:extLst>
          </p:cNvPr>
          <p:cNvSpPr txBox="1"/>
          <p:nvPr/>
        </p:nvSpPr>
        <p:spPr>
          <a:xfrm>
            <a:off x="1406966" y="298684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확률변수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2071FC-9BE9-476D-8D21-F67F14834271}"/>
              </a:ext>
            </a:extLst>
          </p:cNvPr>
          <p:cNvSpPr txBox="1"/>
          <p:nvPr/>
        </p:nvSpPr>
        <p:spPr>
          <a:xfrm>
            <a:off x="2633662" y="3227589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사건이 드물게 발생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정보가 커야 함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3DDEB-190A-4E4F-B929-5B9DFE2B947F}"/>
              </a:ext>
            </a:extLst>
          </p:cNvPr>
          <p:cNvSpPr txBox="1"/>
          <p:nvPr/>
        </p:nvSpPr>
        <p:spPr>
          <a:xfrm>
            <a:off x="5048462" y="335073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사건에 대한 정보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F5030-AAA7-44A6-B965-DA374E9576EC}"/>
              </a:ext>
            </a:extLst>
          </p:cNvPr>
          <p:cNvSpPr txBox="1"/>
          <p:nvPr/>
        </p:nvSpPr>
        <p:spPr>
          <a:xfrm>
            <a:off x="7684443" y="3227589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곱하기보다 더하기가 직관적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로그는 곱셈을 덧셈으로 변경</a:t>
            </a:r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2357B4D-6BE3-4CB6-828F-5EED15971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7009" y="4424366"/>
            <a:ext cx="1481956" cy="111553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6BC8714-37E2-4C13-9301-90A8A9FD7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6742" y="4509191"/>
            <a:ext cx="1578516" cy="8131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055D263-6A41-4693-A810-9E8AADA605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2677" y="4567799"/>
            <a:ext cx="1481138" cy="6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8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CA57460BB8AE4B948A456250CEE186" ma:contentTypeVersion="4" ma:contentTypeDescription="새 문서를 만듭니다." ma:contentTypeScope="" ma:versionID="b9e78d0b060c3990e251c88e04351be2">
  <xsd:schema xmlns:xsd="http://www.w3.org/2001/XMLSchema" xmlns:xs="http://www.w3.org/2001/XMLSchema" xmlns:p="http://schemas.microsoft.com/office/2006/metadata/properties" xmlns:ns3="e89d88db-b18d-4ef8-8f35-02a908d6ea30" targetNamespace="http://schemas.microsoft.com/office/2006/metadata/properties" ma:root="true" ma:fieldsID="de22a2a9ae27154784333ccffca0b08d" ns3:_="">
    <xsd:import namespace="e89d88db-b18d-4ef8-8f35-02a908d6e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d88db-b18d-4ef8-8f35-02a908d6e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FCF0BC-A4DB-4E8E-8C38-1C082BFF5A49}">
  <ds:schemaRefs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89d88db-b18d-4ef8-8f35-02a908d6ea3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F21F87D-729F-40E0-90E9-3C288221E9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C8CC80-34A2-46AC-90BC-C2CB429BE569}">
  <ds:schemaRefs>
    <ds:schemaRef ds:uri="e89d88db-b18d-4ef8-8f35-02a908d6ea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1144</Words>
  <Application>Microsoft Office PowerPoint</Application>
  <PresentationFormat>와이드스크린</PresentationFormat>
  <Paragraphs>181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-apple-system</vt:lpstr>
      <vt:lpstr>Noto Sans KR</vt:lpstr>
      <vt:lpstr>나눔스퀘어</vt:lpstr>
      <vt:lpstr>나눔스퀘어 ExtraBold</vt:lpstr>
      <vt:lpstr>나눔스퀘어 Light</vt:lpstr>
      <vt:lpstr>맑은 고딕</vt:lpstr>
      <vt:lpstr>Arial</vt:lpstr>
      <vt:lpstr>Arial Nova</vt:lpstr>
      <vt:lpstr>Office 테마</vt:lpstr>
      <vt:lpstr>3주차 미팅 발표 자료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7</cp:revision>
  <dcterms:created xsi:type="dcterms:W3CDTF">2020-08-03T00:59:02Z</dcterms:created>
  <dcterms:modified xsi:type="dcterms:W3CDTF">2021-10-06T18:55:30Z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0x010100AACA57460BB8AE4B948A456250CEE186</vt:lpwstr>
  </property>
</Properties>
</file>