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49" r:id="rId5"/>
    <p:sldId id="307" r:id="rId6"/>
    <p:sldId id="392" r:id="rId7"/>
    <p:sldId id="393" r:id="rId8"/>
    <p:sldId id="397" r:id="rId9"/>
    <p:sldId id="396" r:id="rId10"/>
    <p:sldId id="394" r:id="rId11"/>
    <p:sldId id="395" r:id="rId12"/>
    <p:sldId id="401" r:id="rId13"/>
    <p:sldId id="403" r:id="rId14"/>
    <p:sldId id="402" r:id="rId15"/>
    <p:sldId id="398" r:id="rId16"/>
    <p:sldId id="404" r:id="rId17"/>
    <p:sldId id="407" r:id="rId18"/>
    <p:sldId id="406" r:id="rId19"/>
    <p:sldId id="408" r:id="rId20"/>
    <p:sldId id="399" r:id="rId21"/>
    <p:sldId id="40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3B5"/>
    <a:srgbClr val="4472C4"/>
    <a:srgbClr val="AFDBFF"/>
    <a:srgbClr val="005AA7"/>
    <a:srgbClr val="95A7D8"/>
    <a:srgbClr val="5DB6FF"/>
    <a:srgbClr val="FFFDE4"/>
    <a:srgbClr val="474652"/>
    <a:srgbClr val="76747A"/>
    <a:srgbClr val="A09F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4BD39-8F7E-46ED-A2B4-E58761DFA170}" v="405" dt="2021-11-16T17:44:38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082A-E75A-4486-8E95-84401F76C4D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406A-5AE4-4DBD-97BC-E4715DC49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https://arxiv.org/abs/1606.09282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69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81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7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30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2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48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3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1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1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https://sites.google.com/view/byeongho-heo/overhaul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0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8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8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rgbClr val="474652"/>
                </a:solidFill>
              </a:rPr>
              <a:t>ⓒSaebyeol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 err="1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byeongho-heo/overhau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71396-15E1-428C-9E3E-6088ABB3BA5E}"/>
              </a:ext>
            </a:extLst>
          </p:cNvPr>
          <p:cNvSpPr/>
          <p:nvPr/>
        </p:nvSpPr>
        <p:spPr>
          <a:xfrm>
            <a:off x="0" y="1600200"/>
            <a:ext cx="12192000" cy="1909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669890-64F4-4303-9857-199D8C92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97206"/>
            <a:ext cx="9144000" cy="922111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ea"/>
              </a:rPr>
              <a:t>7</a:t>
            </a:r>
            <a:r>
              <a:rPr lang="ko-KR" altLang="en-US" sz="4000" dirty="0">
                <a:solidFill>
                  <a:schemeClr val="bg1"/>
                </a:solidFill>
                <a:latin typeface="+mj-ea"/>
              </a:rPr>
              <a:t>번째 미팅발표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B86FB-AB41-445D-84E0-76F52F1147F8}"/>
              </a:ext>
            </a:extLst>
          </p:cNvPr>
          <p:cNvSpPr/>
          <p:nvPr/>
        </p:nvSpPr>
        <p:spPr>
          <a:xfrm>
            <a:off x="1448600" y="3686671"/>
            <a:ext cx="9294797" cy="67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FA1FAF-8840-4439-A7ED-A66513A5846A}"/>
              </a:ext>
            </a:extLst>
          </p:cNvPr>
          <p:cNvSpPr txBox="1">
            <a:spLocks/>
          </p:cNvSpPr>
          <p:nvPr/>
        </p:nvSpPr>
        <p:spPr>
          <a:xfrm>
            <a:off x="10886173" y="6511859"/>
            <a:ext cx="1588170" cy="346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+mn-ea"/>
              </a:rPr>
              <a:t>임에딘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9A9ED-08B7-463A-924F-8D50C724E96A}"/>
              </a:ext>
            </a:extLst>
          </p:cNvPr>
          <p:cNvSpPr txBox="1"/>
          <p:nvPr/>
        </p:nvSpPr>
        <p:spPr>
          <a:xfrm>
            <a:off x="9282741" y="375404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2021-11-17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401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83CB13D6-F817-4C53-8186-AD5C88D35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0" y="685800"/>
            <a:ext cx="5629275" cy="6791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1363A4-ED75-4223-A83F-8E6CC20B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83" y="0"/>
            <a:ext cx="556029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15951" y="100340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Decoder </a:t>
            </a:r>
            <a:r>
              <a:rPr lang="ko-KR" altLang="en-US" sz="280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7DDCF6-6DC9-4CA6-A56C-A86536CFF306}"/>
              </a:ext>
            </a:extLst>
          </p:cNvPr>
          <p:cNvSpPr/>
          <p:nvPr/>
        </p:nvSpPr>
        <p:spPr>
          <a:xfrm>
            <a:off x="578084" y="1552575"/>
            <a:ext cx="5013091" cy="52768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52C794-D371-4A36-8483-A6EA331AFD28}"/>
              </a:ext>
            </a:extLst>
          </p:cNvPr>
          <p:cNvSpPr/>
          <p:nvPr/>
        </p:nvSpPr>
        <p:spPr>
          <a:xfrm>
            <a:off x="6953249" y="685800"/>
            <a:ext cx="5016031" cy="101917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2DA626E-72A1-4B2E-9D2E-D0EEFDF54146}"/>
              </a:ext>
            </a:extLst>
          </p:cNvPr>
          <p:cNvSpPr/>
          <p:nvPr/>
        </p:nvSpPr>
        <p:spPr>
          <a:xfrm>
            <a:off x="5692339" y="3062287"/>
            <a:ext cx="685800" cy="504825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8B92C5-0A74-4371-984E-01A712A6BFBE}"/>
              </a:ext>
            </a:extLst>
          </p:cNvPr>
          <p:cNvSpPr/>
          <p:nvPr/>
        </p:nvSpPr>
        <p:spPr>
          <a:xfrm>
            <a:off x="6953249" y="1866900"/>
            <a:ext cx="5016031" cy="85725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CA279F-8193-4B59-A3DB-A310AD5C33C9}"/>
              </a:ext>
            </a:extLst>
          </p:cNvPr>
          <p:cNvSpPr/>
          <p:nvPr/>
        </p:nvSpPr>
        <p:spPr>
          <a:xfrm>
            <a:off x="6953249" y="2886075"/>
            <a:ext cx="5016031" cy="85725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CF3642-78D8-44D9-9B04-3B64083DFD4D}"/>
              </a:ext>
            </a:extLst>
          </p:cNvPr>
          <p:cNvSpPr/>
          <p:nvPr/>
        </p:nvSpPr>
        <p:spPr>
          <a:xfrm>
            <a:off x="6953249" y="3933824"/>
            <a:ext cx="5016031" cy="85725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7920E3-5F73-45E2-B3FB-1370A244ED52}"/>
              </a:ext>
            </a:extLst>
          </p:cNvPr>
          <p:cNvSpPr/>
          <p:nvPr/>
        </p:nvSpPr>
        <p:spPr>
          <a:xfrm>
            <a:off x="6953249" y="4952997"/>
            <a:ext cx="5016031" cy="85725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B54D9C-1EEA-4CA0-B82C-C03ABA392DA3}"/>
              </a:ext>
            </a:extLst>
          </p:cNvPr>
          <p:cNvSpPr/>
          <p:nvPr/>
        </p:nvSpPr>
        <p:spPr>
          <a:xfrm>
            <a:off x="6953249" y="5972169"/>
            <a:ext cx="5016031" cy="695327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4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405407" y="388015"/>
            <a:ext cx="638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Encoder, Decoder </a:t>
            </a:r>
            <a:r>
              <a:rPr lang="ko-KR" altLang="en-US" sz="2800" dirty="0">
                <a:latin typeface="+mj-ea"/>
                <a:ea typeface="+mj-ea"/>
              </a:rPr>
              <a:t>수정 </a:t>
            </a:r>
            <a:r>
              <a:rPr lang="en-US" altLang="ko-KR" sz="2800" dirty="0">
                <a:latin typeface="+mj-ea"/>
                <a:ea typeface="+mj-ea"/>
              </a:rPr>
              <a:t>(forward</a:t>
            </a:r>
            <a:r>
              <a:rPr lang="ko-KR" altLang="en-US" sz="2800" dirty="0">
                <a:latin typeface="+mj-ea"/>
                <a:ea typeface="+mj-ea"/>
              </a:rPr>
              <a:t>함수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2DA626E-72A1-4B2E-9D2E-D0EEFDF54146}"/>
              </a:ext>
            </a:extLst>
          </p:cNvPr>
          <p:cNvSpPr/>
          <p:nvPr/>
        </p:nvSpPr>
        <p:spPr>
          <a:xfrm>
            <a:off x="7460969" y="2781299"/>
            <a:ext cx="685800" cy="504825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5EAE02-349E-4E10-852C-B3199546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1" y="2381249"/>
            <a:ext cx="6573982" cy="1733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E7DDCF6-6DC9-4CA6-A56C-A86536CFF306}"/>
              </a:ext>
            </a:extLst>
          </p:cNvPr>
          <p:cNvSpPr/>
          <p:nvPr/>
        </p:nvSpPr>
        <p:spPr>
          <a:xfrm>
            <a:off x="1316685" y="3362326"/>
            <a:ext cx="2178990" cy="27622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592D80-8CC8-47BD-B6D2-6BA3CC7D5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385" y="1966912"/>
            <a:ext cx="2789238" cy="21336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BDC21-A598-4535-82B6-24E45FECD6A8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FD4589D-B555-4553-AE64-2AE4E93CA74D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7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633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기존의 코드 </a:t>
            </a:r>
            <a:r>
              <a:rPr lang="en-US" altLang="ko-KR" sz="2800" dirty="0">
                <a:latin typeface="+mj-ea"/>
                <a:ea typeface="+mj-ea"/>
              </a:rPr>
              <a:t>Discriminator, Generator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D14D6-6F5A-41B3-BC9E-29DE8E44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8" y="1924051"/>
            <a:ext cx="5525797" cy="40909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1BAFB-F172-4A8B-83B6-396BE0550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1" y="1924051"/>
            <a:ext cx="5283163" cy="28051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C6C97F-1761-4E76-A452-A07955F356D8}"/>
              </a:ext>
            </a:extLst>
          </p:cNvPr>
          <p:cNvSpPr/>
          <p:nvPr/>
        </p:nvSpPr>
        <p:spPr>
          <a:xfrm>
            <a:off x="1413813" y="2812622"/>
            <a:ext cx="4024962" cy="94022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8389C8-75FD-477D-AF73-2D5CA1A390E4}"/>
              </a:ext>
            </a:extLst>
          </p:cNvPr>
          <p:cNvSpPr/>
          <p:nvPr/>
        </p:nvSpPr>
        <p:spPr>
          <a:xfrm>
            <a:off x="1406345" y="4631896"/>
            <a:ext cx="2679880" cy="44492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4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85902" y="782665"/>
            <a:ext cx="31327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01836" y="259445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Discriminator </a:t>
            </a:r>
            <a:r>
              <a:rPr lang="ko-KR" altLang="en-US" sz="2800" dirty="0">
                <a:latin typeface="+mj-ea"/>
                <a:ea typeface="+mj-ea"/>
              </a:rPr>
              <a:t>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68A783-F11E-42F8-92B1-8EABC49D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0" y="1219631"/>
            <a:ext cx="5554650" cy="50335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21A6F4-FAD6-4E9D-BB22-F22F90BA1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60097"/>
            <a:ext cx="4936676" cy="49482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8B1792-0A6E-473D-B30E-64902DD7FFEA}"/>
              </a:ext>
            </a:extLst>
          </p:cNvPr>
          <p:cNvSpPr/>
          <p:nvPr/>
        </p:nvSpPr>
        <p:spPr>
          <a:xfrm>
            <a:off x="1266824" y="2564972"/>
            <a:ext cx="4010026" cy="43540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DBC331-9FB8-41CD-A104-7A812522834C}"/>
              </a:ext>
            </a:extLst>
          </p:cNvPr>
          <p:cNvSpPr/>
          <p:nvPr/>
        </p:nvSpPr>
        <p:spPr>
          <a:xfrm>
            <a:off x="6438901" y="4524375"/>
            <a:ext cx="2505074" cy="457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6560D-ECF3-4927-9E35-C17C2E33D2D5}"/>
              </a:ext>
            </a:extLst>
          </p:cNvPr>
          <p:cNvSpPr txBox="1"/>
          <p:nvPr/>
        </p:nvSpPr>
        <p:spPr>
          <a:xfrm>
            <a:off x="4305300" y="261461"/>
            <a:ext cx="797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layer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한번에 받아와서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features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변경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layer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차례로 받아오면서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 차례로 받아왔고 리스트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feat_list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5F9338-9060-4953-A9B5-5E2ADA7175CE}"/>
              </a:ext>
            </a:extLst>
          </p:cNvPr>
          <p:cNvSpPr/>
          <p:nvPr/>
        </p:nvSpPr>
        <p:spPr>
          <a:xfrm>
            <a:off x="1266824" y="3011462"/>
            <a:ext cx="4010026" cy="43540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E5FFD6-FE08-493B-8157-C8063C8A9219}"/>
              </a:ext>
            </a:extLst>
          </p:cNvPr>
          <p:cNvSpPr/>
          <p:nvPr/>
        </p:nvSpPr>
        <p:spPr>
          <a:xfrm>
            <a:off x="1266824" y="3467477"/>
            <a:ext cx="4010026" cy="43540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3FCF0F-FEB0-4375-9630-B8DD72363A68}"/>
              </a:ext>
            </a:extLst>
          </p:cNvPr>
          <p:cNvSpPr/>
          <p:nvPr/>
        </p:nvSpPr>
        <p:spPr>
          <a:xfrm>
            <a:off x="1266824" y="3921122"/>
            <a:ext cx="4010026" cy="43540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05FBE0-9AF1-444C-8A8B-E10B85842BA3}"/>
              </a:ext>
            </a:extLst>
          </p:cNvPr>
          <p:cNvSpPr/>
          <p:nvPr/>
        </p:nvSpPr>
        <p:spPr>
          <a:xfrm>
            <a:off x="1266824" y="4356525"/>
            <a:ext cx="4010026" cy="43540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C5F72A-9864-48AA-A62A-C660F9DB2D25}"/>
              </a:ext>
            </a:extLst>
          </p:cNvPr>
          <p:cNvSpPr/>
          <p:nvPr/>
        </p:nvSpPr>
        <p:spPr>
          <a:xfrm>
            <a:off x="1266824" y="4822668"/>
            <a:ext cx="4010026" cy="43540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ABCB4-4842-48F8-9439-3C9A429F602F}"/>
              </a:ext>
            </a:extLst>
          </p:cNvPr>
          <p:cNvSpPr/>
          <p:nvPr/>
        </p:nvSpPr>
        <p:spPr>
          <a:xfrm>
            <a:off x="6438901" y="3899325"/>
            <a:ext cx="2505074" cy="457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2D6EAC-3A63-49F1-B95D-DDA8D421C7EF}"/>
              </a:ext>
            </a:extLst>
          </p:cNvPr>
          <p:cNvSpPr/>
          <p:nvPr/>
        </p:nvSpPr>
        <p:spPr>
          <a:xfrm>
            <a:off x="6438901" y="3429000"/>
            <a:ext cx="2505074" cy="457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4406B5-2452-4426-9B91-0CCE2855B1AA}"/>
              </a:ext>
            </a:extLst>
          </p:cNvPr>
          <p:cNvSpPr/>
          <p:nvPr/>
        </p:nvSpPr>
        <p:spPr>
          <a:xfrm>
            <a:off x="6438901" y="2989665"/>
            <a:ext cx="2505074" cy="457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1C98A5-C0A4-4297-9726-497442F78AF3}"/>
              </a:ext>
            </a:extLst>
          </p:cNvPr>
          <p:cNvSpPr/>
          <p:nvPr/>
        </p:nvSpPr>
        <p:spPr>
          <a:xfrm>
            <a:off x="6438901" y="2549477"/>
            <a:ext cx="2505074" cy="4508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B47F49-C03E-40D8-B092-A94E777F00AD}"/>
              </a:ext>
            </a:extLst>
          </p:cNvPr>
          <p:cNvSpPr/>
          <p:nvPr/>
        </p:nvSpPr>
        <p:spPr>
          <a:xfrm>
            <a:off x="6438901" y="2133456"/>
            <a:ext cx="2505074" cy="41602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82076D-A4EF-4079-B929-6C86EDD7D74F}"/>
              </a:ext>
            </a:extLst>
          </p:cNvPr>
          <p:cNvSpPr/>
          <p:nvPr/>
        </p:nvSpPr>
        <p:spPr>
          <a:xfrm>
            <a:off x="6419850" y="5187525"/>
            <a:ext cx="4593775" cy="272616"/>
          </a:xfrm>
          <a:prstGeom prst="rect">
            <a:avLst/>
          </a:prstGeom>
          <a:noFill/>
          <a:ln w="38100">
            <a:solidFill>
              <a:srgbClr val="DFC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1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8909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knowledge distillation(KL), feature distillation(FT)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F773EC-09AF-484C-BA0E-B07D8CE1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03" y="1428754"/>
            <a:ext cx="8972394" cy="42703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18CEA9-43B3-427F-AA89-F05FE869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737" y="195889"/>
            <a:ext cx="25622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8909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knowledge distillation(KL), feature distillation(FT)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8B8E69-5159-4824-A0E8-02348F39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83" y="1712467"/>
            <a:ext cx="7829434" cy="3981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6FEDF7-F715-488F-BAC1-7BCEA4F5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737" y="195889"/>
            <a:ext cx="25622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D97EBF8-932A-455F-8DA5-94C13D9E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75" y="1050272"/>
            <a:ext cx="11151394" cy="52799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손실 함수 통합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8F751-1053-472F-AED8-DD30282CD635}"/>
              </a:ext>
            </a:extLst>
          </p:cNvPr>
          <p:cNvSpPr txBox="1"/>
          <p:nvPr/>
        </p:nvSpPr>
        <p:spPr>
          <a:xfrm>
            <a:off x="8562975" y="1050272"/>
            <a:ext cx="343852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f(x)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f(x’)</a:t>
            </a:r>
            <a:r>
              <a:rPr lang="ko-KR" altLang="en-US" dirty="0">
                <a:latin typeface="+mn-ea"/>
              </a:rPr>
              <a:t>의 손실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x’</a:t>
            </a:r>
            <a:r>
              <a:rPr lang="ko-KR" altLang="en-US" dirty="0">
                <a:latin typeface="+mn-ea"/>
              </a:rPr>
              <a:t>의 손실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knowledge distillation </a:t>
            </a:r>
            <a:r>
              <a:rPr lang="ko-KR" altLang="en-US" dirty="0">
                <a:latin typeface="+mn-ea"/>
              </a:rPr>
              <a:t>손실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features </a:t>
            </a:r>
            <a:r>
              <a:rPr lang="ko-KR" altLang="en-US" dirty="0">
                <a:latin typeface="+mn-ea"/>
              </a:rPr>
              <a:t>손실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A383DFB-EC37-4C4E-AA41-9ACD05F3D618}"/>
              </a:ext>
            </a:extLst>
          </p:cNvPr>
          <p:cNvSpPr/>
          <p:nvPr/>
        </p:nvSpPr>
        <p:spPr>
          <a:xfrm>
            <a:off x="657055" y="3494327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B504935-2AEF-4B8A-99DD-22B76D69C40A}"/>
              </a:ext>
            </a:extLst>
          </p:cNvPr>
          <p:cNvSpPr/>
          <p:nvPr/>
        </p:nvSpPr>
        <p:spPr>
          <a:xfrm>
            <a:off x="663907" y="3773165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08EA63F-133D-46D0-A7B8-6C36B8D99E7F}"/>
              </a:ext>
            </a:extLst>
          </p:cNvPr>
          <p:cNvSpPr/>
          <p:nvPr/>
        </p:nvSpPr>
        <p:spPr>
          <a:xfrm>
            <a:off x="663907" y="4846591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9C324EE-9F73-4BB9-84BE-4DE6B914E12D}"/>
              </a:ext>
            </a:extLst>
          </p:cNvPr>
          <p:cNvSpPr/>
          <p:nvPr/>
        </p:nvSpPr>
        <p:spPr>
          <a:xfrm>
            <a:off x="663907" y="514186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4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9290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train/eval </a:t>
            </a:r>
            <a:r>
              <a:rPr lang="en-US" altLang="ko-KR" sz="2800" dirty="0">
                <a:solidFill>
                  <a:schemeClr val="accent2"/>
                </a:solidFill>
                <a:latin typeface="+mj-ea"/>
                <a:ea typeface="+mj-ea"/>
              </a:rPr>
              <a:t>teacher model </a:t>
            </a:r>
            <a:r>
              <a:rPr lang="en-US" altLang="ko-KR" sz="2800" dirty="0">
                <a:latin typeface="+mj-ea"/>
                <a:ea typeface="+mj-ea"/>
              </a:rPr>
              <a:t>&amp; train/eval </a:t>
            </a:r>
            <a:r>
              <a:rPr lang="en-US" altLang="ko-KR" sz="2800" dirty="0">
                <a:solidFill>
                  <a:schemeClr val="accent2"/>
                </a:solidFill>
                <a:latin typeface="+mj-ea"/>
                <a:ea typeface="+mj-ea"/>
              </a:rPr>
              <a:t>student model</a:t>
            </a:r>
            <a:endParaRPr lang="ko-KR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494C1C-CAB2-4DC2-9F4D-8352C3B8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95" y="1571625"/>
            <a:ext cx="7872410" cy="19573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B38A06-A09E-44AD-B129-1815EC0A0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5" y="4083977"/>
            <a:ext cx="7872410" cy="2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7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6260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teacher model</a:t>
            </a:r>
            <a:r>
              <a:rPr lang="ko-KR" altLang="en-US" sz="2800" dirty="0">
                <a:latin typeface="+mj-ea"/>
                <a:ea typeface="+mj-ea"/>
              </a:rPr>
              <a:t>의 </a:t>
            </a:r>
            <a:r>
              <a:rPr lang="en-US" altLang="ko-KR" sz="2800" dirty="0">
                <a:latin typeface="+mj-ea"/>
                <a:ea typeface="+mj-ea"/>
              </a:rPr>
              <a:t>feature </a:t>
            </a:r>
            <a:r>
              <a:rPr lang="ko-KR" altLang="en-US" sz="2800" dirty="0">
                <a:latin typeface="+mj-ea"/>
                <a:ea typeface="+mj-ea"/>
              </a:rPr>
              <a:t>정보</a:t>
            </a:r>
            <a:r>
              <a:rPr lang="en-US" altLang="ko-KR" sz="2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2800" dirty="0">
                <a:latin typeface="+mj-ea"/>
                <a:ea typeface="+mj-ea"/>
                <a:sym typeface="Wingdings" panose="05000000000000000000" pitchFamily="2" charset="2"/>
              </a:rPr>
              <a:t>전달</a:t>
            </a:r>
            <a:r>
              <a:rPr lang="en-US" altLang="ko-KR" sz="2800" dirty="0">
                <a:latin typeface="+mj-ea"/>
                <a:ea typeface="+mj-ea"/>
                <a:sym typeface="Wingdings" panose="05000000000000000000" pitchFamily="2" charset="2"/>
              </a:rPr>
              <a:t>…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5D96DC-2A88-4E7B-8F5B-64DDD7B3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6" y="1528762"/>
            <a:ext cx="7800975" cy="3800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0FDE85-26FB-421B-A4D4-040099F4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5146992"/>
            <a:ext cx="4914900" cy="15525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BB5397-5425-4621-A2D9-4D99AEA53165}"/>
              </a:ext>
            </a:extLst>
          </p:cNvPr>
          <p:cNvSpPr/>
          <p:nvPr/>
        </p:nvSpPr>
        <p:spPr>
          <a:xfrm>
            <a:off x="609599" y="2592957"/>
            <a:ext cx="4352926" cy="37884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5030C7-0096-4C6F-8E50-D8B4C8DBB442}"/>
              </a:ext>
            </a:extLst>
          </p:cNvPr>
          <p:cNvSpPr/>
          <p:nvPr/>
        </p:nvSpPr>
        <p:spPr>
          <a:xfrm>
            <a:off x="609599" y="4552950"/>
            <a:ext cx="7507352" cy="20002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698217" y="-2103184"/>
            <a:ext cx="454117" cy="5427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44582" y="375732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코멘트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E12D-56B6-4AFC-B933-E841249841B3}"/>
              </a:ext>
            </a:extLst>
          </p:cNvPr>
          <p:cNvSpPr txBox="1"/>
          <p:nvPr/>
        </p:nvSpPr>
        <p:spPr>
          <a:xfrm>
            <a:off x="841979" y="2671010"/>
            <a:ext cx="111675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KL divergence 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대신 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음수 취해서 곱하고 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training</a:t>
            </a: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Feature distillation loss 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 함수 정의</a:t>
            </a: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Feature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을 다르게 매핑하여 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latent space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와 다른 곳에 지정되도록 생각</a:t>
            </a:r>
          </a:p>
        </p:txBody>
      </p:sp>
    </p:spTree>
    <p:extLst>
      <p:ext uri="{BB962C8B-B14F-4D97-AF65-F5344CB8AC3E}">
        <p14:creationId xmlns:p14="http://schemas.microsoft.com/office/powerpoint/2010/main" val="40752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556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Knowledge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distillation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loss</a:t>
            </a:r>
            <a:r>
              <a:rPr lang="ko-KR" altLang="en-US" sz="2800" dirty="0">
                <a:latin typeface="+mj-ea"/>
                <a:ea typeface="+mj-ea"/>
              </a:rPr>
              <a:t>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C8E772-4A8F-4174-B602-3D1C594A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44" y="1473994"/>
            <a:ext cx="9318111" cy="46649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015090F-EE1B-478B-853D-DB3EA68762C4}"/>
              </a:ext>
            </a:extLst>
          </p:cNvPr>
          <p:cNvSpPr/>
          <p:nvPr/>
        </p:nvSpPr>
        <p:spPr>
          <a:xfrm>
            <a:off x="2181860" y="5588000"/>
            <a:ext cx="2613659" cy="253206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0191C0-B80B-491E-82CC-6FB757182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717" y="1559877"/>
            <a:ext cx="2909676" cy="918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9644E1-2E4C-4AED-9F1D-731E93046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596" y="2564605"/>
            <a:ext cx="4050797" cy="8439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4F919-DBEF-4797-B994-134D3FC5F641}"/>
              </a:ext>
            </a:extLst>
          </p:cNvPr>
          <p:cNvSpPr txBox="1"/>
          <p:nvPr/>
        </p:nvSpPr>
        <p:spPr>
          <a:xfrm>
            <a:off x="8296411" y="6508980"/>
            <a:ext cx="3905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4472C4"/>
                </a:solidFill>
              </a:rPr>
              <a:t>Learning without Forgetting (2017 CVPR)</a:t>
            </a:r>
            <a:endParaRPr lang="ko-KR" altLang="en-US" sz="16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8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52A926-E79C-4C38-8162-E0BFE81A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82" y="2411412"/>
            <a:ext cx="7694635" cy="2035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6A2FA1-1BC1-41F6-958F-533CF65E5188}"/>
              </a:ext>
            </a:extLst>
          </p:cNvPr>
          <p:cNvSpPr/>
          <p:nvPr/>
        </p:nvSpPr>
        <p:spPr>
          <a:xfrm>
            <a:off x="2248683" y="3165632"/>
            <a:ext cx="2526518" cy="253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52575-90C7-4355-A054-30D8EFB0AB5A}"/>
              </a:ext>
            </a:extLst>
          </p:cNvPr>
          <p:cNvSpPr txBox="1"/>
          <p:nvPr/>
        </p:nvSpPr>
        <p:spPr>
          <a:xfrm>
            <a:off x="4199621" y="4554476"/>
            <a:ext cx="599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+mn-ea"/>
              </a:rPr>
              <a:t>목표인 </a:t>
            </a:r>
            <a:r>
              <a:rPr lang="en-US" altLang="ko-KR" dirty="0">
                <a:latin typeface="+mn-ea"/>
              </a:rPr>
              <a:t>0.95</a:t>
            </a:r>
            <a:r>
              <a:rPr lang="ko-KR" altLang="en-US" dirty="0">
                <a:latin typeface="+mn-ea"/>
              </a:rPr>
              <a:t>이상의 </a:t>
            </a:r>
            <a:r>
              <a:rPr lang="en-US" altLang="ko-KR" dirty="0">
                <a:latin typeface="+mn-ea"/>
              </a:rPr>
              <a:t>AUC</a:t>
            </a:r>
            <a:r>
              <a:rPr lang="ko-KR" altLang="en-US" dirty="0">
                <a:latin typeface="+mn-ea"/>
              </a:rPr>
              <a:t>보다는 성능이 낮게 나왔다</a:t>
            </a:r>
            <a:endParaRPr lang="en-US" altLang="ko-KR" dirty="0">
              <a:latin typeface="+mn-ea"/>
            </a:endParaRPr>
          </a:p>
          <a:p>
            <a:pPr algn="r"/>
            <a:r>
              <a:rPr lang="en-US" altLang="ko-KR" dirty="0">
                <a:latin typeface="+mn-ea"/>
              </a:rPr>
              <a:t>KL</a:t>
            </a:r>
            <a:r>
              <a:rPr lang="ko-KR" altLang="en-US" dirty="0">
                <a:latin typeface="+mn-ea"/>
              </a:rPr>
              <a:t>발산으로 </a:t>
            </a:r>
            <a:r>
              <a:rPr lang="en-US" altLang="ko-KR" dirty="0">
                <a:latin typeface="+mn-ea"/>
              </a:rPr>
              <a:t>loss</a:t>
            </a:r>
            <a:r>
              <a:rPr lang="ko-KR" altLang="en-US" dirty="0">
                <a:latin typeface="+mn-ea"/>
              </a:rPr>
              <a:t>를 냈을 때의 </a:t>
            </a:r>
            <a:r>
              <a:rPr lang="en-US" altLang="ko-KR" dirty="0">
                <a:latin typeface="+mn-ea"/>
              </a:rPr>
              <a:t>AUC</a:t>
            </a:r>
            <a:r>
              <a:rPr lang="ko-KR" altLang="en-US" dirty="0">
                <a:latin typeface="+mn-ea"/>
              </a:rPr>
              <a:t>인</a:t>
            </a:r>
            <a:r>
              <a:rPr lang="en-US" altLang="ko-KR" dirty="0">
                <a:latin typeface="+mn-ea"/>
              </a:rPr>
              <a:t> 0.9474</a:t>
            </a:r>
            <a:r>
              <a:rPr lang="ko-KR" altLang="en-US" dirty="0">
                <a:latin typeface="+mn-ea"/>
              </a:rPr>
              <a:t>보다 낮게 나왔다</a:t>
            </a:r>
          </a:p>
        </p:txBody>
      </p:sp>
    </p:spTree>
    <p:extLst>
      <p:ext uri="{BB962C8B-B14F-4D97-AF65-F5344CB8AC3E}">
        <p14:creationId xmlns:p14="http://schemas.microsoft.com/office/powerpoint/2010/main" val="148338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6787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output distillation, feature distillation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ADE2D-5AAE-43C2-AD9D-A99DD21C7286}"/>
              </a:ext>
            </a:extLst>
          </p:cNvPr>
          <p:cNvSpPr txBox="1"/>
          <p:nvPr/>
        </p:nvSpPr>
        <p:spPr>
          <a:xfrm>
            <a:off x="167169" y="1380683"/>
            <a:ext cx="118576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125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</a:t>
            </a:r>
            <a:r>
              <a:rPr lang="ko-KR" altLang="en-US" dirty="0">
                <a:solidFill>
                  <a:srgbClr val="2125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저번 미팅시간에서 제기된 문제 </a:t>
            </a:r>
            <a:r>
              <a:rPr lang="en-US" altLang="ko-KR" dirty="0">
                <a:solidFill>
                  <a:srgbClr val="2125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endParaRPr lang="en-US" altLang="ko-KR" dirty="0">
              <a:solidFill>
                <a:srgbClr val="21252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rgbClr val="2125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교사 네트워크의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output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지식을 전달</a:t>
            </a:r>
            <a:r>
              <a:rPr lang="ko-KR" altLang="en-US" dirty="0">
                <a:solidFill>
                  <a:srgbClr val="2125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하는 것은 학생 네트워크가 </a:t>
            </a:r>
            <a:r>
              <a:rPr lang="en-US" altLang="ko-KR" dirty="0" err="1">
                <a:solidFill>
                  <a:srgbClr val="2125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groud</a:t>
            </a:r>
            <a:r>
              <a:rPr lang="en-US" altLang="ko-KR" dirty="0">
                <a:solidFill>
                  <a:srgbClr val="2125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truth</a:t>
            </a:r>
            <a:r>
              <a:rPr lang="ko-KR" altLang="en-US" dirty="0">
                <a:solidFill>
                  <a:srgbClr val="2125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교육하는 것과 유사하므로 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 향상 크게 없음</a:t>
            </a:r>
            <a:endParaRPr lang="en-US" altLang="ko-KR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</a:t>
            </a:r>
            <a:r>
              <a:rPr lang="ko-KR" altLang="en-US" dirty="0">
                <a:solidFill>
                  <a:srgbClr val="2125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지식 증류에 관한 연구 </a:t>
            </a:r>
            <a:r>
              <a:rPr lang="en-US" altLang="ko-KR" dirty="0">
                <a:solidFill>
                  <a:srgbClr val="2125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endParaRPr lang="en-US" altLang="ko-KR" dirty="0">
              <a:solidFill>
                <a:srgbClr val="212529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212529"/>
                </a:solidFill>
                <a:latin typeface="+mn-ea"/>
              </a:rPr>
              <a:t>교사 네트워크에 포함된 정보를 더 이용하기 위해 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output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증류 대신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 feature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증류에 대해 몇 가지 접근 방식을 제안한 연구</a:t>
            </a:r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>
                <a:solidFill>
                  <a:srgbClr val="4472C4"/>
                </a:solidFill>
                <a:latin typeface="+mn-ea"/>
              </a:rPr>
              <a:t>FitNets</a:t>
            </a:r>
            <a:r>
              <a:rPr lang="en-US" altLang="ko-KR" dirty="0">
                <a:solidFill>
                  <a:srgbClr val="4472C4"/>
                </a:solidFill>
                <a:latin typeface="+mn-ea"/>
              </a:rPr>
              <a:t> (ICLR,</a:t>
            </a:r>
            <a:r>
              <a:rPr lang="ko-KR" altLang="en-US" dirty="0">
                <a:solidFill>
                  <a:srgbClr val="4472C4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4472C4"/>
                </a:solidFill>
                <a:latin typeface="+mn-ea"/>
              </a:rPr>
              <a:t>2015)</a:t>
            </a:r>
          </a:p>
          <a:p>
            <a:pPr marL="342900" indent="-342900">
              <a:buFontTx/>
              <a:buChar char="-"/>
            </a:pPr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+mn-ea"/>
              </a:rPr>
              <a:t>2)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특징을 축소된 차원을 갖는 표현으로 변환하여 학생에게 전달하는 방법 제안한 연구</a:t>
            </a:r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solidFill>
                  <a:srgbClr val="4472C4"/>
                </a:solidFill>
                <a:latin typeface="+mn-ea"/>
              </a:rPr>
              <a:t>Paying more attention to attention : Improving the performance of convolutional neural networks via attention transfer (ICLR,2017)</a:t>
            </a:r>
          </a:p>
          <a:p>
            <a:pPr marL="342900" indent="-342900">
              <a:buFontTx/>
              <a:buChar char="-"/>
            </a:pPr>
            <a:r>
              <a:rPr lang="en-US" altLang="ko-KR" dirty="0">
                <a:solidFill>
                  <a:srgbClr val="4472C4"/>
                </a:solidFill>
                <a:latin typeface="+mn-ea"/>
              </a:rPr>
              <a:t>A gift from knowledge distillation : Fast optimization, network minimization and transfer learning (CVPR, 2017)</a:t>
            </a:r>
          </a:p>
          <a:p>
            <a:pPr marL="342900" indent="-342900">
              <a:buFontTx/>
              <a:buChar char="-"/>
            </a:pPr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+mn-ea"/>
              </a:rPr>
              <a:t>3)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증류에서 전달되는 정보의 양을 증가시키는 방법을 제안한 연구</a:t>
            </a:r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solidFill>
                  <a:srgbClr val="4472C4"/>
                </a:solidFill>
                <a:latin typeface="+mn-ea"/>
              </a:rPr>
              <a:t>Paraphrasing complex network : Network compression via factor transfer (NIPS, 2018)</a:t>
            </a:r>
          </a:p>
          <a:p>
            <a:pPr marL="342900" indent="-342900">
              <a:buFontTx/>
              <a:buChar char="-"/>
            </a:pPr>
            <a:r>
              <a:rPr lang="en-US" altLang="ko-KR" dirty="0">
                <a:solidFill>
                  <a:srgbClr val="4472C4"/>
                </a:solidFill>
                <a:latin typeface="+mn-ea"/>
              </a:rPr>
              <a:t>Knowledge transfer via distillation of activation boundaries formed by hidden neurons (AAAI, 2019)</a:t>
            </a:r>
          </a:p>
        </p:txBody>
      </p:sp>
    </p:spTree>
    <p:extLst>
      <p:ext uri="{BB962C8B-B14F-4D97-AF65-F5344CB8AC3E}">
        <p14:creationId xmlns:p14="http://schemas.microsoft.com/office/powerpoint/2010/main" val="22302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6816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Feature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Distillation</a:t>
            </a:r>
            <a:r>
              <a:rPr lang="ko-KR" altLang="en-US" sz="2800" dirty="0">
                <a:latin typeface="+mj-ea"/>
                <a:ea typeface="+mj-ea"/>
              </a:rPr>
              <a:t> 관련된 연구 논문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9D6B7-C671-4806-BB27-7B661AF8B5DD}"/>
              </a:ext>
            </a:extLst>
          </p:cNvPr>
          <p:cNvSpPr txBox="1"/>
          <p:nvPr/>
        </p:nvSpPr>
        <p:spPr>
          <a:xfrm>
            <a:off x="1890929" y="1764038"/>
            <a:ext cx="84101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A Comprehensive Overhaul of Feature Distillation (2019 ICCV)</a:t>
            </a:r>
          </a:p>
          <a:p>
            <a:endParaRPr lang="en-US" altLang="ko-KR" sz="2000" b="0" i="0" dirty="0">
              <a:solidFill>
                <a:srgbClr val="212529"/>
              </a:solidFill>
              <a:effectLst/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네트워크를 압축하는 과정에서의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특징 증류 방법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을 새롭게 제안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      (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교사 변환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학생 변환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증류 특정 위치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거리 함수 측면 고려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증류 손실 정의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:</a:t>
            </a:r>
          </a:p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    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새로 설계한 활성화 함수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margin </a:t>
            </a:r>
            <a:r>
              <a:rPr lang="en-US" altLang="ko-KR" sz="2000" b="0" i="0" dirty="0" err="1">
                <a:solidFill>
                  <a:srgbClr val="FF0000"/>
                </a:solidFill>
                <a:effectLst/>
                <a:latin typeface="+mn-ea"/>
              </a:rPr>
              <a:t>ReLU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,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특징 증류 위치를 </a:t>
            </a:r>
            <a:r>
              <a:rPr lang="en-US" altLang="ko-KR" sz="2000" dirty="0" err="1">
                <a:solidFill>
                  <a:srgbClr val="212529"/>
                </a:solidFill>
                <a:latin typeface="+mn-ea"/>
              </a:rPr>
              <a:t>ReLU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 앞쪽으로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     변경한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pre-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ReLU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방법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부분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L2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거리 함수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를 사용하여 학생모델이 훈련하는</a:t>
            </a:r>
            <a:endParaRPr lang="en-US" altLang="ko-KR" sz="2000" b="0" i="0" dirty="0">
              <a:solidFill>
                <a:srgbClr val="212529"/>
              </a:solidFill>
              <a:effectLst/>
              <a:latin typeface="+mn-ea"/>
            </a:endParaRPr>
          </a:p>
          <a:p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    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과정에서 부정적인 영향을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주는 불필요한 정보의 증류 생략</a:t>
            </a:r>
            <a:endParaRPr lang="en-US" altLang="ko-KR" sz="2000" b="0" i="0" dirty="0">
              <a:solidFill>
                <a:srgbClr val="212529"/>
              </a:solidFill>
              <a:effectLst/>
              <a:latin typeface="+mn-ea"/>
            </a:endParaRPr>
          </a:p>
          <a:p>
            <a:endParaRPr lang="en-US" altLang="ko-KR" sz="2000" b="0" i="0" dirty="0">
              <a:solidFill>
                <a:srgbClr val="212529"/>
              </a:solidFill>
              <a:effectLst/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연구 결과 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이미지 분류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객체 감지</a:t>
            </a:r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의미 분할 등 다양한 작업에서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향상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된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212529"/>
                </a:solidFill>
                <a:latin typeface="+mn-ea"/>
              </a:rPr>
              <a:t>    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성능을 보여줌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0" i="0" dirty="0">
              <a:solidFill>
                <a:srgbClr val="212529"/>
              </a:solidFill>
              <a:effectLst/>
              <a:latin typeface="+mn-ea"/>
            </a:endParaRPr>
          </a:p>
          <a:p>
            <a:r>
              <a:rPr lang="en-US" altLang="ko-KR" sz="1400" b="0" i="0" dirty="0">
                <a:solidFill>
                  <a:srgbClr val="212529"/>
                </a:solidFill>
                <a:effectLst/>
                <a:latin typeface="+mn-ea"/>
                <a:hlinkClick r:id="rId3"/>
              </a:rPr>
              <a:t>https://sites.google.com/view/byeongho-heo/overhaul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92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68A95-44E7-4A9B-9B51-C6BC874C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84" y="374775"/>
            <a:ext cx="7563181" cy="6258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89106A-C6C0-4F47-B2C6-79AF05C8F9A6}"/>
              </a:ext>
            </a:extLst>
          </p:cNvPr>
          <p:cNvSpPr txBox="1"/>
          <p:nvPr/>
        </p:nvSpPr>
        <p:spPr>
          <a:xfrm>
            <a:off x="9248775" y="6258521"/>
            <a:ext cx="3032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4472C4"/>
                </a:solidFill>
              </a:rPr>
              <a:t>A Comprehensive Overhaul of</a:t>
            </a:r>
          </a:p>
          <a:p>
            <a:r>
              <a:rPr lang="en-US" altLang="ko-KR" sz="1600" dirty="0">
                <a:solidFill>
                  <a:srgbClr val="4472C4"/>
                </a:solidFill>
              </a:rPr>
              <a:t>Feature Distillation (2019 ICCV)</a:t>
            </a:r>
            <a:endParaRPr lang="ko-KR" altLang="en-US" sz="16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5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204943" y="5705475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E7F1163-0849-48FE-939A-AA362D36A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86"/>
          <a:stretch/>
        </p:blipFill>
        <p:spPr>
          <a:xfrm>
            <a:off x="3540909" y="5872218"/>
            <a:ext cx="5110163" cy="8524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54CE1F-DDBC-4D2A-9B9D-1591CD13D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08" y="574889"/>
            <a:ext cx="5643563" cy="48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15951" y="10034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Encoder </a:t>
            </a:r>
            <a:r>
              <a:rPr lang="ko-KR" altLang="en-US" sz="2800" dirty="0">
                <a:latin typeface="+mj-ea"/>
                <a:ea typeface="+mj-ea"/>
              </a:rPr>
              <a:t>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26FF5-DA3E-4C3A-BB1F-9FA28C0C8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20" y="0"/>
            <a:ext cx="5155259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E11CE9-60A1-4EF0-851C-5BF4C7480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20" y="723900"/>
            <a:ext cx="4933950" cy="6134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E7DDCF6-6DC9-4CA6-A56C-A86536CFF306}"/>
              </a:ext>
            </a:extLst>
          </p:cNvPr>
          <p:cNvSpPr/>
          <p:nvPr/>
        </p:nvSpPr>
        <p:spPr>
          <a:xfrm>
            <a:off x="619125" y="1581150"/>
            <a:ext cx="4537545" cy="52768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52C794-D371-4A36-8483-A6EA331AFD28}"/>
              </a:ext>
            </a:extLst>
          </p:cNvPr>
          <p:cNvSpPr/>
          <p:nvPr/>
        </p:nvSpPr>
        <p:spPr>
          <a:xfrm>
            <a:off x="7010400" y="781050"/>
            <a:ext cx="4562475" cy="88582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CB0B86-FF25-4BFD-AB08-2E1E75F7BFE6}"/>
              </a:ext>
            </a:extLst>
          </p:cNvPr>
          <p:cNvSpPr/>
          <p:nvPr/>
        </p:nvSpPr>
        <p:spPr>
          <a:xfrm>
            <a:off x="7010400" y="1866900"/>
            <a:ext cx="4562475" cy="88582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A7CEC-1C68-4F8F-9CF6-F4BC7ABA1FA0}"/>
              </a:ext>
            </a:extLst>
          </p:cNvPr>
          <p:cNvSpPr/>
          <p:nvPr/>
        </p:nvSpPr>
        <p:spPr>
          <a:xfrm>
            <a:off x="7010400" y="2933700"/>
            <a:ext cx="4562475" cy="88582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1AD51-819E-4338-898E-701DC73E9E02}"/>
              </a:ext>
            </a:extLst>
          </p:cNvPr>
          <p:cNvSpPr/>
          <p:nvPr/>
        </p:nvSpPr>
        <p:spPr>
          <a:xfrm>
            <a:off x="7010400" y="4010025"/>
            <a:ext cx="4562475" cy="88582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C1FE81-3D22-4C62-BDDA-E9BFFED6B68B}"/>
              </a:ext>
            </a:extLst>
          </p:cNvPr>
          <p:cNvSpPr/>
          <p:nvPr/>
        </p:nvSpPr>
        <p:spPr>
          <a:xfrm>
            <a:off x="7010400" y="5086350"/>
            <a:ext cx="4562475" cy="88582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47C66F-7437-4D10-AB97-9ACE07633212}"/>
              </a:ext>
            </a:extLst>
          </p:cNvPr>
          <p:cNvSpPr/>
          <p:nvPr/>
        </p:nvSpPr>
        <p:spPr>
          <a:xfrm>
            <a:off x="7010400" y="6115050"/>
            <a:ext cx="4562475" cy="56197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2DA626E-72A1-4B2E-9D2E-D0EEFDF54146}"/>
              </a:ext>
            </a:extLst>
          </p:cNvPr>
          <p:cNvSpPr/>
          <p:nvPr/>
        </p:nvSpPr>
        <p:spPr>
          <a:xfrm>
            <a:off x="5505450" y="1866900"/>
            <a:ext cx="685800" cy="504825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CA57460BB8AE4B948A456250CEE186" ma:contentTypeVersion="4" ma:contentTypeDescription="새 문서를 만듭니다." ma:contentTypeScope="" ma:versionID="b9e78d0b060c3990e251c88e04351be2">
  <xsd:schema xmlns:xsd="http://www.w3.org/2001/XMLSchema" xmlns:xs="http://www.w3.org/2001/XMLSchema" xmlns:p="http://schemas.microsoft.com/office/2006/metadata/properties" xmlns:ns3="e89d88db-b18d-4ef8-8f35-02a908d6ea30" targetNamespace="http://schemas.microsoft.com/office/2006/metadata/properties" ma:root="true" ma:fieldsID="de22a2a9ae27154784333ccffca0b08d" ns3:_="">
    <xsd:import namespace="e89d88db-b18d-4ef8-8f35-02a908d6e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d88db-b18d-4ef8-8f35-02a908d6e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21F87D-729F-40E0-90E9-3C288221E9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8CC80-34A2-46AC-90BC-C2CB429BE569}">
  <ds:schemaRefs>
    <ds:schemaRef ds:uri="e89d88db-b18d-4ef8-8f35-02a908d6ea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DFCF0BC-A4DB-4E8E-8C38-1C082BFF5A49}">
  <ds:schemaRefs>
    <ds:schemaRef ds:uri="http://purl.org/dc/elements/1.1/"/>
    <ds:schemaRef ds:uri="http://schemas.openxmlformats.org/package/2006/metadata/core-properties"/>
    <ds:schemaRef ds:uri="e89d88db-b18d-4ef8-8f35-02a908d6ea30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482</Words>
  <Application>Microsoft Office PowerPoint</Application>
  <PresentationFormat>와이드스크린</PresentationFormat>
  <Paragraphs>85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 ExtraBold</vt:lpstr>
      <vt:lpstr>나눔스퀘어 Light</vt:lpstr>
      <vt:lpstr>나눔스퀘어_ac</vt:lpstr>
      <vt:lpstr>나눔스퀘어_ac Bold</vt:lpstr>
      <vt:lpstr>맑은 고딕</vt:lpstr>
      <vt:lpstr>Arial</vt:lpstr>
      <vt:lpstr>Arial Nova</vt:lpstr>
      <vt:lpstr>Office 테마</vt:lpstr>
      <vt:lpstr>7번째 미팅발표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4</cp:revision>
  <dcterms:created xsi:type="dcterms:W3CDTF">2020-08-03T00:59:02Z</dcterms:created>
  <dcterms:modified xsi:type="dcterms:W3CDTF">2021-11-16T17:44:39Z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0x010100AACA57460BB8AE4B948A456250CEE186</vt:lpwstr>
  </property>
</Properties>
</file>