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1.xml" ContentType="application/vnd.openxmlformats-officedocument.presentationml.notesSlide+xml"/>
  <Override PartName="/ppt/ink/ink4.xml" ContentType="application/inkml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ink/ink5.xml" ContentType="application/inkml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4"/>
  </p:notesMasterIdLst>
  <p:sldIdLst>
    <p:sldId id="295" r:id="rId5"/>
    <p:sldId id="307" r:id="rId6"/>
    <p:sldId id="308" r:id="rId7"/>
    <p:sldId id="309" r:id="rId8"/>
    <p:sldId id="310" r:id="rId9"/>
    <p:sldId id="314" r:id="rId10"/>
    <p:sldId id="315" r:id="rId11"/>
    <p:sldId id="330" r:id="rId12"/>
    <p:sldId id="316" r:id="rId13"/>
    <p:sldId id="362" r:id="rId14"/>
    <p:sldId id="361" r:id="rId15"/>
    <p:sldId id="364" r:id="rId16"/>
    <p:sldId id="318" r:id="rId17"/>
    <p:sldId id="365" r:id="rId18"/>
    <p:sldId id="367" r:id="rId19"/>
    <p:sldId id="319" r:id="rId20"/>
    <p:sldId id="369" r:id="rId21"/>
    <p:sldId id="370" r:id="rId22"/>
    <p:sldId id="326" r:id="rId23"/>
    <p:sldId id="371" r:id="rId24"/>
    <p:sldId id="327" r:id="rId25"/>
    <p:sldId id="332" r:id="rId26"/>
    <p:sldId id="331" r:id="rId27"/>
    <p:sldId id="372" r:id="rId28"/>
    <p:sldId id="374" r:id="rId29"/>
    <p:sldId id="373" r:id="rId30"/>
    <p:sldId id="378" r:id="rId31"/>
    <p:sldId id="375" r:id="rId32"/>
    <p:sldId id="377" r:id="rId33"/>
    <p:sldId id="321" r:id="rId34"/>
    <p:sldId id="334" r:id="rId35"/>
    <p:sldId id="341" r:id="rId36"/>
    <p:sldId id="335" r:id="rId37"/>
    <p:sldId id="342" r:id="rId38"/>
    <p:sldId id="336" r:id="rId39"/>
    <p:sldId id="337" r:id="rId40"/>
    <p:sldId id="338" r:id="rId41"/>
    <p:sldId id="345" r:id="rId42"/>
    <p:sldId id="340" r:id="rId43"/>
    <p:sldId id="344" r:id="rId44"/>
    <p:sldId id="343" r:id="rId45"/>
    <p:sldId id="320" r:id="rId46"/>
    <p:sldId id="339" r:id="rId47"/>
    <p:sldId id="352" r:id="rId48"/>
    <p:sldId id="353" r:id="rId49"/>
    <p:sldId id="349" r:id="rId50"/>
    <p:sldId id="351" r:id="rId51"/>
    <p:sldId id="346" r:id="rId52"/>
    <p:sldId id="322" r:id="rId53"/>
    <p:sldId id="348" r:id="rId54"/>
    <p:sldId id="347" r:id="rId55"/>
    <p:sldId id="357" r:id="rId56"/>
    <p:sldId id="359" r:id="rId57"/>
    <p:sldId id="360" r:id="rId58"/>
    <p:sldId id="358" r:id="rId59"/>
    <p:sldId id="354" r:id="rId60"/>
    <p:sldId id="329" r:id="rId61"/>
    <p:sldId id="356" r:id="rId62"/>
    <p:sldId id="328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3B5"/>
    <a:srgbClr val="474652"/>
    <a:srgbClr val="76747A"/>
    <a:srgbClr val="A09F9F"/>
    <a:srgbClr val="E6E6E6"/>
    <a:srgbClr val="AC9D93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5CE6A-00FC-4DC7-AD04-BBB7B98A0D53}" v="2178" dt="2021-09-28T15:19:34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4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>
        <a:solidFill>
          <a:schemeClr val="accent2"/>
        </a:solidFill>
      </dgm:spPr>
      <dgm:t>
        <a:bodyPr/>
        <a:lstStyle/>
        <a:p>
          <a:pPr latinLnBrk="1">
            <a:spcAft>
              <a:spcPts val="0"/>
            </a:spcAft>
          </a:pPr>
          <a:r>
            <a:rPr lang="ko-KR" altLang="en-US" sz="3200">
              <a:latin typeface="나눔스퀘어" panose="020B0600000101010101" pitchFamily="50" charset="-127"/>
              <a:ea typeface="나눔스퀘어" panose="020B0600000101010101" pitchFamily="50" charset="-127"/>
            </a:rPr>
            <a:t>비지도 방식</a:t>
          </a:r>
          <a:endParaRPr lang="en-US" altLang="ko-KR" sz="320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latinLnBrk="1">
            <a:spcAft>
              <a:spcPts val="0"/>
            </a:spcAft>
          </a:pPr>
          <a:r>
            <a:rPr lang="ko-KR" altLang="en-US" sz="3200">
              <a:latin typeface="나눔스퀘어" panose="020B0600000101010101" pitchFamily="50" charset="-127"/>
              <a:ea typeface="나눔스퀘어" panose="020B0600000101010101" pitchFamily="50" charset="-127"/>
            </a:rPr>
            <a:t>이상 탐지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</dgm:pt>
    <dgm:pt modelId="{EACF14DB-7452-4CA0-A8DD-6D68B06BA01E}">
      <dgm:prSet phldrT="[텍스트]" custT="1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sz="3200">
              <a:latin typeface="나눔스퀘어" panose="020B0600000101010101" pitchFamily="50" charset="-127"/>
              <a:ea typeface="나눔스퀘어" panose="020B0600000101010101" pitchFamily="50" charset="-127"/>
            </a:rPr>
            <a:t>유사도</a:t>
          </a:r>
        </a:p>
      </dgm:t>
    </dgm:pt>
    <dgm:pt modelId="{3FE3C314-CD11-45C1-BF16-C5DF84B1486B}" type="par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586CACE5-F797-46E1-8598-7D2047ED9D79}" type="sib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E39CD646-FCB0-4959-A1ED-A463774C1877}">
      <dgm:prSet phldrT="[텍스트]" custT="1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sz="3200">
              <a:latin typeface="나눔스퀘어" panose="020B0600000101010101" pitchFamily="50" charset="-127"/>
              <a:ea typeface="나눔스퀘어" panose="020B0600000101010101" pitchFamily="50" charset="-127"/>
            </a:rPr>
            <a:t>예측</a:t>
          </a:r>
        </a:p>
      </dgm:t>
    </dgm:pt>
    <dgm:pt modelId="{875899BE-6ABD-47A7-A6EE-D962AA19F5EF}" type="parTrans" cxnId="{F847C648-9862-4950-90D0-973BA747660C}">
      <dgm:prSet/>
      <dgm:spPr/>
      <dgm:t>
        <a:bodyPr/>
        <a:lstStyle/>
        <a:p>
          <a:pPr latinLnBrk="1"/>
          <a:endParaRPr lang="ko-KR" altLang="en-US"/>
        </a:p>
      </dgm:t>
    </dgm:pt>
    <dgm:pt modelId="{AEB6FB53-E08E-46AF-B22A-2B027ADAD9B8}" type="sibTrans" cxnId="{F847C648-9862-4950-90D0-973BA747660C}">
      <dgm:prSet/>
      <dgm:spPr/>
      <dgm:t>
        <a:bodyPr/>
        <a:lstStyle/>
        <a:p>
          <a:pPr latinLnBrk="1"/>
          <a:endParaRPr lang="ko-KR" altLang="en-US"/>
        </a:p>
      </dgm:t>
    </dgm:pt>
    <dgm:pt modelId="{CEE919E7-0BAC-46D3-9ADA-40CCD3283073}">
      <dgm:prSet phldrT="[텍스트]" custT="1"/>
      <dgm:spPr/>
      <dgm:t>
        <a:bodyPr/>
        <a:lstStyle/>
        <a:p>
          <a:pPr latinLnBrk="1"/>
          <a:r>
            <a:rPr lang="ko-KR" altLang="en-US" sz="3200">
              <a:latin typeface="나눔스퀘어" panose="020B0600000101010101" pitchFamily="50" charset="-127"/>
              <a:ea typeface="나눔스퀘어" panose="020B0600000101010101" pitchFamily="50" charset="-127"/>
            </a:rPr>
            <a:t>재구성</a:t>
          </a:r>
        </a:p>
      </dgm:t>
    </dgm:pt>
    <dgm:pt modelId="{BE25C6F0-D4F4-4246-B7D3-4C3AFD8E602F}" type="parTrans" cxnId="{9EA5BB4A-C8B2-4CFE-99A2-7A83E455DB0F}">
      <dgm:prSet/>
      <dgm:spPr/>
      <dgm:t>
        <a:bodyPr/>
        <a:lstStyle/>
        <a:p>
          <a:pPr latinLnBrk="1"/>
          <a:endParaRPr lang="ko-KR" altLang="en-US"/>
        </a:p>
      </dgm:t>
    </dgm:pt>
    <dgm:pt modelId="{516B86BE-1CA2-42FE-8BA7-70714193F808}" type="sibTrans" cxnId="{9EA5BB4A-C8B2-4CFE-99A2-7A83E455DB0F}">
      <dgm:prSet/>
      <dgm:spPr/>
      <dgm:t>
        <a:bodyPr/>
        <a:lstStyle/>
        <a:p>
          <a:pPr latinLnBrk="1"/>
          <a:endParaRPr lang="ko-KR" altLang="en-US"/>
        </a:p>
      </dgm:t>
    </dgm:pt>
    <dgm:pt modelId="{EA48ACE1-73E0-4842-85CC-5E84598EE218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111245-EC50-435A-861A-146C6D771880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BCCEAF1C-3890-46A7-821D-763CEA324B59}" type="pres">
      <dgm:prSet presAssocID="{1E05D724-9176-4F35-9680-49B560268DF2}" presName="rootComposite1" presStyleCnt="0"/>
      <dgm:spPr/>
    </dgm:pt>
    <dgm:pt modelId="{45ED8624-5698-4637-AD59-3B83E2F3B50B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9638747E-0839-4C1C-8CC2-1DF42412E1CA}" type="pres">
      <dgm:prSet presAssocID="{1E05D724-9176-4F35-9680-49B560268DF2}" presName="rootConnector1" presStyleLbl="node1" presStyleIdx="0" presStyleCnt="0"/>
      <dgm:spPr/>
    </dgm:pt>
    <dgm:pt modelId="{999064CB-A1AA-4C68-A8BC-B2E8F4CCD136}" type="pres">
      <dgm:prSet presAssocID="{1E05D724-9176-4F35-9680-49B560268DF2}" presName="hierChild2" presStyleCnt="0"/>
      <dgm:spPr/>
    </dgm:pt>
    <dgm:pt modelId="{C0A57A39-8093-4266-81F0-B8E1AE3EDDC2}" type="pres">
      <dgm:prSet presAssocID="{3FE3C314-CD11-45C1-BF16-C5DF84B1486B}" presName="Name37" presStyleLbl="parChTrans1D2" presStyleIdx="0" presStyleCnt="3"/>
      <dgm:spPr/>
    </dgm:pt>
    <dgm:pt modelId="{5311EE06-F038-4AC1-9725-14F9EA1F1EAD}" type="pres">
      <dgm:prSet presAssocID="{EACF14DB-7452-4CA0-A8DD-6D68B06BA01E}" presName="hierRoot2" presStyleCnt="0">
        <dgm:presLayoutVars>
          <dgm:hierBranch val="init"/>
        </dgm:presLayoutVars>
      </dgm:prSet>
      <dgm:spPr/>
    </dgm:pt>
    <dgm:pt modelId="{FCBB8235-CBDF-4DDC-9802-AB44C50700C0}" type="pres">
      <dgm:prSet presAssocID="{EACF14DB-7452-4CA0-A8DD-6D68B06BA01E}" presName="rootComposite" presStyleCnt="0"/>
      <dgm:spPr/>
    </dgm:pt>
    <dgm:pt modelId="{4B4E4E32-C540-45A8-B652-3C1B5AFC556D}" type="pres">
      <dgm:prSet presAssocID="{EACF14DB-7452-4CA0-A8DD-6D68B06BA01E}" presName="rootText" presStyleLbl="node2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476B3E61-5407-4743-9C6D-03D443355573}" type="pres">
      <dgm:prSet presAssocID="{EACF14DB-7452-4CA0-A8DD-6D68B06BA01E}" presName="rootConnector" presStyleLbl="node2" presStyleIdx="0" presStyleCnt="3"/>
      <dgm:spPr/>
    </dgm:pt>
    <dgm:pt modelId="{F617C2B1-1600-4352-8885-638737F645A7}" type="pres">
      <dgm:prSet presAssocID="{EACF14DB-7452-4CA0-A8DD-6D68B06BA01E}" presName="hierChild4" presStyleCnt="0"/>
      <dgm:spPr/>
    </dgm:pt>
    <dgm:pt modelId="{4726BEAE-55F4-47CF-84CE-3166136F2B9D}" type="pres">
      <dgm:prSet presAssocID="{EACF14DB-7452-4CA0-A8DD-6D68B06BA01E}" presName="hierChild5" presStyleCnt="0"/>
      <dgm:spPr/>
    </dgm:pt>
    <dgm:pt modelId="{9C958CD7-7F27-4860-80C0-79F341A5FB6A}" type="pres">
      <dgm:prSet presAssocID="{875899BE-6ABD-47A7-A6EE-D962AA19F5EF}" presName="Name37" presStyleLbl="parChTrans1D2" presStyleIdx="1" presStyleCnt="3"/>
      <dgm:spPr/>
    </dgm:pt>
    <dgm:pt modelId="{59F1CA91-F848-4065-9346-F70A328839BB}" type="pres">
      <dgm:prSet presAssocID="{E39CD646-FCB0-4959-A1ED-A463774C1877}" presName="hierRoot2" presStyleCnt="0">
        <dgm:presLayoutVars>
          <dgm:hierBranch val="init"/>
        </dgm:presLayoutVars>
      </dgm:prSet>
      <dgm:spPr/>
    </dgm:pt>
    <dgm:pt modelId="{B03C526B-7607-4F4C-958A-0914EB392282}" type="pres">
      <dgm:prSet presAssocID="{E39CD646-FCB0-4959-A1ED-A463774C1877}" presName="rootComposite" presStyleCnt="0"/>
      <dgm:spPr/>
    </dgm:pt>
    <dgm:pt modelId="{2AF10A03-2603-4145-A077-3CF64884CB0A}" type="pres">
      <dgm:prSet presAssocID="{E39CD646-FCB0-4959-A1ED-A463774C1877}" presName="rootText" presStyleLbl="node2" presStyleIdx="1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7BB0F7B3-1370-43A1-BC4B-417A266FA35D}" type="pres">
      <dgm:prSet presAssocID="{E39CD646-FCB0-4959-A1ED-A463774C1877}" presName="rootConnector" presStyleLbl="node2" presStyleIdx="1" presStyleCnt="3"/>
      <dgm:spPr/>
    </dgm:pt>
    <dgm:pt modelId="{F5EB80DB-29F3-417B-861A-500DE7666FDF}" type="pres">
      <dgm:prSet presAssocID="{E39CD646-FCB0-4959-A1ED-A463774C1877}" presName="hierChild4" presStyleCnt="0"/>
      <dgm:spPr/>
    </dgm:pt>
    <dgm:pt modelId="{F727BA1A-F24D-4450-A9DB-E179D305C582}" type="pres">
      <dgm:prSet presAssocID="{E39CD646-FCB0-4959-A1ED-A463774C1877}" presName="hierChild5" presStyleCnt="0"/>
      <dgm:spPr/>
    </dgm:pt>
    <dgm:pt modelId="{899DCFAE-1014-442E-A5E3-5ED4A46C3C14}" type="pres">
      <dgm:prSet presAssocID="{BE25C6F0-D4F4-4246-B7D3-4C3AFD8E602F}" presName="Name37" presStyleLbl="parChTrans1D2" presStyleIdx="2" presStyleCnt="3"/>
      <dgm:spPr/>
    </dgm:pt>
    <dgm:pt modelId="{FBDA9D1B-2034-41D1-BBC9-DDB6B38B94AC}" type="pres">
      <dgm:prSet presAssocID="{CEE919E7-0BAC-46D3-9ADA-40CCD3283073}" presName="hierRoot2" presStyleCnt="0">
        <dgm:presLayoutVars>
          <dgm:hierBranch val="init"/>
        </dgm:presLayoutVars>
      </dgm:prSet>
      <dgm:spPr/>
    </dgm:pt>
    <dgm:pt modelId="{7D7E1BAA-5438-4EBD-9E7B-3C2ACF5F4349}" type="pres">
      <dgm:prSet presAssocID="{CEE919E7-0BAC-46D3-9ADA-40CCD3283073}" presName="rootComposite" presStyleCnt="0"/>
      <dgm:spPr/>
    </dgm:pt>
    <dgm:pt modelId="{2CFF4521-E5A8-4510-9958-AD420A2BD2DA}" type="pres">
      <dgm:prSet presAssocID="{CEE919E7-0BAC-46D3-9ADA-40CCD3283073}" presName="rootText" presStyleLbl="node2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488129C1-6BEE-4DAE-B484-B4F6297B4849}" type="pres">
      <dgm:prSet presAssocID="{CEE919E7-0BAC-46D3-9ADA-40CCD3283073}" presName="rootConnector" presStyleLbl="node2" presStyleIdx="2" presStyleCnt="3"/>
      <dgm:spPr/>
    </dgm:pt>
    <dgm:pt modelId="{7B34E203-D650-41E6-BEAA-050EB59D09D5}" type="pres">
      <dgm:prSet presAssocID="{CEE919E7-0BAC-46D3-9ADA-40CCD3283073}" presName="hierChild4" presStyleCnt="0"/>
      <dgm:spPr/>
    </dgm:pt>
    <dgm:pt modelId="{61F2A8C9-1B38-406D-8AAE-DE0A0B641326}" type="pres">
      <dgm:prSet presAssocID="{CEE919E7-0BAC-46D3-9ADA-40CCD3283073}" presName="hierChild5" presStyleCnt="0"/>
      <dgm:spPr/>
    </dgm:pt>
    <dgm:pt modelId="{B094AAEA-49D8-49F5-B844-B86E1ECA18A4}" type="pres">
      <dgm:prSet presAssocID="{1E05D724-9176-4F35-9680-49B560268DF2}" presName="hierChild3" presStyleCnt="0"/>
      <dgm:spPr/>
    </dgm:pt>
  </dgm:ptLst>
  <dgm:cxnLst>
    <dgm:cxn modelId="{ADFB4700-F391-493A-B608-231E90488135}" srcId="{1E05D724-9176-4F35-9680-49B560268DF2}" destId="{EACF14DB-7452-4CA0-A8DD-6D68B06BA01E}" srcOrd="0" destOrd="0" parTransId="{3FE3C314-CD11-45C1-BF16-C5DF84B1486B}" sibTransId="{586CACE5-F797-46E1-8598-7D2047ED9D79}"/>
    <dgm:cxn modelId="{EE231E0B-D29F-44FB-9287-8C060BF279E5}" type="presOf" srcId="{1E05D724-9176-4F35-9680-49B560268DF2}" destId="{9638747E-0839-4C1C-8CC2-1DF42412E1CA}" srcOrd="1" destOrd="0" presId="urn:microsoft.com/office/officeart/2005/8/layout/orgChart1"/>
    <dgm:cxn modelId="{3948C61C-E367-482F-8880-5557A98684C4}" type="presOf" srcId="{BE25C6F0-D4F4-4246-B7D3-4C3AFD8E602F}" destId="{899DCFAE-1014-442E-A5E3-5ED4A46C3C14}" srcOrd="0" destOrd="0" presId="urn:microsoft.com/office/officeart/2005/8/layout/orgChart1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4C1D5724-D50E-4E09-9E40-E679FBD3E868}" type="presOf" srcId="{E39CD646-FCB0-4959-A1ED-A463774C1877}" destId="{2AF10A03-2603-4145-A077-3CF64884CB0A}" srcOrd="0" destOrd="0" presId="urn:microsoft.com/office/officeart/2005/8/layout/orgChart1"/>
    <dgm:cxn modelId="{EF3DA23D-83D6-46F6-AF17-A3C7430B22BF}" type="presOf" srcId="{E39CD646-FCB0-4959-A1ED-A463774C1877}" destId="{7BB0F7B3-1370-43A1-BC4B-417A266FA35D}" srcOrd="1" destOrd="0" presId="urn:microsoft.com/office/officeart/2005/8/layout/orgChart1"/>
    <dgm:cxn modelId="{FAC93C5B-F6B9-4136-BDAB-A87517FE23C1}" type="presOf" srcId="{3FE3C314-CD11-45C1-BF16-C5DF84B1486B}" destId="{C0A57A39-8093-4266-81F0-B8E1AE3EDDC2}" srcOrd="0" destOrd="0" presId="urn:microsoft.com/office/officeart/2005/8/layout/orgChart1"/>
    <dgm:cxn modelId="{5997A65B-5AE0-4825-B1F2-A3F1C7E86D9B}" type="presOf" srcId="{875899BE-6ABD-47A7-A6EE-D962AA19F5EF}" destId="{9C958CD7-7F27-4860-80C0-79F341A5FB6A}" srcOrd="0" destOrd="0" presId="urn:microsoft.com/office/officeart/2005/8/layout/orgChart1"/>
    <dgm:cxn modelId="{F847C648-9862-4950-90D0-973BA747660C}" srcId="{1E05D724-9176-4F35-9680-49B560268DF2}" destId="{E39CD646-FCB0-4959-A1ED-A463774C1877}" srcOrd="1" destOrd="0" parTransId="{875899BE-6ABD-47A7-A6EE-D962AA19F5EF}" sibTransId="{AEB6FB53-E08E-46AF-B22A-2B027ADAD9B8}"/>
    <dgm:cxn modelId="{9EA5BB4A-C8B2-4CFE-99A2-7A83E455DB0F}" srcId="{1E05D724-9176-4F35-9680-49B560268DF2}" destId="{CEE919E7-0BAC-46D3-9ADA-40CCD3283073}" srcOrd="2" destOrd="0" parTransId="{BE25C6F0-D4F4-4246-B7D3-4C3AFD8E602F}" sibTransId="{516B86BE-1CA2-42FE-8BA7-70714193F808}"/>
    <dgm:cxn modelId="{58041B6C-2A60-462D-8EBC-4429688B9C8B}" type="presOf" srcId="{EACF14DB-7452-4CA0-A8DD-6D68B06BA01E}" destId="{476B3E61-5407-4743-9C6D-03D443355573}" srcOrd="1" destOrd="0" presId="urn:microsoft.com/office/officeart/2005/8/layout/orgChart1"/>
    <dgm:cxn modelId="{7852897A-1C84-4C24-9C7A-E955033D9237}" type="presOf" srcId="{EACF14DB-7452-4CA0-A8DD-6D68B06BA01E}" destId="{4B4E4E32-C540-45A8-B652-3C1B5AFC556D}" srcOrd="0" destOrd="0" presId="urn:microsoft.com/office/officeart/2005/8/layout/orgChart1"/>
    <dgm:cxn modelId="{3EDA1091-ACDB-40FF-8816-A72E225C0B96}" type="presOf" srcId="{73757D6B-355A-47BF-AB31-DA4D78A419D3}" destId="{EA48ACE1-73E0-4842-85CC-5E84598EE218}" srcOrd="0" destOrd="0" presId="urn:microsoft.com/office/officeart/2005/8/layout/orgChart1"/>
    <dgm:cxn modelId="{62BCA794-CB7B-44B2-8B8B-0E9147433502}" type="presOf" srcId="{CEE919E7-0BAC-46D3-9ADA-40CCD3283073}" destId="{488129C1-6BEE-4DAE-B484-B4F6297B4849}" srcOrd="1" destOrd="0" presId="urn:microsoft.com/office/officeart/2005/8/layout/orgChart1"/>
    <dgm:cxn modelId="{0F73A2BC-9BAD-4039-B91D-1995FFC33908}" type="presOf" srcId="{1E05D724-9176-4F35-9680-49B560268DF2}" destId="{45ED8624-5698-4637-AD59-3B83E2F3B50B}" srcOrd="0" destOrd="0" presId="urn:microsoft.com/office/officeart/2005/8/layout/orgChart1"/>
    <dgm:cxn modelId="{F7F74CCB-D1A5-4923-8254-E485C6E67FB5}" type="presOf" srcId="{CEE919E7-0BAC-46D3-9ADA-40CCD3283073}" destId="{2CFF4521-E5A8-4510-9958-AD420A2BD2DA}" srcOrd="0" destOrd="0" presId="urn:microsoft.com/office/officeart/2005/8/layout/orgChart1"/>
    <dgm:cxn modelId="{79F233B6-DEFF-4925-AE73-793546931B86}" type="presParOf" srcId="{EA48ACE1-73E0-4842-85CC-5E84598EE218}" destId="{0C111245-EC50-435A-861A-146C6D771880}" srcOrd="0" destOrd="0" presId="urn:microsoft.com/office/officeart/2005/8/layout/orgChart1"/>
    <dgm:cxn modelId="{80AEBBE8-E215-45D1-B064-2486B7318FFA}" type="presParOf" srcId="{0C111245-EC50-435A-861A-146C6D771880}" destId="{BCCEAF1C-3890-46A7-821D-763CEA324B59}" srcOrd="0" destOrd="0" presId="urn:microsoft.com/office/officeart/2005/8/layout/orgChart1"/>
    <dgm:cxn modelId="{9E55E12B-308D-4AFD-B128-AAEA4DB799E9}" type="presParOf" srcId="{BCCEAF1C-3890-46A7-821D-763CEA324B59}" destId="{45ED8624-5698-4637-AD59-3B83E2F3B50B}" srcOrd="0" destOrd="0" presId="urn:microsoft.com/office/officeart/2005/8/layout/orgChart1"/>
    <dgm:cxn modelId="{AAC1E57F-B4DF-45AF-908F-B212986933E8}" type="presParOf" srcId="{BCCEAF1C-3890-46A7-821D-763CEA324B59}" destId="{9638747E-0839-4C1C-8CC2-1DF42412E1CA}" srcOrd="1" destOrd="0" presId="urn:microsoft.com/office/officeart/2005/8/layout/orgChart1"/>
    <dgm:cxn modelId="{8427A8D6-827C-48CA-ACB2-E0AD99FB8DE8}" type="presParOf" srcId="{0C111245-EC50-435A-861A-146C6D771880}" destId="{999064CB-A1AA-4C68-A8BC-B2E8F4CCD136}" srcOrd="1" destOrd="0" presId="urn:microsoft.com/office/officeart/2005/8/layout/orgChart1"/>
    <dgm:cxn modelId="{4BFE75F1-0A52-4683-9D4C-B0E2EDF392BA}" type="presParOf" srcId="{999064CB-A1AA-4C68-A8BC-B2E8F4CCD136}" destId="{C0A57A39-8093-4266-81F0-B8E1AE3EDDC2}" srcOrd="0" destOrd="0" presId="urn:microsoft.com/office/officeart/2005/8/layout/orgChart1"/>
    <dgm:cxn modelId="{F0CD62D1-3042-4E7B-A78A-E7C3BF17F4DC}" type="presParOf" srcId="{999064CB-A1AA-4C68-A8BC-B2E8F4CCD136}" destId="{5311EE06-F038-4AC1-9725-14F9EA1F1EAD}" srcOrd="1" destOrd="0" presId="urn:microsoft.com/office/officeart/2005/8/layout/orgChart1"/>
    <dgm:cxn modelId="{AC77D8B2-7F8A-4BC5-9984-DEB000C7B514}" type="presParOf" srcId="{5311EE06-F038-4AC1-9725-14F9EA1F1EAD}" destId="{FCBB8235-CBDF-4DDC-9802-AB44C50700C0}" srcOrd="0" destOrd="0" presId="urn:microsoft.com/office/officeart/2005/8/layout/orgChart1"/>
    <dgm:cxn modelId="{A7B6F2ED-173C-4E3D-AE92-B3F82A059FE6}" type="presParOf" srcId="{FCBB8235-CBDF-4DDC-9802-AB44C50700C0}" destId="{4B4E4E32-C540-45A8-B652-3C1B5AFC556D}" srcOrd="0" destOrd="0" presId="urn:microsoft.com/office/officeart/2005/8/layout/orgChart1"/>
    <dgm:cxn modelId="{BDBF91B6-3EBC-4A3C-9656-0E1A0888FD08}" type="presParOf" srcId="{FCBB8235-CBDF-4DDC-9802-AB44C50700C0}" destId="{476B3E61-5407-4743-9C6D-03D443355573}" srcOrd="1" destOrd="0" presId="urn:microsoft.com/office/officeart/2005/8/layout/orgChart1"/>
    <dgm:cxn modelId="{D76BC47F-4B28-41CD-ACB1-0E96D9460DA9}" type="presParOf" srcId="{5311EE06-F038-4AC1-9725-14F9EA1F1EAD}" destId="{F617C2B1-1600-4352-8885-638737F645A7}" srcOrd="1" destOrd="0" presId="urn:microsoft.com/office/officeart/2005/8/layout/orgChart1"/>
    <dgm:cxn modelId="{987EB483-1A9D-4BC3-BCC0-B6C1776A012A}" type="presParOf" srcId="{5311EE06-F038-4AC1-9725-14F9EA1F1EAD}" destId="{4726BEAE-55F4-47CF-84CE-3166136F2B9D}" srcOrd="2" destOrd="0" presId="urn:microsoft.com/office/officeart/2005/8/layout/orgChart1"/>
    <dgm:cxn modelId="{C4A2D938-FC30-4811-9FE2-EEAB81257BE7}" type="presParOf" srcId="{999064CB-A1AA-4C68-A8BC-B2E8F4CCD136}" destId="{9C958CD7-7F27-4860-80C0-79F341A5FB6A}" srcOrd="2" destOrd="0" presId="urn:microsoft.com/office/officeart/2005/8/layout/orgChart1"/>
    <dgm:cxn modelId="{53DB254B-FD10-42BE-A053-D78740F273E8}" type="presParOf" srcId="{999064CB-A1AA-4C68-A8BC-B2E8F4CCD136}" destId="{59F1CA91-F848-4065-9346-F70A328839BB}" srcOrd="3" destOrd="0" presId="urn:microsoft.com/office/officeart/2005/8/layout/orgChart1"/>
    <dgm:cxn modelId="{5FC9486F-05A3-4942-A107-02546AE7A843}" type="presParOf" srcId="{59F1CA91-F848-4065-9346-F70A328839BB}" destId="{B03C526B-7607-4F4C-958A-0914EB392282}" srcOrd="0" destOrd="0" presId="urn:microsoft.com/office/officeart/2005/8/layout/orgChart1"/>
    <dgm:cxn modelId="{8CADD2E4-2E72-47F6-8DF2-352B0B39DA61}" type="presParOf" srcId="{B03C526B-7607-4F4C-958A-0914EB392282}" destId="{2AF10A03-2603-4145-A077-3CF64884CB0A}" srcOrd="0" destOrd="0" presId="urn:microsoft.com/office/officeart/2005/8/layout/orgChart1"/>
    <dgm:cxn modelId="{9541121F-9661-4FE6-87D8-33B1E5CAD9F2}" type="presParOf" srcId="{B03C526B-7607-4F4C-958A-0914EB392282}" destId="{7BB0F7B3-1370-43A1-BC4B-417A266FA35D}" srcOrd="1" destOrd="0" presId="urn:microsoft.com/office/officeart/2005/8/layout/orgChart1"/>
    <dgm:cxn modelId="{4D8B7B0A-C105-426E-9528-86F9E37C18BF}" type="presParOf" srcId="{59F1CA91-F848-4065-9346-F70A328839BB}" destId="{F5EB80DB-29F3-417B-861A-500DE7666FDF}" srcOrd="1" destOrd="0" presId="urn:microsoft.com/office/officeart/2005/8/layout/orgChart1"/>
    <dgm:cxn modelId="{5D5E1A6E-2A56-4304-87CF-80C6484B5680}" type="presParOf" srcId="{59F1CA91-F848-4065-9346-F70A328839BB}" destId="{F727BA1A-F24D-4450-A9DB-E179D305C582}" srcOrd="2" destOrd="0" presId="urn:microsoft.com/office/officeart/2005/8/layout/orgChart1"/>
    <dgm:cxn modelId="{AA3F64E3-7C1C-41B3-84E5-10C9682F1A9B}" type="presParOf" srcId="{999064CB-A1AA-4C68-A8BC-B2E8F4CCD136}" destId="{899DCFAE-1014-442E-A5E3-5ED4A46C3C14}" srcOrd="4" destOrd="0" presId="urn:microsoft.com/office/officeart/2005/8/layout/orgChart1"/>
    <dgm:cxn modelId="{49B83EF8-E999-44F8-98DE-1762F73966CA}" type="presParOf" srcId="{999064CB-A1AA-4C68-A8BC-B2E8F4CCD136}" destId="{FBDA9D1B-2034-41D1-BBC9-DDB6B38B94AC}" srcOrd="5" destOrd="0" presId="urn:microsoft.com/office/officeart/2005/8/layout/orgChart1"/>
    <dgm:cxn modelId="{45C8E0A7-83A1-4E26-805D-9DCC22355616}" type="presParOf" srcId="{FBDA9D1B-2034-41D1-BBC9-DDB6B38B94AC}" destId="{7D7E1BAA-5438-4EBD-9E7B-3C2ACF5F4349}" srcOrd="0" destOrd="0" presId="urn:microsoft.com/office/officeart/2005/8/layout/orgChart1"/>
    <dgm:cxn modelId="{839AEBC8-B09B-492A-A3A4-25AFF60C34BC}" type="presParOf" srcId="{7D7E1BAA-5438-4EBD-9E7B-3C2ACF5F4349}" destId="{2CFF4521-E5A8-4510-9958-AD420A2BD2DA}" srcOrd="0" destOrd="0" presId="urn:microsoft.com/office/officeart/2005/8/layout/orgChart1"/>
    <dgm:cxn modelId="{03FE519B-5B71-4E66-9D4C-1BAED4C0A5DE}" type="presParOf" srcId="{7D7E1BAA-5438-4EBD-9E7B-3C2ACF5F4349}" destId="{488129C1-6BEE-4DAE-B484-B4F6297B4849}" srcOrd="1" destOrd="0" presId="urn:microsoft.com/office/officeart/2005/8/layout/orgChart1"/>
    <dgm:cxn modelId="{078C6659-293A-4C05-9242-C1D9C737D19C}" type="presParOf" srcId="{FBDA9D1B-2034-41D1-BBC9-DDB6B38B94AC}" destId="{7B34E203-D650-41E6-BEAA-050EB59D09D5}" srcOrd="1" destOrd="0" presId="urn:microsoft.com/office/officeart/2005/8/layout/orgChart1"/>
    <dgm:cxn modelId="{7033EC6D-92CA-46E2-BB79-C3037FD44C04}" type="presParOf" srcId="{FBDA9D1B-2034-41D1-BBC9-DDB6B38B94AC}" destId="{61F2A8C9-1B38-406D-8AAE-DE0A0B641326}" srcOrd="2" destOrd="0" presId="urn:microsoft.com/office/officeart/2005/8/layout/orgChart1"/>
    <dgm:cxn modelId="{647DA79D-2F44-491A-B369-B9741059958D}" type="presParOf" srcId="{0C111245-EC50-435A-861A-146C6D771880}" destId="{B094AAEA-49D8-49F5-B844-B86E1ECA18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DCFAE-1014-442E-A5E3-5ED4A46C3C14}">
      <dsp:nvSpPr>
        <dsp:cNvPr id="0" name=""/>
        <dsp:cNvSpPr/>
      </dsp:nvSpPr>
      <dsp:spPr>
        <a:xfrm>
          <a:off x="5055466" y="2065773"/>
          <a:ext cx="3576779" cy="620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381"/>
              </a:lnTo>
              <a:lnTo>
                <a:pt x="3576779" y="310381"/>
              </a:lnTo>
              <a:lnTo>
                <a:pt x="3576779" y="6207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58CD7-7F27-4860-80C0-79F341A5FB6A}">
      <dsp:nvSpPr>
        <dsp:cNvPr id="0" name=""/>
        <dsp:cNvSpPr/>
      </dsp:nvSpPr>
      <dsp:spPr>
        <a:xfrm>
          <a:off x="5009746" y="2065773"/>
          <a:ext cx="91440" cy="620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07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57A39-8093-4266-81F0-B8E1AE3EDDC2}">
      <dsp:nvSpPr>
        <dsp:cNvPr id="0" name=""/>
        <dsp:cNvSpPr/>
      </dsp:nvSpPr>
      <dsp:spPr>
        <a:xfrm>
          <a:off x="1478686" y="2065773"/>
          <a:ext cx="3576779" cy="620763"/>
        </a:xfrm>
        <a:custGeom>
          <a:avLst/>
          <a:gdLst/>
          <a:ahLst/>
          <a:cxnLst/>
          <a:rect l="0" t="0" r="0" b="0"/>
          <a:pathLst>
            <a:path>
              <a:moveTo>
                <a:pt x="3576779" y="0"/>
              </a:moveTo>
              <a:lnTo>
                <a:pt x="3576779" y="310381"/>
              </a:lnTo>
              <a:lnTo>
                <a:pt x="0" y="310381"/>
              </a:lnTo>
              <a:lnTo>
                <a:pt x="0" y="6207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D8624-5698-4637-AD59-3B83E2F3B50B}">
      <dsp:nvSpPr>
        <dsp:cNvPr id="0" name=""/>
        <dsp:cNvSpPr/>
      </dsp:nvSpPr>
      <dsp:spPr>
        <a:xfrm>
          <a:off x="3577458" y="587765"/>
          <a:ext cx="2956015" cy="147800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3200" kern="1200">
              <a:latin typeface="나눔스퀘어" panose="020B0600000101010101" pitchFamily="50" charset="-127"/>
              <a:ea typeface="나눔스퀘어" panose="020B0600000101010101" pitchFamily="50" charset="-127"/>
            </a:rPr>
            <a:t>비지도 방식</a:t>
          </a:r>
          <a:endParaRPr lang="en-US" altLang="ko-KR" sz="3200" kern="120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3200" kern="1200">
              <a:latin typeface="나눔스퀘어" panose="020B0600000101010101" pitchFamily="50" charset="-127"/>
              <a:ea typeface="나눔스퀘어" panose="020B0600000101010101" pitchFamily="50" charset="-127"/>
            </a:rPr>
            <a:t>이상 탐지</a:t>
          </a:r>
        </a:p>
      </dsp:txBody>
      <dsp:txXfrm>
        <a:off x="3649608" y="659915"/>
        <a:ext cx="2811715" cy="1333707"/>
      </dsp:txXfrm>
    </dsp:sp>
    <dsp:sp modelId="{4B4E4E32-C540-45A8-B652-3C1B5AFC556D}">
      <dsp:nvSpPr>
        <dsp:cNvPr id="0" name=""/>
        <dsp:cNvSpPr/>
      </dsp:nvSpPr>
      <dsp:spPr>
        <a:xfrm>
          <a:off x="678" y="2686537"/>
          <a:ext cx="2956015" cy="1478007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>
              <a:latin typeface="나눔스퀘어" panose="020B0600000101010101" pitchFamily="50" charset="-127"/>
              <a:ea typeface="나눔스퀘어" panose="020B0600000101010101" pitchFamily="50" charset="-127"/>
            </a:rPr>
            <a:t>유사도</a:t>
          </a:r>
        </a:p>
      </dsp:txBody>
      <dsp:txXfrm>
        <a:off x="72828" y="2758687"/>
        <a:ext cx="2811715" cy="1333707"/>
      </dsp:txXfrm>
    </dsp:sp>
    <dsp:sp modelId="{2AF10A03-2603-4145-A077-3CF64884CB0A}">
      <dsp:nvSpPr>
        <dsp:cNvPr id="0" name=""/>
        <dsp:cNvSpPr/>
      </dsp:nvSpPr>
      <dsp:spPr>
        <a:xfrm>
          <a:off x="3577458" y="2686537"/>
          <a:ext cx="2956015" cy="1478007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>
              <a:latin typeface="나눔스퀘어" panose="020B0600000101010101" pitchFamily="50" charset="-127"/>
              <a:ea typeface="나눔스퀘어" panose="020B0600000101010101" pitchFamily="50" charset="-127"/>
            </a:rPr>
            <a:t>예측</a:t>
          </a:r>
        </a:p>
      </dsp:txBody>
      <dsp:txXfrm>
        <a:off x="3649608" y="2758687"/>
        <a:ext cx="2811715" cy="1333707"/>
      </dsp:txXfrm>
    </dsp:sp>
    <dsp:sp modelId="{2CFF4521-E5A8-4510-9958-AD420A2BD2DA}">
      <dsp:nvSpPr>
        <dsp:cNvPr id="0" name=""/>
        <dsp:cNvSpPr/>
      </dsp:nvSpPr>
      <dsp:spPr>
        <a:xfrm>
          <a:off x="7154237" y="2686537"/>
          <a:ext cx="2956015" cy="14780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>
              <a:latin typeface="나눔스퀘어" panose="020B0600000101010101" pitchFamily="50" charset="-127"/>
              <a:ea typeface="나눔스퀘어" panose="020B0600000101010101" pitchFamily="50" charset="-127"/>
            </a:rPr>
            <a:t>재구성</a:t>
          </a:r>
        </a:p>
      </dsp:txBody>
      <dsp:txXfrm>
        <a:off x="7226387" y="2758687"/>
        <a:ext cx="2811715" cy="1333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07:11:1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07:12:34.250"/>
    </inkml:context>
    <inkml:brush xml:id="br0">
      <inkml:brushProperty name="width" value="0.1" units="cm"/>
      <inkml:brushProperty name="height" value="0.2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273 87 592,'0'0'0,"0"0"16,-2 0-8,1-2 0,1 2-8,-1-4 8,0 2-8,0 0 8,1-2 0,-1 2-8,1-2 16,0 4-16,-2-2 0,1-1 0,1-1 0,0 2 0,-1-2 0,1 2 0,0 2 0,-1-4 0,1 1 0,-1-1 8,1 1-16,-1-1 8,-1 1 0,2 3 0,-1-4-8,0 1 8,0 0 0,0 1 8,-1 0-8,2 2 0,0 0 8,-1 0-8,0-3 0,0 3 8,0 0-8,0 0 8,1 0-8,-2 0 8,1 0 8,0 0 0,0 0 8,0 0 0,0 0 16,1 0-40,0 0 48,0 0 8,-2 0 24,2 0 0,0 0 32,0-2 16,0 2-128,0 0 152,0-3 16,0 3 8,0-2 32,0 2 16,0-2 56,0 2-280,0 0 336,0 0 40,0-3 72,0 3 40,3 0 25,-3 0 39,0 0-552,0 0 536,2 0-16,-2 0-8,2 0-32,-2 0-40,0 0-16,0 0-424,0 0 392,0 0-16,0 0-16,0 2-7,0-2-9,0 0-24,0 0-320,0 1 312,0-1-40,0 1-32,0 0 0,0 0-40,0 0 56,0-1-256,0 2 240,0-1-24,-1 0 0,-1 0-48,1 0-16,-2 2-8,3-3-144,-3 2 112,1 0-48,-2 2 0,0-1 0,0 1-8,-1-1 8,5-3-64,-5 4 40,1 0-16,-1-1 0,-4 2-8,5 4 16,-5-6-32,9-3 0,-3 9 16,-1-6-8,-6 7-8,7-5 0,-8 6-8,8-6-8,3-5 16,-10 14-16,7-5 32,-7 3-16,7-1 0,-7 2-24,7-2 48,-7 2-16,10-13-8,-3 13 0,-7 1 8,7 1-48,-6-3-8,6 1 24,-2-1-8,5-12 32,-9 11-8,8 0-40,-4 1-8,2 1 8,-2 0-32,1 1 40,4-14 40,-3 12-64,-1 1 16,2 0-16,0-2 48,-2 4 16,3-1-24,1-14 24,-2 14 8,-1 2-24,1 1-32,1-2 56,0 0-8,-2-1 0,3-14 0,-1 13-8,0 0-24,0 1 0,0 2 0,-1-1 32,1 0 16,1-15-16,0 15-16,-1-1 8,1 1-8,0-2-16,0 1 32,0-14 0,0 13-8,0-1 32,0 1-24,0 0-8,0-1 16,0 1-16,0 0 8,0-13 0,2 13-40,-2 1 32,3-1-16,-1-1 8,-2 1 16,0-13 0,2 10 0,1 2-16,-1 1 32,1 0-24,-1 0-24,-2-2 24,0-11 8,2 11-32,1 1 16,-1-2 16,1 2-16,0 1 32,0-1-16,0-3 16,-3-9-16,2 9-32,2-4-8,-1 8 32,1-3-40,-1-6 48,1 8-8,-4-12 8,9 5-32,-9 5 16,4-5-8,-1 6 24,6-8-16,-6 8 40,-3-11-24,2 3 16,2 2-16,-1 4 8,1-6-40,-1 1 24,7 1 8,-10-5 0,0 5 8,3-1-24,1 1 16,-1-1-8,1-1-8,-2 1 32,-2-4-16,4 3 32,-1 1-32,0-1 16,0 0 0,-1-1-32,1-1 24,-3-1-8,2 2-8,0 0-24,1-1 32,-3 0-8,2 0 0,0 0-16,-2-1 24,3 1-96,-3-1-88,2 0-88,-2 0-128,3 0-216,-3 0-376,0 0 992,0 0-1505,0 0-471,0 0-225,0-2 521,0-1 672,0-8-320,0 11 1328,0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07:12:45.863"/>
    </inkml:context>
    <inkml:brush xml:id="br0">
      <inkml:brushProperty name="width" value="0.1" units="cm"/>
      <inkml:brushProperty name="height" value="0.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490 1 912,'0'0'0,"0"0"0,0 1 24,0 0 8,0 0 0,0 0 24,0 1 32,0-1 56,0-1-144,-1 1 200,1 0 24,0 0 24,-1 0-40,1-1-24,-1 2 16,1-2-200,-1 0 184,1 1 16,-1-1-8,-1 1-40,1 0-40,0 0-8,1-1-104,-1 2 64,0-1 0,0 1 0,-2 0-40,1 1 0,-1 0-8,3-3-16,-2 4 32,1-1 24,-1 1 24,-2 5 32,1-6 40,-1 0 0,4-3-152,-2 9 152,-2-6 0,1 0 25,0 1 15,0 1 32,0 4 24,3-9-248,-3 4 200,-1 5-40,1-6-40,-2 8-32,2-6 32,-2 8-8,5-13-112,-5 9 104,2 0-24,-2 2-48,0 0 0,2 0 0,-2 1 0,5-12-32,-5 13 24,1 1 8,0-1 0,-1 1-16,1 0 24,-1 2-8,5-16-32,-5 16 8,1 0 0,-6 0-8,8-1 0,-3-1 8,0 1 16,5-15-24,-3 16 16,-2 0 0,1 1 16,-6 0 8,8 1 0,-3-1 8,5-17-48,-5 16 48,1-1 0,-1 1 8,1 2 0,0 0-8,0 2-8,4-20-40,-4 18 16,-1 2 0,0 0-24,2 1 8,-2-1-8,1 0 16,4-20-8,-4 23 16,-1-1-8,0 3 0,-4 1 8,5-1-8,0-1 24,4-24-32,-5 23 16,0 2 16,-4-1-8,7-1-16,-2 1 16,-1-1-24,5-23 0,-9 24 24,7-1 32,-2 2-16,-1-1 32,1 2 16,-1-2-8,5-24-80,-5 26 144,1-2-16,-1 1 8,1 1 24,1 0-72,-1-2 40,4-24-128,-3 27 120,-1 2-16,0-2 0,-1 1-16,0 0-32,0 0-40,5-28-16,-4 30 16,-1-1-8,0 0 8,2 1-8,-1-1 16,1 0-32,3-29 8,-4 30-24,0 0 24,0 1-16,-1-1 16,2 1 8,-1 0-24,4-31 16,-3 30-8,-1-2 8,1 1 56,0-1 32,0 1 33,0 2 15,3-31-136,-3 30 48,-1 1 0,2-1-16,0 0-8,-2-1 8,2 0 8,2-29-40,-3 29 8,0 0-8,1 2 24,0-1-8,0 2 32,1 0-40,1-32-8,-2 30-16,-1-1 24,2 2-32,0-2 16,0 1 16,0-1-16,1-29 8,0 29 24,0 0-24,0 0 0,0-1-24,0 0 72,0 1-8,0-29-40,0 28 56,0-1-8,2 2-64,0 1 56,1-1-32,-1 0 8,-2-29-16,2 30 40,1-2-40,0 2 0,-1 2 32,2 0-8,0 0 8,-4-32-32,9 31 16,-9 1-24,3-3 8,1 1 0,0 0 16,-2 0 0,-2-30-16,3 28 0,1 0 24,-1-1-8,7 1 40,-8-1 0,1-1-16,-3-26-40,3 26 48,8 1-24,-9-1-24,2 0 40,5 0-56,-7-2 8,-2-24 8,4 26-16,5-1 8,-6 1 0,0 0 0,6-2 24,-6 1-16,-3-25 0,3 23 16,7 3 24,-8 0-32,7 2 8,-6 1 32,6-2-16,-9-27-32,3 28 48,6 1 24,-7-2 0,8 1 0,-8-1 0,2-1-40,-4-26-32,3 28 24,7-2 0,-8 1 8,7 0 16,-5-2 8,6 1-56,-10-26 0,3 26 32,0-2 8,8 1-16,-9-1 56,2-2-64,6 1-8,-10-23-8,3 23 16,6-1 8,-5 0 0,5 1-8,-7-1 8,8-1-48,-10-21 24,2 21 8,2 2 0,6-1-8,-8 0 56,8-1-32,-8 1 24,-2-22-48,10 21 48,-8-3-40,2 1 8,6 0 0,-8-2-16,2 1 24,-4-18-24,9 17 8,-5 2-16,5-2 16,-6 1-8,0 2 24,9-3-32,-12-17 8,3 18 8,8 1 8,-7 0-32,5-2 40,-6 2-40,7 0 0,-10-19 16,3 17-32,8 1 0,-8 0 16,8-1 32,-7 1 0,6-2 0,-10-16-16,4 16 16,7-1-24,-7 0 40,8 1-8,-9-2-8,7 0 16,-10-14-32,3 13 32,8-2-16,-9 1 24,7 0 0,-6 0-8,0-1 0,-3-11-32,11 11 64,-9 0-40,2-2 64,5 0-8,-6 1-16,0-1-8,-3-9-56,4 5 56,-1 9-16,1-5 24,-1 1-16,7-1-8,-10-5-8,0-4-32,3 10 0,1-6 8,-2 5-8,0-5 0,1 0 8,-1 0-24,-2-4 16,2 3-104,1 1-144,-3-3-352,0 0-528,0 0-673,0-1-503,0 0 2304,0 0-2377,0 0 569,0-2 768,-1-1-256,1 3 1296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07:11:1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06:54:09.204"/>
    </inkml:context>
    <inkml:brush xml:id="br0">
      <inkml:brushProperty name="width" value="0.05004" units="cm"/>
      <inkml:brushProperty name="height" value="0.05004" units="cm"/>
    </inkml:brush>
  </inkml:definitions>
  <inkml:trace contextRef="#ctx0" brushRef="#br0">0 22 4488</inkml:trace>
  <inkml:trace contextRef="#ctx0" brushRef="#br0" timeOffset="2273">19 1 1528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1082A-E75A-4486-8E95-84401F76C4DB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9406A-5AE4-4DBD-97BC-E4715DC49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3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해결하는 첫 단계 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발생한 현상이 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이상 상태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’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임을 인지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3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학습된 </a:t>
            </a:r>
            <a:r>
              <a:rPr lang="en-US" altLang="ko-KR"/>
              <a:t>Autoencoder</a:t>
            </a:r>
            <a:r>
              <a:rPr lang="ko-KR" altLang="en-US"/>
              <a:t>에 정상 샘플을 넣어주면 위의 그림과 같이 잘 복원을 하므로 </a:t>
            </a:r>
            <a:r>
              <a:rPr lang="en-US" altLang="ko-KR"/>
              <a:t>input</a:t>
            </a:r>
            <a:r>
              <a:rPr lang="ko-KR" altLang="en-US"/>
              <a:t>과 </a:t>
            </a:r>
            <a:r>
              <a:rPr lang="en-US" altLang="ko-KR"/>
              <a:t>output</a:t>
            </a:r>
            <a:r>
              <a:rPr lang="ko-KR" altLang="en-US"/>
              <a:t>의 차이가 거의 발생하지 않는 반면</a:t>
            </a:r>
            <a:r>
              <a:rPr lang="en-US" altLang="ko-KR"/>
              <a:t>,</a:t>
            </a:r>
          </a:p>
          <a:p>
            <a:r>
              <a:rPr lang="ko-KR" altLang="en-US"/>
              <a:t>비정상적인 샘플을 넣어주면 </a:t>
            </a:r>
            <a:r>
              <a:rPr lang="en-US" altLang="ko-KR"/>
              <a:t>input</a:t>
            </a:r>
            <a:r>
              <a:rPr lang="ko-KR" altLang="en-US"/>
              <a:t>과 </a:t>
            </a:r>
            <a:r>
              <a:rPr lang="en-US" altLang="ko-KR"/>
              <a:t>output</a:t>
            </a:r>
            <a:r>
              <a:rPr lang="ko-KR" altLang="en-US"/>
              <a:t>의 차이를 구하는 과정에서 차이가 발생하여 이를 검출해낼 수 있습니다</a:t>
            </a:r>
            <a:r>
              <a:rPr lang="en-US" altLang="ko-KR"/>
              <a:t>.</a:t>
            </a:r>
          </a:p>
          <a:p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다만 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Autoencoder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의 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code size (= latent variable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의 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dimension) 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같은 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hyper-parameter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에 따라 전반적인 복원 성능이 좌우되기 때문에 양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/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불 판정 정확도가 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Supervised Anomaly Detection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에 비해 다소 불안정하다는 단점이 존재합니다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. 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또한 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autoencoder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에 넣어주는 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input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과 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output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의 차이를 어떻게 정의할 것인지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(= 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어떤 방식으로 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difference map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을 계산할지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) 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어느 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loss function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을 사용해 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autoencoder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를 학습시킬지 등 여러 가지 요인에 따라 성능이 크게 달라질 수 있습니다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. 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이렇듯 성능에 영향을 주는 요인이 많다는 약점이 존재하지만 별도의 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Labeling </a:t>
            </a:r>
            <a:r>
              <a:rPr lang="ko-KR" altLang="en-US" b="0" i="0">
                <a:solidFill>
                  <a:srgbClr val="111111"/>
                </a:solidFill>
                <a:effectLst/>
                <a:latin typeface="Jeju Gothic"/>
              </a:rPr>
              <a:t>과정 없이 어느정도 성능을 낼 수 있다는 점에서 장단이 뚜렷한 방법론이라 할 수 있습니다</a:t>
            </a:r>
            <a:r>
              <a:rPr lang="en-US" altLang="ko-KR" b="0" i="0">
                <a:solidFill>
                  <a:srgbClr val="111111"/>
                </a:solidFill>
                <a:effectLst/>
                <a:latin typeface="Jeju Gothic"/>
              </a:rPr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0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Generative Adversarial Networks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2014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NIPS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발표된 논문으로써 </a:t>
            </a:r>
            <a:r>
              <a:rPr lang="ko-KR" altLang="en-US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생성자</a:t>
            </a:r>
            <a:r>
              <a:rPr lang="en-US" altLang="ko-KR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(Generator)</a:t>
            </a:r>
            <a:r>
              <a:rPr lang="ko-KR" altLang="en-US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ko-KR" altLang="en-US" sz="1800" b="0" i="0" u="none" strike="noStrike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구분자</a:t>
            </a:r>
            <a:r>
              <a:rPr lang="en-US" altLang="ko-KR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(Discriminator)</a:t>
            </a:r>
            <a:r>
              <a:rPr lang="ko-KR" altLang="en-US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의 두 네트워크를 적대적으로 학습시키는 비지도 학습 기반의 생성모델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(Unsupervised Generative model)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61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Generative Adversarial Networks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2014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NIPS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발표된 논문으로써 </a:t>
            </a:r>
            <a:r>
              <a:rPr lang="ko-KR" altLang="en-US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생성자</a:t>
            </a:r>
            <a:r>
              <a:rPr lang="en-US" altLang="ko-KR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(Generator)</a:t>
            </a:r>
            <a:r>
              <a:rPr lang="ko-KR" altLang="en-US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ko-KR" altLang="en-US" sz="1800" b="0" i="0" u="none" strike="noStrike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구분자</a:t>
            </a:r>
            <a:r>
              <a:rPr lang="en-US" altLang="ko-KR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(Discriminator)</a:t>
            </a:r>
            <a:r>
              <a:rPr lang="ko-KR" altLang="en-US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의 두 네트워크를 적대적으로 학습시키는 비지도 학습 기반의 생성모델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(Unsupervised Generative model)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72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Generative Adversarial Networks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2014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NIPS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발표된 논문으로써 </a:t>
            </a:r>
            <a:r>
              <a:rPr lang="ko-KR" altLang="en-US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생성자</a:t>
            </a:r>
            <a:r>
              <a:rPr lang="en-US" altLang="ko-KR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(Generator)</a:t>
            </a:r>
            <a:r>
              <a:rPr lang="ko-KR" altLang="en-US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ko-KR" altLang="en-US" sz="1800" b="0" i="0" u="none" strike="noStrike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구분자</a:t>
            </a:r>
            <a:r>
              <a:rPr lang="en-US" altLang="ko-KR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(Discriminator)</a:t>
            </a:r>
            <a:r>
              <a:rPr lang="ko-KR" altLang="en-US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의 두 네트워크를 적대적으로 학습시키는 비지도 학습 기반의 생성모델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(Unsupervised Generative model)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89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Generative Adversarial Networks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2014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NIPS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발표된 논문으로써 </a:t>
            </a:r>
            <a:r>
              <a:rPr lang="ko-KR" altLang="en-US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생성자</a:t>
            </a:r>
            <a:r>
              <a:rPr lang="en-US" altLang="ko-KR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(Generator)</a:t>
            </a:r>
            <a:r>
              <a:rPr lang="ko-KR" altLang="en-US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ko-KR" altLang="en-US" sz="1800" b="0" i="0" u="none" strike="noStrike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구분자</a:t>
            </a:r>
            <a:r>
              <a:rPr lang="en-US" altLang="ko-KR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(Discriminator)</a:t>
            </a:r>
            <a:r>
              <a:rPr lang="ko-KR" altLang="en-US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의 두 네트워크를 적대적으로 학습시키는 비지도 학습 기반의 생성모델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(Unsupervised Generative model)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41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D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의 역할은 주어진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input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이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real data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인지 구별하는 것입니다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. Data 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MathJax_Math-italic"/>
              </a:rPr>
              <a:t>x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가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input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으로 주어졌을 때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, D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의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output 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MathJax_Math-italic"/>
              </a:rPr>
              <a:t>D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MathJax_Main"/>
              </a:rPr>
              <a:t>(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MathJax_Math-italic"/>
              </a:rPr>
              <a:t>x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MathJax_Main"/>
              </a:rPr>
              <a:t>)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는</a:t>
            </a:r>
            <a:r>
              <a:rPr lang="ko-KR" altLang="en-US" b="1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x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가 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real data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일 확률을 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return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합니다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D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를 학습시킬 때는 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G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를 고정시킨 채 실제 데이터가 주어지면 높은 확률을 </a:t>
            </a:r>
            <a:r>
              <a:rPr lang="ko-KR" altLang="en-US" b="0" i="0" u="none" strike="noStrike" err="1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리턴하는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 방향으로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가짜 데이터가 주어지면 낮은 확률을 </a:t>
            </a:r>
            <a:r>
              <a:rPr lang="ko-KR" altLang="en-US" b="0" i="0" u="none" strike="noStrike" err="1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리턴하는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 방향으로 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weight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를 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update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 합니다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D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의 목표는 진짜 데이터를 잘 가려내는 것이 목표이기 때문입니다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X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가 이와 같이 실제 데이터가 주어지면 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Discriminator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은 이를 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Real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로 분류화해야 하며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결과값인 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D(x)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은 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1</a:t>
            </a:r>
            <a:r>
              <a:rPr lang="ko-KR" altLang="en-US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에 가까워야 합니다</a:t>
            </a:r>
            <a:r>
              <a:rPr lang="en-US" altLang="ko-KR" b="0" i="0" u="none" strike="noStrike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11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Generator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의 역할은 우선 노이즈 벡터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z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를 표준정규분포로부터 샘플링한 후에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그 난수 벡터인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z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를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input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으로 사용하여 가짜데이터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G(z)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를 만듭니다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그리고 앞서 학습시킨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Discriminator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에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G(z)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를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input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으로 주었을 때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높은 확률을 </a:t>
            </a:r>
            <a:r>
              <a:rPr lang="ko-KR" altLang="en-US" b="0" i="0" err="1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리턴해주는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 방향으로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weight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를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update 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합니다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가짜 데이터이지만 마치 실제 데이터인 것처럼 </a:t>
            </a:r>
            <a:r>
              <a:rPr lang="ko-KR" altLang="en-US" b="0" i="0" err="1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진짜스러운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 데이터를 만드는 것이 목표이기 때문입니다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생성된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G(z)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을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Discriminator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은 이를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fake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로 분류화해야 하며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결과값은 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0</a:t>
            </a:r>
            <a:r>
              <a:rPr lang="ko-KR" altLang="en-US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에 가까워야 합니다</a:t>
            </a:r>
            <a:r>
              <a:rPr lang="en-US" altLang="ko-KR" b="0" i="0">
                <a:solidFill>
                  <a:srgbClr val="404040"/>
                </a:solidFill>
                <a:effectLst/>
                <a:latin typeface="Noto Sans" panose="020B0502040504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498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GAN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은 생성자가 만든 가짜 이미지가 진짜 이미지와 </a:t>
            </a:r>
            <a:r>
              <a:rPr lang="ko-KR" alt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비슷해져서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판별자가 진위를 판별하지 못할 때까지 알고리즘을 개선하는 방식으로 학습을 진행합니다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이처럼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GAN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으로 학습한 생성자는 진짜 같은 가짜 데이터를 </a:t>
            </a:r>
            <a:r>
              <a:rPr lang="ko-KR" alt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만들어내기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때문에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유명화가의 화풍을 입힌 이미지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유명인 목소리와 똑같은 음성 변조 파일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소설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만화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동영상 등 다양한 콘텐츠 생성 분야에서 활용되고 있습니다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90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55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7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Anomaly Detection</a:t>
            </a:r>
            <a:r>
              <a:rPr lang="ko-KR" altLang="en-US"/>
              <a:t>은 정상 샘플과 비정상 샘플을 구별해내는 문제를 의미하며 의료 영상</a:t>
            </a:r>
            <a:r>
              <a:rPr lang="en-US" altLang="ko-KR"/>
              <a:t>, CCTV, Social Network </a:t>
            </a:r>
            <a:r>
              <a:rPr lang="ko-KR" altLang="en-US"/>
              <a:t>등 다양한 분야에서 활용이 되고 있습니다</a:t>
            </a:r>
            <a:r>
              <a:rPr lang="en-US" altLang="ko-KR"/>
              <a:t>. </a:t>
            </a:r>
            <a:r>
              <a:rPr lang="ko-KR" altLang="en-US" err="1"/>
              <a:t>학습시</a:t>
            </a:r>
            <a:r>
              <a:rPr lang="ko-KR" altLang="en-US"/>
              <a:t> 비정상 </a:t>
            </a:r>
            <a:r>
              <a:rPr lang="en-US" altLang="ko-KR"/>
              <a:t>sample</a:t>
            </a:r>
            <a:r>
              <a:rPr lang="ko-KR" altLang="en-US"/>
              <a:t>의 사용여부 및 </a:t>
            </a:r>
            <a:r>
              <a:rPr lang="en-US" altLang="ko-KR"/>
              <a:t>label </a:t>
            </a:r>
            <a:r>
              <a:rPr lang="ko-KR" altLang="en-US"/>
              <a:t>유무에 따른 분류에 따라 지도 방식</a:t>
            </a:r>
            <a:r>
              <a:rPr lang="en-US" altLang="ko-KR"/>
              <a:t>, </a:t>
            </a:r>
            <a:r>
              <a:rPr lang="ko-KR" altLang="en-US"/>
              <a:t>비지도 방식으로 나뉠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지도 방식은 주어진 학습 데이터 셋에 정상 샘플과 비정상 샘플의 데이터와 라벨이 모두 존재하는 경우로 다른 방법 대비 정확도가 높은 장점이 있습니다</a:t>
            </a:r>
            <a:r>
              <a:rPr lang="en-US" altLang="ko-KR"/>
              <a:t>. </a:t>
            </a:r>
            <a:r>
              <a:rPr lang="ko-KR" altLang="en-US"/>
              <a:t>하지만 이상 탐지 기술이 적용되는 일반적인 현장에서는  정상보다 비정상 샘플의 발생 빈도가 현저히 적어 </a:t>
            </a:r>
            <a:r>
              <a:rPr lang="en-US" altLang="ko-KR"/>
              <a:t>Class-Imbalance(</a:t>
            </a:r>
            <a:r>
              <a:rPr lang="ko-KR" altLang="en-US"/>
              <a:t>불균형</a:t>
            </a:r>
            <a:r>
              <a:rPr lang="en-US" altLang="ko-KR"/>
              <a:t>) </a:t>
            </a:r>
            <a:r>
              <a:rPr lang="ko-KR" altLang="en-US"/>
              <a:t>문제를 자주 겪어서</a:t>
            </a:r>
            <a:r>
              <a:rPr lang="en-US" altLang="ko-KR"/>
              <a:t>, </a:t>
            </a:r>
            <a:r>
              <a:rPr lang="ko-KR" altLang="en-US"/>
              <a:t>비정상 </a:t>
            </a:r>
            <a:r>
              <a:rPr lang="en-US" altLang="ko-KR" err="1"/>
              <a:t>sampl</a:t>
            </a:r>
            <a:r>
              <a:rPr lang="ko-KR" altLang="en-US"/>
              <a:t>을 취득하는 데에 시간과 비용이 많이 드는 단점이 있습니다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반면 이상 상황은 딱 명확하게 규정할 수 없기 때문에 정답을 알지 못하는 상태에서 데이터의 숨겨진 패턴과 특성을 발견하여 분석하는 방법인 비지도 방식이 연구되고 있습니다</a:t>
            </a:r>
            <a:r>
              <a:rPr lang="en-US" altLang="ko-KR"/>
              <a:t>. </a:t>
            </a:r>
            <a:r>
              <a:rPr lang="ko-KR" altLang="en-US" sz="1200"/>
              <a:t>대부분의 데이터가 정상 </a:t>
            </a:r>
            <a:r>
              <a:rPr lang="en-US" altLang="ko-KR" sz="1200"/>
              <a:t>sample</a:t>
            </a:r>
            <a:r>
              <a:rPr lang="ko-KR" altLang="en-US" sz="1200"/>
              <a:t>이라는 가정 하에 </a:t>
            </a:r>
            <a:r>
              <a:rPr lang="en-US" altLang="ko-KR" sz="1200">
                <a:solidFill>
                  <a:srgbClr val="FF0000"/>
                </a:solidFill>
              </a:rPr>
              <a:t>Label </a:t>
            </a:r>
            <a:r>
              <a:rPr lang="ko-KR" altLang="en-US" sz="1200">
                <a:solidFill>
                  <a:srgbClr val="FF0000"/>
                </a:solidFill>
              </a:rPr>
              <a:t>취득 없이</a:t>
            </a:r>
            <a:r>
              <a:rPr lang="ko-KR" altLang="en-US" sz="1200"/>
              <a:t> 학습을 시킵니다</a:t>
            </a:r>
            <a:r>
              <a:rPr lang="en-US" altLang="ko-KR" sz="12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69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97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1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04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34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심전도의 파형을 </a:t>
            </a:r>
            <a:r>
              <a:rPr lang="en-US" altLang="ko-KR"/>
              <a:t>QRS</a:t>
            </a:r>
            <a:r>
              <a:rPr lang="ko-KR" altLang="en-US"/>
              <a:t>파로 부르며</a:t>
            </a:r>
            <a:r>
              <a:rPr lang="en-US" altLang="ko-KR"/>
              <a:t>,  P</a:t>
            </a:r>
            <a:r>
              <a:rPr lang="ko-KR" altLang="en-US"/>
              <a:t>파부터 </a:t>
            </a:r>
            <a:r>
              <a:rPr lang="en-US" altLang="ko-KR"/>
              <a:t>QRS </a:t>
            </a:r>
            <a:r>
              <a:rPr lang="ko-KR" altLang="en-US"/>
              <a:t>그리고 </a:t>
            </a:r>
            <a:r>
              <a:rPr lang="en-US" altLang="ko-KR"/>
              <a:t>T</a:t>
            </a:r>
            <a:r>
              <a:rPr lang="ko-KR" altLang="en-US"/>
              <a:t>파까지 잘 나와야 정상적인 파형입니다</a:t>
            </a:r>
            <a:r>
              <a:rPr lang="en-US" altLang="ko-KR"/>
              <a:t>.</a:t>
            </a:r>
          </a:p>
          <a:p>
            <a:r>
              <a:rPr lang="ko-KR" altLang="en-US"/>
              <a:t>심전도 용지에 나타나는 눈금의 가로</a:t>
            </a:r>
            <a:r>
              <a:rPr lang="en-US" altLang="ko-KR"/>
              <a:t>(X</a:t>
            </a:r>
            <a:r>
              <a:rPr lang="ko-KR" altLang="en-US"/>
              <a:t>축</a:t>
            </a:r>
            <a:r>
              <a:rPr lang="en-US" altLang="ko-KR"/>
              <a:t>)</a:t>
            </a:r>
            <a:r>
              <a:rPr lang="ko-KR" altLang="en-US"/>
              <a:t>은 시간을 의미하고 세로</a:t>
            </a:r>
            <a:r>
              <a:rPr lang="en-US" altLang="ko-KR"/>
              <a:t>(Y</a:t>
            </a:r>
            <a:r>
              <a:rPr lang="ko-KR" altLang="en-US"/>
              <a:t>축</a:t>
            </a:r>
            <a:r>
              <a:rPr lang="en-US" altLang="ko-KR"/>
              <a:t>)</a:t>
            </a:r>
            <a:r>
              <a:rPr lang="ko-KR" altLang="en-US"/>
              <a:t>는 전압을 의미합니다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07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45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부정맥의 가장 흔한 원인은 심장 질환 특히 </a:t>
            </a:r>
            <a:r>
              <a:rPr lang="ko-KR" altLang="en-US" b="0" i="0" err="1">
                <a:solidFill>
                  <a:srgbClr val="555555"/>
                </a:solidFill>
                <a:effectLst/>
                <a:latin typeface="Noto Sans KR"/>
              </a:rPr>
              <a:t>관상동맥질환이며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판막질환과 심부전 등이 있습니다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가벼운 부정맥은 알코올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흡연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카페인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스트레스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운동에 의해 발생할 수 있습니다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대부분 부정맥은 대수롭지 않으며 위험하지 않습니다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하지만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매우 소수의 사람에게서 위험한 부정맥이 발생할 수 있으며 즉각적인 치료가 필요합니다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92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실험에 따르면</a:t>
            </a:r>
            <a:r>
              <a:rPr lang="en-US" altLang="ko-KR"/>
              <a:t>, </a:t>
            </a:r>
            <a:r>
              <a:rPr lang="en-US" altLang="ko-KR" err="1"/>
              <a:t>BeatGAN</a:t>
            </a:r>
            <a:r>
              <a:rPr lang="ko-KR" altLang="en-US"/>
              <a:t>은 </a:t>
            </a:r>
            <a:r>
              <a:rPr lang="en-US" altLang="ko-KR"/>
              <a:t>ECG</a:t>
            </a:r>
            <a:r>
              <a:rPr lang="ko-KR" altLang="en-US"/>
              <a:t>시계열에서 비정상적인 비트를 정확하고 효율적으로 감지하고 의사의 주의를 비정상적인 시간 </a:t>
            </a:r>
            <a:r>
              <a:rPr lang="ko-KR" altLang="en-US" err="1"/>
              <a:t>틱으로</a:t>
            </a:r>
            <a:r>
              <a:rPr lang="ko-KR" altLang="en-US"/>
              <a:t> 돌려 거의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60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Generative adversarial networks (GANs) jointly learn to generate realistic synthetic data while learning a discriminator [Goodfellow et al., 2014]: we use this to provide an intuitive approach for regularizing the reconstruction error.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94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이러한 시계열 데이터를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Classification (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분류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하는 방법 중 가장 널리 이용되는 기법 중 하나가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1-Nearest Neighbor (1-NN) Classification </a:t>
            </a:r>
            <a:r>
              <a:rPr lang="en-US" altLang="ko-KR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Dynamic Time warping(DTW)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유사도 측정과 함께 사용하는 것이다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>
              <a:effectLst/>
            </a:endParaRPr>
          </a:p>
          <a:p>
            <a:br>
              <a:rPr lang="ko-KR" altLang="en-US"/>
            </a:b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8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비지도 방식 기반의 이상탐지 방법은 크게 </a:t>
            </a:r>
            <a:r>
              <a:rPr lang="en-US" altLang="ko-KR"/>
              <a:t>1. </a:t>
            </a:r>
            <a:r>
              <a:rPr lang="ko-KR" altLang="en-US"/>
              <a:t>유사도 기반 판별 방식 </a:t>
            </a:r>
            <a:r>
              <a:rPr lang="en-US" altLang="ko-KR"/>
              <a:t>2. </a:t>
            </a:r>
            <a:r>
              <a:rPr lang="ko-KR" altLang="en-US"/>
              <a:t>예측 기반 판별 방식 </a:t>
            </a:r>
            <a:r>
              <a:rPr lang="en-US" altLang="ko-KR"/>
              <a:t>3. </a:t>
            </a:r>
            <a:r>
              <a:rPr lang="ko-KR" altLang="en-US"/>
              <a:t>재구성 기반 판별 방식으로 나눌 수 있다</a:t>
            </a:r>
            <a:r>
              <a:rPr lang="en-US" altLang="ko-KR"/>
              <a:t>.</a:t>
            </a:r>
          </a:p>
          <a:p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유사도 기반 판별 방식은 개체 간의 거리를 측정하여 개체 간의 유사성을 정량화하고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일정 임계치 이상 거리가 떨어져 있다면 이상으로 간주한다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예측 기반 판별 방식은 미래에 발생할 데이터를 예측하는 모델을 사용한다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이 모델에서 예측한 데이터와 실제 발생한 데이터가 일정 </a:t>
            </a:r>
            <a:r>
              <a:rPr lang="ko-KR" altLang="en-US" b="0" i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임계값을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초과하는 경우를 이상으로 식별한다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 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71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특히 데이터셋이 많을 경우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1-NN DTW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정확도는 높아진다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하지만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DTW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자체의 연선 비용이 워낙 비싸기 때문에 그만큼 속도 측면에서는 기하급수적으로 느려질 수 밖에 없는 단점이다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이러한 단점 때문에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 time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응용 프로그램이나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저장 공간의 제약이 있는 응용프로그램에서 직접적으로 사용하기에는 무리가 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**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최근에는 </a:t>
            </a:r>
            <a:r>
              <a:rPr lang="en-US" altLang="ko-KR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TimeSeries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데이터를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Classify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하기 위한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Deep Learning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모델도 많이 제안되었으며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정확도 역시 우수한 편이다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br>
              <a:rPr lang="ko-KR" altLang="en-US" b="0">
                <a:effectLst/>
              </a:rPr>
            </a:br>
            <a:r>
              <a:rPr lang="en-US" altLang="ko-KR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TimeSeries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위한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Deep Learning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기법에는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대표적이며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CNN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응용하는 방법도 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>
              <a:effectLst/>
            </a:endParaRPr>
          </a:p>
          <a:p>
            <a:br>
              <a:rPr lang="ko-KR" altLang="en-US"/>
            </a:b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83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/>
              <a:t>BeatGAN</a:t>
            </a:r>
            <a:r>
              <a:rPr lang="ko-KR" altLang="en-US"/>
              <a:t>은 비정상적인 리듬을 잘 탐지해내고 결과를 설명합니다</a:t>
            </a:r>
            <a:r>
              <a:rPr lang="en-US" altLang="ko-KR"/>
              <a:t>. </a:t>
            </a:r>
            <a:r>
              <a:rPr lang="ko-KR" altLang="en-US"/>
              <a:t>그림을 보면 </a:t>
            </a:r>
            <a:r>
              <a:rPr lang="en-US" altLang="ko-KR"/>
              <a:t>28.6million time ticks</a:t>
            </a:r>
            <a:r>
              <a:rPr lang="ko-KR" altLang="en-US"/>
              <a:t>라는 대규모의 시계열 </a:t>
            </a:r>
            <a:r>
              <a:rPr lang="en-US" altLang="ko-KR"/>
              <a:t>ECG </a:t>
            </a:r>
            <a:r>
              <a:rPr lang="ko-KR" altLang="en-US"/>
              <a:t>데이터가 있습니다</a:t>
            </a:r>
            <a:r>
              <a:rPr lang="en-US" altLang="ko-KR"/>
              <a:t>.</a:t>
            </a:r>
          </a:p>
          <a:p>
            <a:r>
              <a:rPr lang="ko-KR" altLang="en-US"/>
              <a:t>재구성 기반 이상 탐지는 </a:t>
            </a:r>
            <a:r>
              <a:rPr lang="en-US" altLang="ko-KR"/>
              <a:t>(</a:t>
            </a:r>
            <a:r>
              <a:rPr lang="ko-KR" altLang="en-US"/>
              <a:t>데이터의 </a:t>
            </a:r>
            <a:r>
              <a:rPr lang="ko-KR" altLang="en-US" err="1"/>
              <a:t>저차원</a:t>
            </a:r>
            <a:r>
              <a:rPr lang="ko-KR" altLang="en-US"/>
              <a:t> 표현을 사용하고</a:t>
            </a:r>
            <a:r>
              <a:rPr lang="en-US" altLang="ko-KR"/>
              <a:t>, </a:t>
            </a:r>
            <a:r>
              <a:rPr lang="ko-KR" altLang="en-US"/>
              <a:t>비선형 함수를 적용하여 이러한 복잡한 패턴도 허용하게 합니다</a:t>
            </a:r>
            <a:r>
              <a:rPr lang="en-US" altLang="ko-KR"/>
              <a:t>.)</a:t>
            </a:r>
          </a:p>
          <a:p>
            <a:r>
              <a:rPr lang="en-US" altLang="ko-KR"/>
              <a:t>GAN</a:t>
            </a:r>
            <a:r>
              <a:rPr lang="ko-KR" altLang="en-US"/>
              <a:t>은 </a:t>
            </a:r>
            <a:r>
              <a:rPr lang="en-US" altLang="ko-KR"/>
              <a:t>preprocessing</a:t>
            </a:r>
            <a:r>
              <a:rPr lang="ko-KR" altLang="en-US"/>
              <a:t>을 통해 </a:t>
            </a:r>
            <a:r>
              <a:rPr lang="en-US" altLang="ko-KR"/>
              <a:t>222440 beats</a:t>
            </a:r>
            <a:r>
              <a:rPr lang="ko-KR" altLang="en-US"/>
              <a:t>로 줄여서 추론을 </a:t>
            </a:r>
            <a:r>
              <a:rPr lang="en-US" altLang="ko-KR"/>
              <a:t>2.6ms</a:t>
            </a:r>
            <a:r>
              <a:rPr lang="ko-KR" altLang="en-US"/>
              <a:t>로 빠르게 만들고 </a:t>
            </a:r>
            <a:r>
              <a:rPr lang="en-US" altLang="ko-KR"/>
              <a:t>1</a:t>
            </a:r>
            <a:r>
              <a:rPr lang="ko-KR" altLang="en-US"/>
              <a:t>에 가까운 </a:t>
            </a:r>
            <a:r>
              <a:rPr lang="en-US" altLang="ko-KR"/>
              <a:t>0.95 AUC </a:t>
            </a:r>
            <a:r>
              <a:rPr lang="ko-KR" altLang="en-US"/>
              <a:t>의 정확도를 보여줍니다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97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이 매트릭스에 표기된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TP / TN / FP / FN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는 아래와 같은 의미를 뜻합니다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.</a:t>
            </a:r>
            <a:br>
              <a:rPr lang="ko-KR" altLang="en-US"/>
            </a:b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- </a:t>
            </a:r>
            <a:r>
              <a:rPr lang="en-US" altLang="ko-KR" b="1" i="0">
                <a:solidFill>
                  <a:srgbClr val="292929"/>
                </a:solidFill>
                <a:effectLst/>
                <a:latin typeface="charter"/>
              </a:rPr>
              <a:t>True vs. False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: </a:t>
            </a:r>
            <a:r>
              <a:rPr lang="ko-KR" altLang="en-US" b="0" i="0" err="1">
                <a:solidFill>
                  <a:srgbClr val="292929"/>
                </a:solidFill>
                <a:effectLst/>
                <a:latin typeface="charter"/>
              </a:rPr>
              <a:t>예측값이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 실제 값인지에 대한 여부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(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맞췄으면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True 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틀렸으면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False)</a:t>
            </a:r>
            <a:br>
              <a:rPr lang="ko-KR" altLang="en-US"/>
            </a:b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- </a:t>
            </a:r>
            <a:r>
              <a:rPr lang="en-US" altLang="ko-KR" b="1" i="0">
                <a:solidFill>
                  <a:srgbClr val="292929"/>
                </a:solidFill>
                <a:effectLst/>
                <a:latin typeface="charter"/>
              </a:rPr>
              <a:t>Positive vs. Negative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: 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예측했던 값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(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양성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긍정이면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Positive, 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음성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부정이면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Negative)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12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이 매트릭스에 표기된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TP / TN / FP / FN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는 아래와 같은 의미를 뜻합니다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.</a:t>
            </a:r>
            <a:br>
              <a:rPr lang="ko-KR" altLang="en-US"/>
            </a:b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- </a:t>
            </a:r>
            <a:r>
              <a:rPr lang="en-US" altLang="ko-KR" b="1" i="0">
                <a:solidFill>
                  <a:srgbClr val="292929"/>
                </a:solidFill>
                <a:effectLst/>
                <a:latin typeface="charter"/>
              </a:rPr>
              <a:t>True vs. False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: </a:t>
            </a:r>
            <a:r>
              <a:rPr lang="ko-KR" altLang="en-US" b="0" i="0" err="1">
                <a:solidFill>
                  <a:srgbClr val="292929"/>
                </a:solidFill>
                <a:effectLst/>
                <a:latin typeface="charter"/>
              </a:rPr>
              <a:t>예측값이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 실제 값인지에 대한 여부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(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맞췄으면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True 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틀렸으면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False)</a:t>
            </a:r>
            <a:br>
              <a:rPr lang="ko-KR" altLang="en-US"/>
            </a:b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- </a:t>
            </a:r>
            <a:r>
              <a:rPr lang="en-US" altLang="ko-KR" b="1" i="0">
                <a:solidFill>
                  <a:srgbClr val="292929"/>
                </a:solidFill>
                <a:effectLst/>
                <a:latin typeface="charter"/>
              </a:rPr>
              <a:t>Positive vs. Negative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: 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예측했던 값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(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양성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긍정이면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Positive, 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음성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부정이면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Negative)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33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72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중앙의 검정선은 랜덤하게 추정한 선으로</a:t>
            </a:r>
            <a:r>
              <a:rPr lang="en-US" altLang="ko-KR"/>
              <a:t>,</a:t>
            </a:r>
          </a:p>
          <a:p>
            <a:r>
              <a:rPr lang="ko-KR" altLang="en-US"/>
              <a:t>파란선과 </a:t>
            </a:r>
            <a:r>
              <a:rPr lang="ko-KR" altLang="en-US" err="1"/>
              <a:t>빨간선은</a:t>
            </a:r>
            <a:r>
              <a:rPr lang="ko-KR" altLang="en-US"/>
              <a:t> 각 모델에 대한 예측결과를 표시한 선입니다</a:t>
            </a:r>
            <a:r>
              <a:rPr lang="en-US" altLang="ko-KR"/>
              <a:t>.</a:t>
            </a:r>
          </a:p>
          <a:p>
            <a:r>
              <a:rPr lang="ko-KR" altLang="en-US"/>
              <a:t>서로 휘어짐 정도가 다른데</a:t>
            </a:r>
            <a:r>
              <a:rPr lang="en-US" altLang="ko-KR"/>
              <a:t>, </a:t>
            </a:r>
            <a:r>
              <a:rPr lang="ko-KR" altLang="en-US"/>
              <a:t>둘 중에서는 왼쪽 상단에 더 가까이 있는 파란색 선이 예측을 더 잘하는 모델이라고 볼 수 있습니다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550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1459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41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888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4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Linear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재구성으로 제한되며 상관 관계가 높고 가우스를 따르는 데이터 분포에만 적용이 가능한 한계가 있습니다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딥러닝 기반 기술로는 대표적으로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Autoencoder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기반의 방법론이 주로 사용되고 있습니다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/>
              <a:t>오토인코더도</a:t>
            </a:r>
            <a:r>
              <a:rPr lang="ko-KR" altLang="en-US" dirty="0"/>
              <a:t> 차원 축소를 통해 특징</a:t>
            </a:r>
            <a:r>
              <a:rPr lang="en-US" altLang="ko-KR" dirty="0"/>
              <a:t>(feature)</a:t>
            </a:r>
            <a:r>
              <a:rPr lang="ko-KR" altLang="en-US" dirty="0"/>
              <a:t>을 추출 하는 방법을 학습합니다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비선형적인</a:t>
            </a:r>
            <a:r>
              <a:rPr lang="ko-KR" altLang="en-US" dirty="0"/>
              <a:t> 차원 축소를 다룬다는 점에서 </a:t>
            </a:r>
            <a:r>
              <a:rPr lang="en-US" altLang="ko-KR" dirty="0"/>
              <a:t>PCA</a:t>
            </a:r>
            <a:r>
              <a:rPr lang="ko-KR" altLang="en-US" dirty="0"/>
              <a:t>와 큰 차이점을 지닙니다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194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41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41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411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411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41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5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12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AE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기반의 이상탐지 알고리즘의 개념도를 나타낸다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원본 입력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(x)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과 </a:t>
            </a:r>
            <a:r>
              <a:rPr lang="ko-KR" altLang="en-US" b="0" i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오토인코더로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재구성한 데이터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(x’)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간의 차이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(diff)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를 계산하여 이상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(anomaly)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여부를 판단한다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0" i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오토인코더의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인코더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(encoder)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를 통해 저차원의 잠재 변수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(latent variable)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를 얻을 수 있다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이 과정에서 원본 입력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(x)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이 이상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(anomaly)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데이터라면 잠재 변수에 값이 손실된 값을 얻게 되어 디코딩 과정에서 제대로 복원이 어려워진다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.</a:t>
            </a:r>
          </a:p>
          <a:p>
            <a:r>
              <a:rPr lang="en-US" altLang="ko-KR" sz="1200" b="0" i="0">
                <a:solidFill>
                  <a:srgbClr val="333333"/>
                </a:solidFill>
                <a:effectLst/>
                <a:latin typeface="Noto Sans" panose="020B0502040204020203" pitchFamily="34" charset="0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AE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는 입력을 그대로 출력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복원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해내도록 하는 목적 함수를 갖는다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보통 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MSE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손실 함수를 사용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고차원 공간 상의 입력 데이터를 저차원의 공간으로 맵핑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(mapping)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하여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잠재적인 변수로 표현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(latent representation)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했다가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</a:t>
            </a:r>
          </a:p>
          <a:p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다시 입력과 같은 고차원의 공간으로 복원해야 한다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자세한 설명 </a:t>
            </a:r>
            <a:r>
              <a:rPr lang="en-US" altLang="ko-KR"/>
              <a:t>: https://kh-kim.github.io/blog/2019/12/15/Autoencoder-based-anomaly-detection.html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31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AE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기반의 이상탐지 알고리즘의 개념도를 나타낸다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원본 입력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(x)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과 </a:t>
            </a:r>
            <a:r>
              <a:rPr lang="ko-KR" altLang="en-US" b="0" i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오토인코더로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재구성한 데이터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(x’)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간의 차이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(diff)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를 계산하여 이상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(anomaly)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여부를 판단한다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0" i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오토인코더의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인코더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(encoder)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를 통해 저차원의 잠재 변수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(latent variable)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를 얻을 수 있다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이 과정에서 원본 입력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(x)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이 이상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(anomaly)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데이터라면 잠재 변수에 값이 손실된 값을 얻게 되어 디코딩 과정에서 제대로 복원이 어려워진다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.</a:t>
            </a:r>
          </a:p>
          <a:p>
            <a:r>
              <a:rPr lang="en-US" altLang="ko-KR" sz="1200" b="0" i="0">
                <a:solidFill>
                  <a:srgbClr val="333333"/>
                </a:solidFill>
                <a:effectLst/>
                <a:latin typeface="Noto Sans" panose="020B0502040204020203" pitchFamily="34" charset="0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AE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는 입력을 그대로 출력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복원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해내도록 하는 목적 함수를 갖는다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보통 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MSE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손실 함수를 사용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고차원 공간 상의 입력 데이터를 저차원의 공간으로 맵핑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(mapping)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하여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잠재적인 변수로 표현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(latent representation)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했다가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</a:t>
            </a:r>
          </a:p>
          <a:p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다시 입력과 같은 고차원의 공간으로 복원해야 한다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자세한 설명 </a:t>
            </a:r>
            <a:r>
              <a:rPr lang="en-US" altLang="ko-KR"/>
              <a:t>: https://kh-kim.github.io/blog/2019/12/15/Autoencoder-based-anomaly-detection.html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735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AE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기반의 이상탐지 알고리즘의 개념도를 나타낸다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원본 입력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(x)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과 </a:t>
            </a:r>
            <a:r>
              <a:rPr lang="ko-KR" altLang="en-US" b="0" i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오토인코더로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재구성한 데이터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(x’)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간의 차이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(diff)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를 계산하여 이상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(anomaly)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여부를 판단한다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0" i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오토인코더의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인코더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(encoder)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를 통해 저차원의 잠재 변수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(latent variable)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를 얻을 수 있다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이 과정에서 원본 입력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(x)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이 이상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(anomaly)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데이터라면 잠재 변수에 값이 손실된 값을 얻게 되어 디코딩 과정에서 제대로 복원이 어려워진다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.</a:t>
            </a:r>
          </a:p>
          <a:p>
            <a:r>
              <a:rPr lang="en-US" altLang="ko-KR" sz="1200" b="0" i="0">
                <a:solidFill>
                  <a:srgbClr val="333333"/>
                </a:solidFill>
                <a:effectLst/>
                <a:latin typeface="Noto Sans" panose="020B0502040204020203" pitchFamily="34" charset="0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AE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는 입력을 그대로 출력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복원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해내도록 하는 목적 함수를 갖는다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보통 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MSE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손실 함수를 사용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고차원 공간 상의 입력 데이터를 저차원의 공간으로 맵핑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(mapping)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하여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잠재적인 변수로 표현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(latent representation)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했다가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</a:t>
            </a:r>
          </a:p>
          <a:p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다시 입력과 같은 고차원의 공간으로 복원해야 한다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자세한 설명 </a:t>
            </a:r>
            <a:r>
              <a:rPr lang="en-US" altLang="ko-KR"/>
              <a:t>: https://kh-kim.github.io/blog/2019/12/15/Autoencoder-based-anomaly-detection.html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4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rgbClr val="474652"/>
                </a:solidFill>
              </a:rPr>
              <a:t>ⓒSaebyeol Yu.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 err="1">
                <a:solidFill>
                  <a:srgbClr val="474652"/>
                </a:solidFill>
              </a:rPr>
              <a:t>Saebyeol’s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>
                <a:solidFill>
                  <a:srgbClr val="474652"/>
                </a:solidFill>
              </a:rPr>
              <a:t>PowerPoint</a:t>
            </a:r>
            <a:endParaRPr lang="ko-KR" altLang="en-US" sz="90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8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60.png"/><Relationship Id="rId4" Type="http://schemas.openxmlformats.org/officeDocument/2006/relationships/customXml" Target="../ink/ink1.xml"/><Relationship Id="rId9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kh-kim.github.io/blog/2019/12/15/Autoencoder-based-anomaly-detection.html" TargetMode="External"/><Relationship Id="rId2" Type="http://schemas.openxmlformats.org/officeDocument/2006/relationships/hyperlink" Target="https://www.slideshare.net/NaverEngineering/1-gangenerative-adversarial-net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.kr/posts/view/23193?code=industry_tren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171396-15E1-428C-9E3E-6088ABB3BA5E}"/>
              </a:ext>
            </a:extLst>
          </p:cNvPr>
          <p:cNvSpPr/>
          <p:nvPr/>
        </p:nvSpPr>
        <p:spPr>
          <a:xfrm>
            <a:off x="0" y="1600200"/>
            <a:ext cx="12192000" cy="1909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669890-64F4-4303-9857-199D8C92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2056"/>
            <a:ext cx="9144000" cy="2191625"/>
          </a:xfrm>
        </p:spPr>
        <p:txBody>
          <a:bodyPr>
            <a:noAutofit/>
          </a:bodyPr>
          <a:lstStyle/>
          <a:p>
            <a:r>
              <a:rPr lang="en-US" altLang="ko-KR" sz="4000" b="1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BeatGAN</a:t>
            </a:r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</a:t>
            </a:r>
            <a:b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적대적으로 생성된 시계열을 이용한</a:t>
            </a:r>
            <a:b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비정상적인 리듬 감지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54716-D4C3-4123-A7A0-E5219D20A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919" y="4121803"/>
            <a:ext cx="10240161" cy="1655762"/>
          </a:xfrm>
        </p:spPr>
        <p:txBody>
          <a:bodyPr>
            <a:normAutofit/>
          </a:bodyPr>
          <a:lstStyle/>
          <a:p>
            <a:r>
              <a:rPr lang="en-US" altLang="ko-KR" sz="2000" err="1">
                <a:latin typeface="+mn-ea"/>
              </a:rPr>
              <a:t>BeatGAN</a:t>
            </a:r>
            <a:r>
              <a:rPr lang="en-US" altLang="ko-KR" sz="2000">
                <a:latin typeface="+mn-ea"/>
              </a:rPr>
              <a:t>: Anomalous Rhythm Detection using </a:t>
            </a:r>
            <a:r>
              <a:rPr lang="en-US" altLang="ko-KR" sz="2000" err="1">
                <a:latin typeface="+mn-ea"/>
              </a:rPr>
              <a:t>Adversarially</a:t>
            </a:r>
            <a:r>
              <a:rPr lang="en-US" altLang="ko-KR" sz="2000">
                <a:latin typeface="+mn-ea"/>
              </a:rPr>
              <a:t> Generated Time Series</a:t>
            </a:r>
            <a:endParaRPr lang="ko-KR" altLang="en-US" sz="200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7B86FB-AB41-445D-84E0-76F52F1147F8}"/>
              </a:ext>
            </a:extLst>
          </p:cNvPr>
          <p:cNvSpPr/>
          <p:nvPr/>
        </p:nvSpPr>
        <p:spPr>
          <a:xfrm>
            <a:off x="1456621" y="4446873"/>
            <a:ext cx="9294797" cy="673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BFA1FAF-8840-4439-A7ED-A66513A5846A}"/>
              </a:ext>
            </a:extLst>
          </p:cNvPr>
          <p:cNvSpPr txBox="1">
            <a:spLocks/>
          </p:cNvSpPr>
          <p:nvPr/>
        </p:nvSpPr>
        <p:spPr>
          <a:xfrm>
            <a:off x="10886173" y="6511859"/>
            <a:ext cx="1588170" cy="346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+mn-ea"/>
              </a:rPr>
              <a:t>임에딘</a:t>
            </a:r>
          </a:p>
        </p:txBody>
      </p:sp>
    </p:spTree>
    <p:extLst>
      <p:ext uri="{BB962C8B-B14F-4D97-AF65-F5344CB8AC3E}">
        <p14:creationId xmlns:p14="http://schemas.microsoft.com/office/powerpoint/2010/main" val="44096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0C369D-5249-4678-817C-668121332346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1A368-B5EB-4D4E-8890-3C18294079A7}"/>
              </a:ext>
            </a:extLst>
          </p:cNvPr>
          <p:cNvSpPr txBox="1"/>
          <p:nvPr/>
        </p:nvSpPr>
        <p:spPr>
          <a:xfrm flipH="1">
            <a:off x="409902" y="222774"/>
            <a:ext cx="5018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err="1">
                <a:solidFill>
                  <a:schemeClr val="tx2"/>
                </a:solidFill>
                <a:latin typeface="+mn-ea"/>
              </a:rPr>
              <a:t>오토인코더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A10E2F-47A3-43C9-AD2B-23AFCCC22948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6AA1769-2709-47E1-9A28-E6362FC2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782" y="1394138"/>
            <a:ext cx="3818433" cy="3593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81343F-BF65-4D72-8846-B1B7372EE72F}"/>
              </a:ext>
            </a:extLst>
          </p:cNvPr>
          <p:cNvSpPr txBox="1"/>
          <p:nvPr/>
        </p:nvSpPr>
        <p:spPr>
          <a:xfrm>
            <a:off x="2680872" y="5446772"/>
            <a:ext cx="683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입력을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code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또는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latent variable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 압축하는 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Encoding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과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이를 다시 원본에 가깝게 복원해내는 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Decoding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과정으로 진행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205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0C369D-5249-4678-817C-668121332346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1A368-B5EB-4D4E-8890-3C18294079A7}"/>
              </a:ext>
            </a:extLst>
          </p:cNvPr>
          <p:cNvSpPr txBox="1"/>
          <p:nvPr/>
        </p:nvSpPr>
        <p:spPr>
          <a:xfrm flipH="1">
            <a:off x="409902" y="222774"/>
            <a:ext cx="5018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err="1">
                <a:solidFill>
                  <a:schemeClr val="tx2"/>
                </a:solidFill>
                <a:latin typeface="+mn-ea"/>
              </a:rPr>
              <a:t>오토인코더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A10E2F-47A3-43C9-AD2B-23AFCCC22948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B43F86-A00F-4142-8262-C56FA21E8395}"/>
              </a:ext>
            </a:extLst>
          </p:cNvPr>
          <p:cNvSpPr txBox="1"/>
          <p:nvPr/>
        </p:nvSpPr>
        <p:spPr>
          <a:xfrm>
            <a:off x="2393614" y="5261560"/>
            <a:ext cx="7834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Hidden layer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 뉴런이 입력층보다 작으므로 입력이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저차원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으로 표현됨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Autoencoder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는 입력을 그대로 출력으로 복사할 수 없어서                      출력이 입력과 같은 것을 출력하기 위해 학습해야 함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입력 데이터에서 가장 중요한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특성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학습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하도록 만듦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02CA3B-F7E0-4DBD-82F4-CED573817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782" y="1394138"/>
            <a:ext cx="3818433" cy="35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8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0C369D-5249-4678-817C-668121332346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1A368-B5EB-4D4E-8890-3C18294079A7}"/>
              </a:ext>
            </a:extLst>
          </p:cNvPr>
          <p:cNvSpPr txBox="1"/>
          <p:nvPr/>
        </p:nvSpPr>
        <p:spPr>
          <a:xfrm flipH="1">
            <a:off x="409902" y="222774"/>
            <a:ext cx="5018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err="1">
                <a:solidFill>
                  <a:schemeClr val="tx2"/>
                </a:solidFill>
                <a:latin typeface="+mn-ea"/>
              </a:rPr>
              <a:t>오토인코더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A10E2F-47A3-43C9-AD2B-23AFCCC22948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102CA3B-F7E0-4DBD-82F4-CED573817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782" y="1394138"/>
            <a:ext cx="3818433" cy="3593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CCDD38-D980-48BC-A697-CCC3996480B7}"/>
              </a:ext>
            </a:extLst>
          </p:cNvPr>
          <p:cNvSpPr txBox="1"/>
          <p:nvPr/>
        </p:nvSpPr>
        <p:spPr>
          <a:xfrm>
            <a:off x="3338360" y="5415448"/>
            <a:ext cx="55152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데이터에 대한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labeling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하지 않아도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데이터의 중요한 정보들만 압축적으로 배울 수 있다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데이터 주성분을 배우는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PCA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와 유사한 동작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058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DB3ACC-8354-4455-B8B9-FC488926B14C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A9A62-5280-49C0-82F5-819CCB183536}"/>
              </a:ext>
            </a:extLst>
          </p:cNvPr>
          <p:cNvSpPr txBox="1"/>
          <p:nvPr/>
        </p:nvSpPr>
        <p:spPr>
          <a:xfrm flipH="1">
            <a:off x="409903" y="222774"/>
            <a:ext cx="652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Autoencoder(AE)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5FA856-2961-44B8-BE54-67DDEA67E6C5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6A531F78-CB35-4BA7-BC26-1E00DA370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19287" y="1758736"/>
            <a:ext cx="8353425" cy="320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166FEA7-6272-4AE0-B7A9-2A59018EC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91" y="6624642"/>
            <a:ext cx="8353425" cy="2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29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DB3ACC-8354-4455-B8B9-FC488926B14C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A9A62-5280-49C0-82F5-819CCB183536}"/>
              </a:ext>
            </a:extLst>
          </p:cNvPr>
          <p:cNvSpPr txBox="1"/>
          <p:nvPr/>
        </p:nvSpPr>
        <p:spPr>
          <a:xfrm flipH="1">
            <a:off x="409903" y="222774"/>
            <a:ext cx="652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Autoencoder(AE)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5FA856-2961-44B8-BE54-67DDEA67E6C5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6A531F78-CB35-4BA7-BC26-1E00DA370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05227" y="1180698"/>
            <a:ext cx="6581546" cy="252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166FEA7-6272-4AE0-B7A9-2A59018EC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91" y="6624642"/>
            <a:ext cx="8353425" cy="2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4FB678-89A7-49FC-B6BA-EC9153FD9125}"/>
              </a:ext>
            </a:extLst>
          </p:cNvPr>
          <p:cNvSpPr txBox="1"/>
          <p:nvPr/>
        </p:nvSpPr>
        <p:spPr>
          <a:xfrm>
            <a:off x="2623714" y="3962070"/>
            <a:ext cx="76753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입력 샘플을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encoder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통해 저차원으로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압축</a:t>
            </a:r>
            <a:endParaRPr lang="en-US" altLang="ko-KR" sz="200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압축된 샘플을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decoder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 통과시켜 다시 원래 차원으로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복원</a:t>
            </a:r>
            <a:endParaRPr lang="en-US" altLang="ko-KR" sz="200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입력 샘플과 복원 샘플의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복원 오차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(reconstruction error)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구함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복원 오차는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이상 점수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(anomaly score)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가 되어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threshold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와 비교로 이상 여부를 결정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Threshold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보다 크면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이상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Threshold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보다 작으면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정상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954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DB3ACC-8354-4455-B8B9-FC488926B14C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A9A62-5280-49C0-82F5-819CCB183536}"/>
              </a:ext>
            </a:extLst>
          </p:cNvPr>
          <p:cNvSpPr txBox="1"/>
          <p:nvPr/>
        </p:nvSpPr>
        <p:spPr>
          <a:xfrm flipH="1">
            <a:off x="409903" y="222774"/>
            <a:ext cx="652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Autoencoder(AE)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5FA856-2961-44B8-BE54-67DDEA67E6C5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6A531F78-CB35-4BA7-BC26-1E00DA370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05227" y="1382603"/>
            <a:ext cx="6581546" cy="252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166FEA7-6272-4AE0-B7A9-2A59018EC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91" y="6624642"/>
            <a:ext cx="8353425" cy="2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4FB678-89A7-49FC-B6BA-EC9153FD9125}"/>
              </a:ext>
            </a:extLst>
          </p:cNvPr>
          <p:cNvSpPr txBox="1"/>
          <p:nvPr/>
        </p:nvSpPr>
        <p:spPr>
          <a:xfrm>
            <a:off x="2805227" y="4212327"/>
            <a:ext cx="76753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비정상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sample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으로 주어지면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Autoencoder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은 효과적으로 압축과 복원을 수행하지 못함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주어진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sample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 특징을 잘 추출하지 못하여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복원 오차가 커짐</a:t>
            </a:r>
            <a:endParaRPr lang="en-US" altLang="ko-KR" sz="200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비정상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sample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 판정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007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50E6C5-3095-4178-A763-442BA305CCF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43A79-7671-45CC-BC5B-E5A280BD048E}"/>
              </a:ext>
            </a:extLst>
          </p:cNvPr>
          <p:cNvSpPr txBox="1"/>
          <p:nvPr/>
        </p:nvSpPr>
        <p:spPr>
          <a:xfrm flipH="1">
            <a:off x="409902" y="222774"/>
            <a:ext cx="5779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Autoencoder(AE)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E2F22E-2344-4033-9341-51ADA2D01B6C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E788D048-5C5E-44C6-91EF-A8E92634F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19287" y="2069431"/>
            <a:ext cx="8353425" cy="285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123C61C-D603-43CF-9EE5-CB2BD30F2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91" y="6624642"/>
            <a:ext cx="8353425" cy="2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2" y="222774"/>
            <a:ext cx="6067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생성모델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(Generative model)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F167BC-0391-43E8-A0E2-0B470427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99" y="1151890"/>
            <a:ext cx="9762401" cy="492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471241-82D3-4245-957B-C76C98D8C6D1}"/>
              </a:ext>
            </a:extLst>
          </p:cNvPr>
          <p:cNvSpPr txBox="1"/>
          <p:nvPr/>
        </p:nvSpPr>
        <p:spPr>
          <a:xfrm>
            <a:off x="6851195" y="6550223"/>
            <a:ext cx="5536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>
                <a:solidFill>
                  <a:srgbClr val="333333"/>
                </a:solidFill>
                <a:effectLst/>
                <a:latin typeface="+mn-ea"/>
              </a:rPr>
              <a:t>Ian Goodfellow, Tutorial on Generative Adversarial Networks, 2017</a:t>
            </a:r>
            <a:endParaRPr lang="ko-KR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3034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2" y="222774"/>
            <a:ext cx="6067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생성모델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(Generative model)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F167BC-0391-43E8-A0E2-0B470427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87" y="1182038"/>
            <a:ext cx="6383045" cy="322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471241-82D3-4245-957B-C76C98D8C6D1}"/>
              </a:ext>
            </a:extLst>
          </p:cNvPr>
          <p:cNvSpPr txBox="1"/>
          <p:nvPr/>
        </p:nvSpPr>
        <p:spPr>
          <a:xfrm>
            <a:off x="6851195" y="6550223"/>
            <a:ext cx="5536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>
                <a:solidFill>
                  <a:srgbClr val="333333"/>
                </a:solidFill>
                <a:effectLst/>
                <a:latin typeface="+mn-ea"/>
              </a:rPr>
              <a:t>Ian Goodfellow, Tutorial on Generative Adversarial Networks, 2017</a:t>
            </a:r>
            <a:endParaRPr lang="ko-KR" altLang="en-US" sz="140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18164-DC1E-4869-940C-69DF0AD9EE57}"/>
              </a:ext>
            </a:extLst>
          </p:cNvPr>
          <p:cNvSpPr txBox="1"/>
          <p:nvPr/>
        </p:nvSpPr>
        <p:spPr>
          <a:xfrm>
            <a:off x="767642" y="4780445"/>
            <a:ext cx="110869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생성모델은 주어진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학습 데이터를 학습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하여 학습데이터의 분포를 따르는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유사한 데이터를 생성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하는 모델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Explicit 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학습 데이터의 분포를 안 상태에서 생성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Implicit 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학습 데이터의 분포를 잘 모르지만 생성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9814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493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GAN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A88AD-6C75-4236-91A0-1C7F7E4BF6AD}"/>
              </a:ext>
            </a:extLst>
          </p:cNvPr>
          <p:cNvSpPr txBox="1"/>
          <p:nvPr/>
        </p:nvSpPr>
        <p:spPr>
          <a:xfrm>
            <a:off x="2634495" y="4830615"/>
            <a:ext cx="6923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생성자</a:t>
            </a:r>
            <a:r>
              <a:rPr lang="en-US" altLang="ko-KR" sz="2000" dirty="0"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(Generator)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ko-KR" altLang="en-US" sz="2000" dirty="0" err="1"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구분자</a:t>
            </a:r>
            <a:r>
              <a:rPr lang="en-US" altLang="ko-KR" sz="2000" dirty="0"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(Discriminator)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두 네트워크를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적대적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(Adversarial)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학습시키는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비지도 학습 기반의 생성모델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(Unsupervised Generative model)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32307BF-E669-4827-83DC-96E82BDCC195}"/>
              </a:ext>
            </a:extLst>
          </p:cNvPr>
          <p:cNvSpPr/>
          <p:nvPr/>
        </p:nvSpPr>
        <p:spPr>
          <a:xfrm>
            <a:off x="3612682" y="1862050"/>
            <a:ext cx="4966636" cy="24768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60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004FC-DE65-4054-92FF-DD72C94B82BF}"/>
              </a:ext>
            </a:extLst>
          </p:cNvPr>
          <p:cNvSpPr txBox="1"/>
          <p:nvPr/>
        </p:nvSpPr>
        <p:spPr>
          <a:xfrm>
            <a:off x="4836039" y="2223334"/>
            <a:ext cx="29501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tx2"/>
                </a:solidFill>
                <a:latin typeface="+mj-ea"/>
                <a:ea typeface="+mj-ea"/>
              </a:rPr>
              <a:t>G</a:t>
            </a:r>
            <a:r>
              <a:rPr lang="en-US" altLang="ko-KR" sz="3600">
                <a:solidFill>
                  <a:schemeClr val="bg1"/>
                </a:solidFill>
                <a:latin typeface="+mj-ea"/>
                <a:ea typeface="+mj-ea"/>
              </a:rPr>
              <a:t>enerative</a:t>
            </a:r>
          </a:p>
          <a:p>
            <a:r>
              <a:rPr lang="en-US" altLang="ko-KR" sz="3600">
                <a:solidFill>
                  <a:schemeClr val="tx2"/>
                </a:solidFill>
                <a:latin typeface="+mj-ea"/>
                <a:ea typeface="+mj-ea"/>
              </a:rPr>
              <a:t>A</a:t>
            </a:r>
            <a:r>
              <a:rPr lang="en-US" altLang="ko-KR" sz="3600">
                <a:solidFill>
                  <a:schemeClr val="bg1"/>
                </a:solidFill>
                <a:latin typeface="+mj-ea"/>
                <a:ea typeface="+mj-ea"/>
              </a:rPr>
              <a:t>dversarial</a:t>
            </a:r>
          </a:p>
          <a:p>
            <a:r>
              <a:rPr lang="en-US" altLang="ko-KR" sz="3600">
                <a:solidFill>
                  <a:schemeClr val="tx2"/>
                </a:solidFill>
                <a:latin typeface="+mj-ea"/>
                <a:ea typeface="+mj-ea"/>
              </a:rPr>
              <a:t>N</a:t>
            </a:r>
            <a:r>
              <a:rPr lang="en-US" altLang="ko-KR" sz="3600">
                <a:solidFill>
                  <a:schemeClr val="bg1"/>
                </a:solidFill>
                <a:latin typeface="+mj-ea"/>
                <a:ea typeface="+mj-ea"/>
              </a:rPr>
              <a:t>etworks</a:t>
            </a:r>
            <a:endParaRPr lang="ko-KR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384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B3CAA5-6698-441D-A710-B035DB5BA2B7}"/>
              </a:ext>
            </a:extLst>
          </p:cNvPr>
          <p:cNvSpPr/>
          <p:nvPr/>
        </p:nvSpPr>
        <p:spPr>
          <a:xfrm rot="5400000">
            <a:off x="2955695" y="-1916169"/>
            <a:ext cx="454117" cy="5961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A19D98-CE16-46B7-B9C0-C1AFF40B7594}"/>
              </a:ext>
            </a:extLst>
          </p:cNvPr>
          <p:cNvSpPr/>
          <p:nvPr/>
        </p:nvSpPr>
        <p:spPr>
          <a:xfrm>
            <a:off x="0" y="-67377"/>
            <a:ext cx="211756" cy="5476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6829FD-DAC0-4813-BF4B-57C7F48E9A03}"/>
              </a:ext>
            </a:extLst>
          </p:cNvPr>
          <p:cNvSpPr/>
          <p:nvPr/>
        </p:nvSpPr>
        <p:spPr>
          <a:xfrm>
            <a:off x="-1" y="5409398"/>
            <a:ext cx="211756" cy="1520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29F5C-6A86-4A1E-B02E-BB0800CB9543}"/>
              </a:ext>
            </a:extLst>
          </p:cNvPr>
          <p:cNvSpPr txBox="1"/>
          <p:nvPr/>
        </p:nvSpPr>
        <p:spPr>
          <a:xfrm>
            <a:off x="4195916" y="837397"/>
            <a:ext cx="1900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+mj-ea"/>
                <a:ea typeface="+mj-ea"/>
              </a:rPr>
              <a:t>INDEX</a:t>
            </a:r>
            <a:endParaRPr lang="ko-KR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3E12D-56B6-4AFC-B933-E841249841B3}"/>
              </a:ext>
            </a:extLst>
          </p:cNvPr>
          <p:cNvSpPr txBox="1"/>
          <p:nvPr/>
        </p:nvSpPr>
        <p:spPr>
          <a:xfrm>
            <a:off x="3494204" y="1659284"/>
            <a:ext cx="27528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>
                <a:solidFill>
                  <a:schemeClr val="tx2"/>
                </a:solidFill>
                <a:latin typeface="+mj-ea"/>
                <a:ea typeface="+mj-ea"/>
              </a:rPr>
              <a:t>서론</a:t>
            </a:r>
            <a:endParaRPr lang="en-US" altLang="ko-KR" sz="320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 algn="ctr">
              <a:buAutoNum type="arabicPeriod"/>
            </a:pPr>
            <a:endParaRPr lang="en-US" altLang="ko-KR" sz="320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 algn="ctr">
              <a:buAutoNum type="arabicPeriod"/>
            </a:pPr>
            <a:endParaRPr lang="en-US" altLang="ko-KR" sz="320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 algn="ctr">
              <a:buAutoNum type="arabicPeriod"/>
            </a:pPr>
            <a:endParaRPr lang="en-US" altLang="ko-KR" sz="320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 algn="ctr">
              <a:buAutoNum type="arabicPeriod"/>
            </a:pPr>
            <a:r>
              <a:rPr lang="ko-KR" altLang="en-US" sz="3200">
                <a:solidFill>
                  <a:schemeClr val="tx2"/>
                </a:solidFill>
                <a:latin typeface="+mj-ea"/>
                <a:ea typeface="+mj-ea"/>
              </a:rPr>
              <a:t>본론</a:t>
            </a:r>
            <a:endParaRPr lang="en-US" altLang="ko-KR" sz="320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 algn="ctr">
              <a:buAutoNum type="arabicPeriod"/>
            </a:pPr>
            <a:endParaRPr lang="en-US" altLang="ko-KR" sz="320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 algn="ctr">
              <a:buAutoNum type="arabicPeriod"/>
            </a:pPr>
            <a:endParaRPr lang="en-US" altLang="ko-KR" sz="320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 algn="ctr">
              <a:buAutoNum type="arabicPeriod"/>
            </a:pPr>
            <a:endParaRPr lang="en-US" altLang="ko-KR" sz="320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 algn="ctr">
              <a:buAutoNum type="arabicPeriod"/>
            </a:pPr>
            <a:r>
              <a:rPr lang="ko-KR" altLang="en-US" sz="3200">
                <a:solidFill>
                  <a:schemeClr val="tx2"/>
                </a:solidFill>
                <a:latin typeface="+mj-ea"/>
                <a:ea typeface="+mj-ea"/>
              </a:rPr>
              <a:t>결론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01922-C2E1-4510-957D-DFB7921E8F75}"/>
              </a:ext>
            </a:extLst>
          </p:cNvPr>
          <p:cNvSpPr txBox="1"/>
          <p:nvPr/>
        </p:nvSpPr>
        <p:spPr>
          <a:xfrm>
            <a:off x="4668253" y="2413337"/>
            <a:ext cx="32629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>
                <a:latin typeface="+mn-ea"/>
              </a:rPr>
              <a:t>이상 탐지 기술</a:t>
            </a:r>
            <a:endParaRPr lang="en-US" altLang="ko-KR" sz="2000">
              <a:latin typeface="+mn-ea"/>
            </a:endParaRPr>
          </a:p>
          <a:p>
            <a:pPr marL="457200" indent="-457200">
              <a:buAutoNum type="arabicParenR"/>
            </a:pPr>
            <a:r>
              <a:rPr lang="ko-KR" altLang="en-US" sz="2000">
                <a:latin typeface="+mn-ea"/>
              </a:rPr>
              <a:t>비지도 이상 탐지</a:t>
            </a:r>
            <a:endParaRPr lang="en-US" altLang="ko-KR" sz="2000">
              <a:latin typeface="+mn-ea"/>
            </a:endParaRPr>
          </a:p>
          <a:p>
            <a:pPr marL="457200" indent="-457200">
              <a:buAutoNum type="arabicParenR"/>
            </a:pPr>
            <a:r>
              <a:rPr lang="ko-KR" altLang="en-US" sz="2000">
                <a:latin typeface="+mn-ea"/>
              </a:rPr>
              <a:t>생성모델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그리고 </a:t>
            </a:r>
            <a:r>
              <a:rPr lang="en-US" altLang="ko-KR" sz="2000">
                <a:latin typeface="+mn-ea"/>
              </a:rPr>
              <a:t>GAN</a:t>
            </a:r>
            <a:endParaRPr lang="ko-KR" altLang="en-US" sz="200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95A02-9086-4E0E-9E68-9D150698729E}"/>
              </a:ext>
            </a:extLst>
          </p:cNvPr>
          <p:cNvSpPr txBox="1"/>
          <p:nvPr/>
        </p:nvSpPr>
        <p:spPr>
          <a:xfrm>
            <a:off x="4668254" y="4298468"/>
            <a:ext cx="27528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>
                <a:latin typeface="+mn-ea"/>
              </a:rPr>
              <a:t>시계열 데이터</a:t>
            </a:r>
            <a:endParaRPr lang="en-US" altLang="ko-KR" sz="2000">
              <a:latin typeface="+mn-ea"/>
            </a:endParaRPr>
          </a:p>
          <a:p>
            <a:pPr marL="457200" indent="-457200">
              <a:buAutoNum type="arabicParenR"/>
            </a:pPr>
            <a:r>
              <a:rPr lang="en-US" altLang="ko-KR" sz="2000" err="1">
                <a:latin typeface="+mn-ea"/>
              </a:rPr>
              <a:t>BeatGAN</a:t>
            </a:r>
            <a:endParaRPr lang="en-US" altLang="ko-KR" sz="2000">
              <a:latin typeface="+mn-ea"/>
            </a:endParaRPr>
          </a:p>
          <a:p>
            <a:pPr marL="457200" indent="-457200">
              <a:buAutoNum type="arabicParenR"/>
            </a:pPr>
            <a:r>
              <a:rPr lang="ko-KR" altLang="en-US" sz="2000">
                <a:latin typeface="+mn-ea"/>
              </a:rPr>
              <a:t>실험 및 결과</a:t>
            </a:r>
          </a:p>
        </p:txBody>
      </p:sp>
    </p:spTree>
    <p:extLst>
      <p:ext uri="{BB962C8B-B14F-4D97-AF65-F5344CB8AC3E}">
        <p14:creationId xmlns:p14="http://schemas.microsoft.com/office/powerpoint/2010/main" val="4075233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493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GAN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Generative Adversarial Nets (GAN) 논문, 코드 리뷰">
            <a:extLst>
              <a:ext uri="{FF2B5EF4-FFF2-40B4-BE49-F238E27FC236}">
                <a16:creationId xmlns:a16="http://schemas.microsoft.com/office/drawing/2014/main" id="{81C4586A-05DA-4A77-B859-46A35A9F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466850"/>
            <a:ext cx="78105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2" y="222774"/>
            <a:ext cx="5018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Discriminator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의 역할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/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목표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7E8571C5-2386-4A37-92F6-57DAFF3B5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4118" y="2427076"/>
            <a:ext cx="9663764" cy="218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85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Generator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의 역할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/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목표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7E8571C5-2386-4A37-92F6-57DAFF3B5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4118" y="2512043"/>
            <a:ext cx="9663764" cy="242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043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493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GAN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C64572-D6A8-4BF7-8F96-93AD04C3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78" y="2277983"/>
            <a:ext cx="6360244" cy="260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49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493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GAN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의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 value function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C0BF398D-FF65-4D08-A180-6C91ACCA3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62" y="3291948"/>
            <a:ext cx="9463075" cy="59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04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493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GAN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의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 value function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C0BF398D-FF65-4D08-A180-6C91ACCA3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62" y="2685556"/>
            <a:ext cx="9463075" cy="59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B8B1D-8657-4138-8BD5-95F12CACC837}"/>
              </a:ext>
            </a:extLst>
          </p:cNvPr>
          <p:cNvSpPr txBox="1"/>
          <p:nvPr/>
        </p:nvSpPr>
        <p:spPr>
          <a:xfrm>
            <a:off x="1320412" y="4407103"/>
            <a:ext cx="277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V(D,G)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최대화</a:t>
            </a:r>
            <a:endParaRPr lang="en-US" altLang="ko-KR" sz="200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AE6C5-5197-46AC-9630-02FB7F03321E}"/>
              </a:ext>
            </a:extLst>
          </p:cNvPr>
          <p:cNvSpPr txBox="1"/>
          <p:nvPr/>
        </p:nvSpPr>
        <p:spPr>
          <a:xfrm>
            <a:off x="3695953" y="4407103"/>
            <a:ext cx="73392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 log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D(x)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log(1-D(G(z))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 되어야 한다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</a:t>
            </a: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즉 실제 데이터는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진짜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’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가짜 데이터는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가짜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’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 분류하도록 학습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299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493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GAN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의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 value function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C0BF398D-FF65-4D08-A180-6C91ACCA3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62" y="2685556"/>
            <a:ext cx="9463075" cy="59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B8B1D-8657-4138-8BD5-95F12CACC837}"/>
              </a:ext>
            </a:extLst>
          </p:cNvPr>
          <p:cNvSpPr txBox="1"/>
          <p:nvPr/>
        </p:nvSpPr>
        <p:spPr>
          <a:xfrm>
            <a:off x="1320412" y="4407103"/>
            <a:ext cx="244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V(D,G)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최소화</a:t>
            </a:r>
            <a:endParaRPr lang="en-US" altLang="ko-KR" sz="200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FD6E-B44F-4BFF-90AC-3D38C7B8FF26}"/>
              </a:ext>
            </a:extLst>
          </p:cNvPr>
          <p:cNvSpPr txBox="1"/>
          <p:nvPr/>
        </p:nvSpPr>
        <p:spPr>
          <a:xfrm>
            <a:off x="3662412" y="4407103"/>
            <a:ext cx="77097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ß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log(1-D(G(z))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가 최소가 되어야 한다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즉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D(G(z))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 되어야 한다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   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판별자가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진짜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’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 구별할 만큼 완벽한 가짜 데이터를 생성하도록 학습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47367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493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General Framework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3A1807F-6391-4ACA-940E-8938433BA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63"/>
          <a:stretch/>
        </p:blipFill>
        <p:spPr>
          <a:xfrm>
            <a:off x="438795" y="1553282"/>
            <a:ext cx="11314410" cy="32015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40D873-C195-479C-880B-4C8DD3C56CD3}"/>
              </a:ext>
            </a:extLst>
          </p:cNvPr>
          <p:cNvSpPr txBox="1"/>
          <p:nvPr/>
        </p:nvSpPr>
        <p:spPr>
          <a:xfrm>
            <a:off x="2440004" y="5008737"/>
            <a:ext cx="808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Preprocessing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ECG data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train the model with normal heartbeats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CB819-CFF8-4573-87E5-2C7F26988E19}"/>
              </a:ext>
            </a:extLst>
          </p:cNvPr>
          <p:cNvSpPr txBox="1"/>
          <p:nvPr/>
        </p:nvSpPr>
        <p:spPr>
          <a:xfrm>
            <a:off x="2440004" y="5373439"/>
            <a:ext cx="7827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unseen data x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학습된 모델에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feed  generated beat x’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얻는다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E967F2-4D3B-45F7-9172-B4AFEEDA16D4}"/>
              </a:ext>
            </a:extLst>
          </p:cNvPr>
          <p:cNvSpPr txBox="1"/>
          <p:nvPr/>
        </p:nvSpPr>
        <p:spPr>
          <a:xfrm>
            <a:off x="2440004" y="5773549"/>
            <a:ext cx="61120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x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x’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비교하여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anomalies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포착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706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2" y="222774"/>
            <a:ext cx="1056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The optimization objective &amp; The anomalousness score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251D8779-5E68-478B-935D-153C29EF9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211" y="2206271"/>
            <a:ext cx="6244149" cy="15860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6FFEBE-9981-470F-88CE-FB62CE2D1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79" y="4365455"/>
            <a:ext cx="5580006" cy="56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5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493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General Framework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8645385-D4F6-4099-8BFC-466556BD2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428" y="1570271"/>
            <a:ext cx="6431143" cy="3482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15465E-6989-413F-B279-8CF17BF4DDA7}"/>
              </a:ext>
            </a:extLst>
          </p:cNvPr>
          <p:cNvSpPr txBox="1"/>
          <p:nvPr/>
        </p:nvSpPr>
        <p:spPr>
          <a:xfrm>
            <a:off x="2562098" y="5488758"/>
            <a:ext cx="77097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/>
              <a:t>재구성 기반 이상 탐지 방법 </a:t>
            </a:r>
            <a:r>
              <a:rPr lang="en-US" altLang="ko-KR" sz="2000"/>
              <a:t>… SVD, AE, VAE, </a:t>
            </a:r>
            <a:r>
              <a:rPr lang="en-US" altLang="ko-KR" sz="2000" err="1"/>
              <a:t>BeatGAN</a:t>
            </a:r>
            <a:endParaRPr lang="en-US" altLang="ko-KR" sz="2000"/>
          </a:p>
          <a:p>
            <a:r>
              <a:rPr lang="ko-KR" altLang="en-US" sz="2000"/>
              <a:t>모두 특정한 형태의 재구성 함수</a:t>
            </a:r>
            <a:r>
              <a:rPr lang="en-US" altLang="ko-KR" sz="2000"/>
              <a:t>G(·)</a:t>
            </a:r>
            <a:r>
              <a:rPr lang="ko-KR" altLang="en-US" sz="2000"/>
              <a:t>와 정규화 손실</a:t>
            </a:r>
            <a:r>
              <a:rPr lang="en-US" altLang="ko-KR" sz="2000"/>
              <a:t>R(G)</a:t>
            </a:r>
            <a:r>
              <a:rPr lang="ko-KR" altLang="en-US" sz="2000"/>
              <a:t>을 갖는다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43454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9131083B-0DE8-4B8F-851E-300AA7373DA7}"/>
              </a:ext>
            </a:extLst>
          </p:cNvPr>
          <p:cNvSpPr/>
          <p:nvPr/>
        </p:nvSpPr>
        <p:spPr>
          <a:xfrm>
            <a:off x="-4258506" y="0"/>
            <a:ext cx="9449938" cy="7536426"/>
          </a:xfrm>
          <a:prstGeom prst="parallelogram">
            <a:avLst>
              <a:gd name="adj" fmla="val 494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CE1EFC6-4643-48A6-9878-7F1C8C1BACA8}"/>
              </a:ext>
            </a:extLst>
          </p:cNvPr>
          <p:cNvSpPr/>
          <p:nvPr/>
        </p:nvSpPr>
        <p:spPr>
          <a:xfrm>
            <a:off x="-3392130" y="4645744"/>
            <a:ext cx="6291507" cy="3460955"/>
          </a:xfrm>
          <a:prstGeom prst="parallelogram">
            <a:avLst>
              <a:gd name="adj" fmla="val 494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751CE-5D0E-4FC7-A14E-5CF884AF1453}"/>
              </a:ext>
            </a:extLst>
          </p:cNvPr>
          <p:cNvSpPr txBox="1"/>
          <p:nvPr/>
        </p:nvSpPr>
        <p:spPr>
          <a:xfrm>
            <a:off x="-481030" y="3429000"/>
            <a:ext cx="38001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6600">
                <a:solidFill>
                  <a:schemeClr val="bg1"/>
                </a:solidFill>
                <a:latin typeface="+mj-ea"/>
                <a:ea typeface="+mj-ea"/>
              </a:rPr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1544142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9131083B-0DE8-4B8F-851E-300AA7373DA7}"/>
              </a:ext>
            </a:extLst>
          </p:cNvPr>
          <p:cNvSpPr/>
          <p:nvPr/>
        </p:nvSpPr>
        <p:spPr>
          <a:xfrm>
            <a:off x="-4258506" y="0"/>
            <a:ext cx="9449938" cy="7536426"/>
          </a:xfrm>
          <a:prstGeom prst="parallelogram">
            <a:avLst>
              <a:gd name="adj" fmla="val 494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CE1EFC6-4643-48A6-9878-7F1C8C1BACA8}"/>
              </a:ext>
            </a:extLst>
          </p:cNvPr>
          <p:cNvSpPr/>
          <p:nvPr/>
        </p:nvSpPr>
        <p:spPr>
          <a:xfrm>
            <a:off x="-3392130" y="4645744"/>
            <a:ext cx="6291507" cy="3460955"/>
          </a:xfrm>
          <a:prstGeom prst="parallelogram">
            <a:avLst>
              <a:gd name="adj" fmla="val 494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751CE-5D0E-4FC7-A14E-5CF884AF1453}"/>
              </a:ext>
            </a:extLst>
          </p:cNvPr>
          <p:cNvSpPr txBox="1"/>
          <p:nvPr/>
        </p:nvSpPr>
        <p:spPr>
          <a:xfrm>
            <a:off x="-481030" y="3429000"/>
            <a:ext cx="38001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6600">
                <a:solidFill>
                  <a:schemeClr val="bg1"/>
                </a:solidFill>
                <a:latin typeface="+mj-ea"/>
                <a:ea typeface="+mj-ea"/>
              </a:rPr>
              <a:t>본론</a:t>
            </a:r>
          </a:p>
        </p:txBody>
      </p:sp>
    </p:spTree>
    <p:extLst>
      <p:ext uri="{BB962C8B-B14F-4D97-AF65-F5344CB8AC3E}">
        <p14:creationId xmlns:p14="http://schemas.microsoft.com/office/powerpoint/2010/main" val="618235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2" y="222774"/>
            <a:ext cx="7636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심전도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(ECG, electrocardiogram)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A88AD-6C75-4236-91A0-1C7F7E4BF6AD}"/>
              </a:ext>
            </a:extLst>
          </p:cNvPr>
          <p:cNvSpPr txBox="1"/>
          <p:nvPr/>
        </p:nvSpPr>
        <p:spPr>
          <a:xfrm>
            <a:off x="2195905" y="2305615"/>
            <a:ext cx="74254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심전도</a:t>
            </a:r>
            <a:r>
              <a:rPr lang="en-US" altLang="ko-KR" sz="2000">
                <a:solidFill>
                  <a:schemeClr val="bg1"/>
                </a:solidFill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>
                <a:solidFill>
                  <a:schemeClr val="bg1"/>
                </a:solidFill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心電圖</a:t>
            </a:r>
            <a:r>
              <a:rPr lang="en-US" altLang="ko-KR" sz="2000">
                <a:solidFill>
                  <a:schemeClr val="bg1"/>
                </a:solidFill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2000">
              <a:solidFill>
                <a:schemeClr val="bg1"/>
              </a:solidFill>
              <a:highlight>
                <a:srgbClr val="DFC3B5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정해진 시간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심장의 전기적 활동을 해석하는 것이다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심전도는 피부에 부착된 전극과 신체 외부의 장비에 의해 기록된다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심장의 비정상적인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리듬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측정하고 진단하는 가장 좋은 방법이다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CFFE4-E55C-49CE-9B01-C6B5E3019AC7}"/>
              </a:ext>
            </a:extLst>
          </p:cNvPr>
          <p:cNvSpPr txBox="1"/>
          <p:nvPr/>
        </p:nvSpPr>
        <p:spPr>
          <a:xfrm>
            <a:off x="9724724" y="6581001"/>
            <a:ext cx="24774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https://ko.wikipedia.org/wiki/심전도</a:t>
            </a:r>
          </a:p>
        </p:txBody>
      </p:sp>
    </p:spTree>
    <p:extLst>
      <p:ext uri="{BB962C8B-B14F-4D97-AF65-F5344CB8AC3E}">
        <p14:creationId xmlns:p14="http://schemas.microsoft.com/office/powerpoint/2010/main" val="2461252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477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심전도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5CFFE4-E55C-49CE-9B01-C6B5E3019AC7}"/>
              </a:ext>
            </a:extLst>
          </p:cNvPr>
          <p:cNvSpPr txBox="1"/>
          <p:nvPr/>
        </p:nvSpPr>
        <p:spPr>
          <a:xfrm>
            <a:off x="-43369" y="6581001"/>
            <a:ext cx="24774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https://ko.wikipedia.org/wiki/심전도</a:t>
            </a:r>
          </a:p>
        </p:txBody>
      </p:sp>
      <p:pic>
        <p:nvPicPr>
          <p:cNvPr id="7170" name="Picture 2" descr="심전도 공부 (1) 기초">
            <a:extLst>
              <a:ext uri="{FF2B5EF4-FFF2-40B4-BE49-F238E27FC236}">
                <a16:creationId xmlns:a16="http://schemas.microsoft.com/office/drawing/2014/main" id="{E1CAD756-F9F6-4280-AFD3-AADCDEFB9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94" y="1700467"/>
            <a:ext cx="3812376" cy="376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78F3490-ED74-4A27-B583-1AFA816C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52" y="2072812"/>
            <a:ext cx="4360244" cy="170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FBB3F9-1D6B-4289-B625-DE971A028489}"/>
              </a:ext>
            </a:extLst>
          </p:cNvPr>
          <p:cNvSpPr txBox="1"/>
          <p:nvPr/>
        </p:nvSpPr>
        <p:spPr>
          <a:xfrm>
            <a:off x="1325852" y="4003586"/>
            <a:ext cx="3267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가로축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시간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세로축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전압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대규모 리듬 시계열 데이터</a:t>
            </a:r>
            <a:endParaRPr lang="en-US" altLang="ko-KR" sz="200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138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2" y="222774"/>
            <a:ext cx="1019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부정맥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(cardiac dysrhythmia, heart arrhythmia)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A88AD-6C75-4236-91A0-1C7F7E4BF6AD}"/>
              </a:ext>
            </a:extLst>
          </p:cNvPr>
          <p:cNvSpPr txBox="1"/>
          <p:nvPr/>
        </p:nvSpPr>
        <p:spPr>
          <a:xfrm>
            <a:off x="2178872" y="2307249"/>
            <a:ext cx="66591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부정맥</a:t>
            </a:r>
            <a:r>
              <a:rPr lang="en-US" altLang="ko-KR" sz="2000">
                <a:solidFill>
                  <a:schemeClr val="bg1"/>
                </a:solidFill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>
                <a:solidFill>
                  <a:schemeClr val="bg1"/>
                </a:solidFill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不整脈</a:t>
            </a:r>
            <a:r>
              <a:rPr lang="en-US" altLang="ko-KR" sz="2000">
                <a:solidFill>
                  <a:schemeClr val="bg1"/>
                </a:solidFill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2000">
              <a:solidFill>
                <a:schemeClr val="bg1"/>
              </a:solidFill>
              <a:highlight>
                <a:srgbClr val="DFC3B5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심장박동이 고르지 못하고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불규칙한 상태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말한다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심장은 어른은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분에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60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회 정도 규칙적으로 뛴다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지나치게 빠르거나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늦거나 혹은 맥박이 불규칙하게 뛰는 것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CFFE4-E55C-49CE-9B01-C6B5E3019AC7}"/>
              </a:ext>
            </a:extLst>
          </p:cNvPr>
          <p:cNvSpPr txBox="1"/>
          <p:nvPr/>
        </p:nvSpPr>
        <p:spPr>
          <a:xfrm>
            <a:off x="9724724" y="6581001"/>
            <a:ext cx="24774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https://ko.wikipedia.org/wiki/부정맥</a:t>
            </a:r>
          </a:p>
        </p:txBody>
      </p:sp>
    </p:spTree>
    <p:extLst>
      <p:ext uri="{BB962C8B-B14F-4D97-AF65-F5344CB8AC3E}">
        <p14:creationId xmlns:p14="http://schemas.microsoft.com/office/powerpoint/2010/main" val="2413152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2" y="222774"/>
            <a:ext cx="1019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부정맥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5CFFE4-E55C-49CE-9B01-C6B5E3019AC7}"/>
              </a:ext>
            </a:extLst>
          </p:cNvPr>
          <p:cNvSpPr txBox="1"/>
          <p:nvPr/>
        </p:nvSpPr>
        <p:spPr>
          <a:xfrm>
            <a:off x="2252312" y="6581001"/>
            <a:ext cx="99498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https://www.cmcseoul.or.kr/healthcare/bbs/view.do?idx=99&amp;engWord=&amp;curPage=5&amp;keyword=&amp;word2=&amp;searchFields=&amp;word3=&amp;word=&amp;type=A</a:t>
            </a:r>
            <a:endParaRPr lang="ko-KR" altLang="en-US" sz="120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5AB2FA0-7874-4FEA-9283-521058BA1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189205"/>
            <a:ext cx="52387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9A7B21-6D5B-4F9B-ACF8-67F5084C45D7}"/>
              </a:ext>
            </a:extLst>
          </p:cNvPr>
          <p:cNvSpPr txBox="1"/>
          <p:nvPr/>
        </p:nvSpPr>
        <p:spPr>
          <a:xfrm>
            <a:off x="3476625" y="4646508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비정상적인 리듬</a:t>
            </a:r>
            <a:endParaRPr lang="en-US" altLang="ko-KR" sz="200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689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err="1">
                <a:solidFill>
                  <a:schemeClr val="tx2"/>
                </a:solidFill>
                <a:latin typeface="+mn-ea"/>
              </a:rPr>
              <a:t>BeatGAN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A88AD-6C75-4236-91A0-1C7F7E4BF6AD}"/>
              </a:ext>
            </a:extLst>
          </p:cNvPr>
          <p:cNvSpPr txBox="1"/>
          <p:nvPr/>
        </p:nvSpPr>
        <p:spPr>
          <a:xfrm>
            <a:off x="1490956" y="2709712"/>
            <a:ext cx="3835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대규모의 리듬 시계열 데이터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 심전도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(ECG) </a:t>
            </a:r>
            <a:r>
              <a:rPr lang="ko-KR" altLang="en-US" sz="20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판독값에서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효과적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이고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효율적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인 방법으로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비정상적인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beats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감지하는 방법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7F2B5D-CC57-4D90-A8DC-29020A2A6894}"/>
              </a:ext>
            </a:extLst>
          </p:cNvPr>
          <p:cNvSpPr/>
          <p:nvPr/>
        </p:nvSpPr>
        <p:spPr>
          <a:xfrm>
            <a:off x="6866021" y="2859081"/>
            <a:ext cx="2518611" cy="113983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err="1">
                <a:latin typeface="+mj-ea"/>
                <a:ea typeface="+mj-ea"/>
              </a:rPr>
              <a:t>BeatGAN</a:t>
            </a:r>
            <a:endParaRPr lang="ko-KR" altLang="en-US" sz="3600">
              <a:latin typeface="+mj-ea"/>
              <a:ea typeface="+mj-ea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E8C5157-0F71-47BA-BD8D-9ED7800F8030}"/>
              </a:ext>
            </a:extLst>
          </p:cNvPr>
          <p:cNvSpPr/>
          <p:nvPr/>
        </p:nvSpPr>
        <p:spPr>
          <a:xfrm>
            <a:off x="5778366" y="3241309"/>
            <a:ext cx="635267" cy="37538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9F966-44BA-4DDB-8291-9A383BDC39D0}"/>
              </a:ext>
            </a:extLst>
          </p:cNvPr>
          <p:cNvSpPr txBox="1"/>
          <p:nvPr/>
        </p:nvSpPr>
        <p:spPr>
          <a:xfrm>
            <a:off x="6095999" y="4251762"/>
            <a:ext cx="4483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적대적으로 생성된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beats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와 비교하여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beat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비정상적인 시간 </a:t>
            </a:r>
            <a:r>
              <a:rPr lang="ko-KR" altLang="en-US" sz="200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틱을</a:t>
            </a:r>
            <a:endParaRPr lang="en-US" altLang="ko-KR" sz="200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정확히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찾아내는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 가능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한 결과를 출력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157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err="1">
                <a:solidFill>
                  <a:schemeClr val="tx2"/>
                </a:solidFill>
                <a:latin typeface="+mn-ea"/>
              </a:rPr>
              <a:t>BeatGAN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A88AD-6C75-4236-91A0-1C7F7E4BF6AD}"/>
              </a:ext>
            </a:extLst>
          </p:cNvPr>
          <p:cNvSpPr txBox="1"/>
          <p:nvPr/>
        </p:nvSpPr>
        <p:spPr>
          <a:xfrm>
            <a:off x="371375" y="928726"/>
            <a:ext cx="558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an unsupervised anomaly detection algorithm for time series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988D1-DD52-456F-8D6E-849EC546B7DF}"/>
              </a:ext>
            </a:extLst>
          </p:cNvPr>
          <p:cNvSpPr txBox="1"/>
          <p:nvPr/>
        </p:nvSpPr>
        <p:spPr>
          <a:xfrm>
            <a:off x="3420904" y="3767778"/>
            <a:ext cx="6512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적대적 생성 접근 방식을 사용한 재구성 오류의 정규화와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</a:t>
            </a:r>
            <a:r>
              <a:rPr lang="ko-KR" altLang="en-US" sz="20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워핑을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사용한 데이터 보강으로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견고성이 보장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직관적인 접근 방식 제공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178AD7B-CA4A-4F30-9EE2-CE3AD469CCD6}"/>
              </a:ext>
            </a:extLst>
          </p:cNvPr>
          <p:cNvSpPr/>
          <p:nvPr/>
        </p:nvSpPr>
        <p:spPr>
          <a:xfrm>
            <a:off x="4836694" y="2289162"/>
            <a:ext cx="2518611" cy="113983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err="1">
                <a:latin typeface="+mj-ea"/>
                <a:ea typeface="+mj-ea"/>
              </a:rPr>
              <a:t>BeatGAN</a:t>
            </a:r>
            <a:endParaRPr lang="ko-KR" altLang="en-US" sz="36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1751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err="1">
                <a:solidFill>
                  <a:schemeClr val="tx2"/>
                </a:solidFill>
                <a:latin typeface="+mn-ea"/>
              </a:rPr>
              <a:t>BeatGAN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A88AD-6C75-4236-91A0-1C7F7E4BF6AD}"/>
              </a:ext>
            </a:extLst>
          </p:cNvPr>
          <p:cNvSpPr txBox="1"/>
          <p:nvPr/>
        </p:nvSpPr>
        <p:spPr>
          <a:xfrm>
            <a:off x="732865" y="2632710"/>
            <a:ext cx="107262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Therefore, we propose </a:t>
            </a:r>
            <a:r>
              <a:rPr lang="en-US" altLang="ko-KR" sz="20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BeatGAN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an 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unsupervised anomaly detection algorithm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for 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 data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0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BeatGAN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outputs 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explainable results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to pinpoint the anomalous time ticks of an input beat,</a:t>
            </a: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by comparing them to </a:t>
            </a:r>
            <a:r>
              <a:rPr lang="en-US" altLang="ko-KR" sz="200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adversarially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generated beats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4231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시계열 데이터 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(Time Series Data)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A88AD-6C75-4236-91A0-1C7F7E4BF6AD}"/>
              </a:ext>
            </a:extLst>
          </p:cNvPr>
          <p:cNvSpPr txBox="1"/>
          <p:nvPr/>
        </p:nvSpPr>
        <p:spPr>
          <a:xfrm>
            <a:off x="883424" y="2305615"/>
            <a:ext cx="96744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데이터에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차원이 포함되어 있다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대표적으로 주가데이터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일별 온도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, ECG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등이 있다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특정한 시간을 간격으로 관측된 데이터들의 집합을 모두 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Time Series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할 수 있다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데이터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방법 중 가장 널리 이용되는 것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:1-NN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DTW</a:t>
            </a:r>
          </a:p>
        </p:txBody>
      </p:sp>
    </p:spTree>
    <p:extLst>
      <p:ext uri="{BB962C8B-B14F-4D97-AF65-F5344CB8AC3E}">
        <p14:creationId xmlns:p14="http://schemas.microsoft.com/office/powerpoint/2010/main" val="1135950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Time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Warping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A88AD-6C75-4236-91A0-1C7F7E4BF6AD}"/>
              </a:ext>
            </a:extLst>
          </p:cNvPr>
          <p:cNvSpPr txBox="1"/>
          <p:nvPr/>
        </p:nvSpPr>
        <p:spPr>
          <a:xfrm>
            <a:off x="2307862" y="2848328"/>
            <a:ext cx="6756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DTW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is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differentiable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재구성 오류에 직접 사용 불가능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F6D9F-E9A8-44FB-88FB-E92214B4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83" y="4081562"/>
            <a:ext cx="53816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4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11E2DD-0480-4BAE-9ACE-E92958483611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E417F-EA5D-4A41-A0E5-57B8821AD837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이상 현상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1C297C-8668-4B19-92D1-7E1DB4379B3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891F5-7A72-4091-BDA5-E60DCFEAD812}"/>
              </a:ext>
            </a:extLst>
          </p:cNvPr>
          <p:cNvSpPr txBox="1"/>
          <p:nvPr/>
        </p:nvSpPr>
        <p:spPr>
          <a:xfrm>
            <a:off x="4141228" y="2820996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이상</a:t>
            </a:r>
            <a:r>
              <a:rPr lang="en-US" altLang="ko-KR" sz="2800"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(anomaly)</a:t>
            </a:r>
            <a:r>
              <a:rPr lang="ko-KR" altLang="en-US" sz="2800"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현상</a:t>
            </a:r>
            <a:endParaRPr lang="en-US" altLang="ko-KR" sz="2800">
              <a:highlight>
                <a:srgbClr val="DFC3B5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+mn-ea"/>
              </a:rPr>
              <a:t>의도하지 않은 정상적인 시스템의 동작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E3F61-8233-4488-97F7-0D1FE8748AC5}"/>
              </a:ext>
            </a:extLst>
          </p:cNvPr>
          <p:cNvSpPr txBox="1"/>
          <p:nvPr/>
        </p:nvSpPr>
        <p:spPr>
          <a:xfrm>
            <a:off x="4027965" y="5013591"/>
            <a:ext cx="413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발생한 현상이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이상 상태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’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임을 인지</a:t>
            </a:r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217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동적 시간 </a:t>
            </a:r>
            <a:r>
              <a:rPr lang="ko-KR" altLang="en-US" sz="3200" err="1">
                <a:solidFill>
                  <a:schemeClr val="tx2"/>
                </a:solidFill>
                <a:latin typeface="+mn-ea"/>
              </a:rPr>
              <a:t>워핑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(DTW, Dynamic Time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Warping)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B89F53C-6D10-4F0B-A676-9E8E9271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90" y="1401133"/>
            <a:ext cx="6579419" cy="46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31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동적 시간 </a:t>
            </a:r>
            <a:r>
              <a:rPr lang="ko-KR" altLang="en-US" sz="3200" err="1">
                <a:solidFill>
                  <a:schemeClr val="tx2"/>
                </a:solidFill>
                <a:latin typeface="+mn-ea"/>
              </a:rPr>
              <a:t>워핑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(DTW, Dynamic Time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Warping)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A88AD-6C75-4236-91A0-1C7F7E4BF6AD}"/>
              </a:ext>
            </a:extLst>
          </p:cNvPr>
          <p:cNvSpPr txBox="1"/>
          <p:nvPr/>
        </p:nvSpPr>
        <p:spPr>
          <a:xfrm>
            <a:off x="883424" y="2305615"/>
            <a:ext cx="105512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데이터 분석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널리 이용되는 거리 측도 중 하나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속도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움직임을 가진 서로 다른 신호의 </a:t>
            </a:r>
            <a:r>
              <a:rPr lang="ko-KR" altLang="en-US" sz="20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시간축에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대한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파장의 유사성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측정하는 알고리즘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그래픽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비디오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오디오 분야에서 자주 사용되며 의료분야에서 보행 유사성 등에서 자주 사용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데이터셋이 많을 경우 정확도가 높아진다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단점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자체 연산 비용이 비싸다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시계열 데이터의 길이가 길어질수록 시간이 오래 걸리는 단점이 존재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Not differentiable everywhere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424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Data </a:t>
            </a:r>
            <a:r>
              <a:rPr lang="en-US" altLang="ko-KR" sz="3200" err="1">
                <a:solidFill>
                  <a:schemeClr val="tx2"/>
                </a:solidFill>
                <a:latin typeface="+mn-ea"/>
              </a:rPr>
              <a:t>Augumentation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 Using Time Warping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A88AD-6C75-4236-91A0-1C7F7E4BF6AD}"/>
              </a:ext>
            </a:extLst>
          </p:cNvPr>
          <p:cNvSpPr txBox="1"/>
          <p:nvPr/>
        </p:nvSpPr>
        <p:spPr>
          <a:xfrm>
            <a:off x="2307862" y="2848328"/>
            <a:ext cx="6756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DTW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is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differentiable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재구성 오류에 직접 사용 불가능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F6D9F-E9A8-44FB-88FB-E92214B4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83" y="4081562"/>
            <a:ext cx="53816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80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err="1">
                <a:solidFill>
                  <a:schemeClr val="tx2"/>
                </a:solidFill>
                <a:latin typeface="+mn-ea"/>
              </a:rPr>
              <a:t>BeatGAN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BA8E20D-B5F8-4496-B6FD-ED6D0D28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25" y="1464071"/>
            <a:ext cx="3982228" cy="28728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DC9423-6A4D-422A-9DE9-65B52D24F3D1}"/>
              </a:ext>
            </a:extLst>
          </p:cNvPr>
          <p:cNvSpPr txBox="1"/>
          <p:nvPr/>
        </p:nvSpPr>
        <p:spPr>
          <a:xfrm>
            <a:off x="2314861" y="4701606"/>
            <a:ext cx="808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Preprocessing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ECG data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train the model with normal heartbeats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75A719C-411D-4714-93AE-970DED0C9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553" y="1464071"/>
            <a:ext cx="5820390" cy="2872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BE8254-E2F8-4C3F-BF0C-0917042DDB73}"/>
              </a:ext>
            </a:extLst>
          </p:cNvPr>
          <p:cNvSpPr txBox="1"/>
          <p:nvPr/>
        </p:nvSpPr>
        <p:spPr>
          <a:xfrm>
            <a:off x="2314861" y="5066308"/>
            <a:ext cx="7827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unseen data x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학습된 모델에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feed  generated beat x’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얻는다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E77B21-12F2-47D9-9ABC-320A6C5037C6}"/>
              </a:ext>
            </a:extLst>
          </p:cNvPr>
          <p:cNvSpPr txBox="1"/>
          <p:nvPr/>
        </p:nvSpPr>
        <p:spPr>
          <a:xfrm>
            <a:off x="2314861" y="5466418"/>
            <a:ext cx="61120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x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x’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비교하여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anomalies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포착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698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Confusion matrix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0885A6-C0E7-4DE5-8E15-F76D67AAD85D}"/>
              </a:ext>
            </a:extLst>
          </p:cNvPr>
          <p:cNvSpPr txBox="1"/>
          <p:nvPr/>
        </p:nvSpPr>
        <p:spPr>
          <a:xfrm>
            <a:off x="371821" y="1004993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학습을 통해 모델이 얼마나 예측을 잘 하는지 평가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D47B5F-F8FB-4AB6-B62B-E45951789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38" y="1580486"/>
            <a:ext cx="8200724" cy="25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B3B778-7960-4BDC-B65B-9437930AD152}"/>
              </a:ext>
            </a:extLst>
          </p:cNvPr>
          <p:cNvSpPr txBox="1"/>
          <p:nvPr/>
        </p:nvSpPr>
        <p:spPr>
          <a:xfrm>
            <a:off x="3211700" y="4218062"/>
            <a:ext cx="49487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2000" b="0" i="0">
                <a:solidFill>
                  <a:srgbClr val="333333"/>
                </a:solidFill>
                <a:effectLst/>
                <a:latin typeface="+mn-ea"/>
              </a:rPr>
              <a:t>Actual(Positive) :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+mn-ea"/>
              </a:rPr>
              <a:t>실제 환자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2000" b="0" i="0">
                <a:solidFill>
                  <a:srgbClr val="333333"/>
                </a:solidFill>
                <a:effectLst/>
                <a:latin typeface="+mn-ea"/>
              </a:rPr>
              <a:t>Actual(Negative) :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+mn-ea"/>
              </a:rPr>
              <a:t>실제 환자가 아님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2000" b="0" i="0">
                <a:solidFill>
                  <a:srgbClr val="333333"/>
                </a:solidFill>
                <a:effectLst/>
                <a:latin typeface="+mn-ea"/>
              </a:rPr>
              <a:t>Predict(Positive) :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+mn-ea"/>
              </a:rPr>
              <a:t>실제 환자로 예측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2000" b="0" i="0">
                <a:solidFill>
                  <a:srgbClr val="333333"/>
                </a:solidFill>
                <a:effectLst/>
                <a:latin typeface="+mn-ea"/>
              </a:rPr>
              <a:t>Predict(Negative) :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+mn-ea"/>
              </a:rPr>
              <a:t>환자가 아닌 것으로 예측</a:t>
            </a:r>
          </a:p>
        </p:txBody>
      </p:sp>
    </p:spTree>
    <p:extLst>
      <p:ext uri="{BB962C8B-B14F-4D97-AF65-F5344CB8AC3E}">
        <p14:creationId xmlns:p14="http://schemas.microsoft.com/office/powerpoint/2010/main" val="611342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Confusion matrix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0885A6-C0E7-4DE5-8E15-F76D67AAD85D}"/>
              </a:ext>
            </a:extLst>
          </p:cNvPr>
          <p:cNvSpPr txBox="1"/>
          <p:nvPr/>
        </p:nvSpPr>
        <p:spPr>
          <a:xfrm>
            <a:off x="371821" y="1004993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학습을 통해 모델이 얼마나 예측을 잘 하는지 평가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D47B5F-F8FB-4AB6-B62B-E45951789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38" y="1580486"/>
            <a:ext cx="8200724" cy="25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185426-F77C-4EA7-B42A-8AAF173CED84}"/>
              </a:ext>
            </a:extLst>
          </p:cNvPr>
          <p:cNvSpPr txBox="1"/>
          <p:nvPr/>
        </p:nvSpPr>
        <p:spPr>
          <a:xfrm>
            <a:off x="1973178" y="4218062"/>
            <a:ext cx="90944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2000" b="0" i="0">
                <a:solidFill>
                  <a:srgbClr val="333333"/>
                </a:solidFill>
                <a:effectLst/>
                <a:latin typeface="+mn-ea"/>
              </a:rPr>
              <a:t>TP(True Positive) :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+mn-ea"/>
              </a:rPr>
              <a:t>긍정예측을 성공 즉</a:t>
            </a:r>
            <a:r>
              <a:rPr lang="en-US" altLang="ko-KR" sz="2000" b="0" i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+mn-ea"/>
              </a:rPr>
              <a:t>환자라고 예측해서 실제 환자임을 맞춤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2000" b="0" i="0">
                <a:solidFill>
                  <a:srgbClr val="333333"/>
                </a:solidFill>
                <a:effectLst/>
                <a:latin typeface="+mn-ea"/>
              </a:rPr>
              <a:t>TN(True Negative) :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+mn-ea"/>
              </a:rPr>
              <a:t>부정예측을 성공 즉</a:t>
            </a:r>
            <a:r>
              <a:rPr lang="en-US" altLang="ko-KR" sz="2000" b="0" i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+mn-ea"/>
              </a:rPr>
              <a:t>비환자라고 예측하여 실제 비환자임을 맞춤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2000" b="0" i="0">
                <a:solidFill>
                  <a:srgbClr val="333333"/>
                </a:solidFill>
                <a:effectLst/>
                <a:latin typeface="+mn-ea"/>
              </a:rPr>
              <a:t>FP(False Positive) :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+mn-ea"/>
              </a:rPr>
              <a:t>긍정예측을 실패 즉</a:t>
            </a:r>
            <a:r>
              <a:rPr lang="en-US" altLang="ko-KR" sz="2000" b="0" i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+mn-ea"/>
              </a:rPr>
              <a:t>환자라고 예측했지만 비환자임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2000" b="0" i="0">
                <a:solidFill>
                  <a:srgbClr val="333333"/>
                </a:solidFill>
                <a:effectLst/>
                <a:latin typeface="+mn-ea"/>
              </a:rPr>
              <a:t>FN(False Negative) :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+mn-ea"/>
              </a:rPr>
              <a:t>부정예측을 실패 즉</a:t>
            </a:r>
            <a:r>
              <a:rPr lang="en-US" altLang="ko-KR" sz="2000" b="0" i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+mn-ea"/>
              </a:rPr>
              <a:t>비환자라고 예측했지만 실제 환자임</a:t>
            </a:r>
          </a:p>
        </p:txBody>
      </p:sp>
    </p:spTree>
    <p:extLst>
      <p:ext uri="{BB962C8B-B14F-4D97-AF65-F5344CB8AC3E}">
        <p14:creationId xmlns:p14="http://schemas.microsoft.com/office/powerpoint/2010/main" val="3505381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AUC, ROC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DC9423-6A4D-422A-9DE9-65B52D24F3D1}"/>
              </a:ext>
            </a:extLst>
          </p:cNvPr>
          <p:cNvSpPr txBox="1"/>
          <p:nvPr/>
        </p:nvSpPr>
        <p:spPr>
          <a:xfrm>
            <a:off x="420063" y="1803578"/>
            <a:ext cx="3381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AUC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Area under the Curve</a:t>
            </a:r>
            <a:b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= ROC curve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아래쪽의 면적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DE5BF7-90BB-4256-86E9-56503ABA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682" y="1497563"/>
            <a:ext cx="4396441" cy="31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36E80F-FE30-4A98-AEAC-061BD295D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807" y="6635226"/>
            <a:ext cx="5276193" cy="2279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2AB373-2EE5-4378-9CF2-205DA15F686A}"/>
              </a:ext>
            </a:extLst>
          </p:cNvPr>
          <p:cNvSpPr txBox="1"/>
          <p:nvPr/>
        </p:nvSpPr>
        <p:spPr>
          <a:xfrm>
            <a:off x="409903" y="3201478"/>
            <a:ext cx="79357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ROC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Receiver Operating Characteristic</a:t>
            </a: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축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True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Positive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Rate</a:t>
            </a: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축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False Positive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Rate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왼쪽 상단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(0,1)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방향으로 더 휘어질 수록 예측성능이 뛰어난 모델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AUC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가 클수록 예측을 잘하는 모델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ROC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곡선을 통해 모델의 성능 평가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or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최적의 분류기준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(threshold)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찾음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146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AUC, ROC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DE5BF7-90BB-4256-86E9-56503ABA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82" y="2212262"/>
            <a:ext cx="4396441" cy="31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36E80F-FE30-4A98-AEAC-061BD295D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807" y="6635226"/>
            <a:ext cx="5276193" cy="227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0885A6-C0E7-4DE5-8E15-F76D67AAD85D}"/>
              </a:ext>
            </a:extLst>
          </p:cNvPr>
          <p:cNvSpPr txBox="1"/>
          <p:nvPr/>
        </p:nvSpPr>
        <p:spPr>
          <a:xfrm>
            <a:off x="5508858" y="3048442"/>
            <a:ext cx="55194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하단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(0,0) 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0(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음성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부정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예측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 상단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(1,1) 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1(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양성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긍정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예측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상단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(0,1):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잘못 예측한 것 없이 모두 맞춘 경우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009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err="1">
                <a:solidFill>
                  <a:schemeClr val="tx2"/>
                </a:solidFill>
                <a:latin typeface="+mn-ea"/>
              </a:rPr>
              <a:t>BeatGAN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: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 재구성의 정규화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F352214-01E2-4056-BA2C-C4B7EDCED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219" y="1767844"/>
            <a:ext cx="4759561" cy="36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48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22CB87-0026-4978-B4FE-D713CC22226D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99432-5BD2-43A3-A886-72B3FC1D1681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err="1">
                <a:solidFill>
                  <a:schemeClr val="tx2"/>
                </a:solidFill>
                <a:latin typeface="+mn-ea"/>
              </a:rPr>
              <a:t>BeatGAN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실험 기준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FA01E6D-453B-45A8-B4F9-ECC080EE0045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2CB1033-AD15-416B-B45F-1F1382268501}"/>
              </a:ext>
            </a:extLst>
          </p:cNvPr>
          <p:cNvCxnSpPr>
            <a:cxnSpLocks/>
          </p:cNvCxnSpPr>
          <p:nvPr/>
        </p:nvCxnSpPr>
        <p:spPr>
          <a:xfrm>
            <a:off x="372151" y="294640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CA2E3E9-E943-495C-B6B7-ED922D2B850E}"/>
              </a:ext>
            </a:extLst>
          </p:cNvPr>
          <p:cNvCxnSpPr>
            <a:cxnSpLocks/>
          </p:cNvCxnSpPr>
          <p:nvPr/>
        </p:nvCxnSpPr>
        <p:spPr>
          <a:xfrm>
            <a:off x="372151" y="47972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856D35D3-9ACF-457C-8221-41703186D35F}"/>
              </a:ext>
            </a:extLst>
          </p:cNvPr>
          <p:cNvGrpSpPr/>
          <p:nvPr/>
        </p:nvGrpSpPr>
        <p:grpSpPr>
          <a:xfrm>
            <a:off x="409903" y="1300299"/>
            <a:ext cx="10533032" cy="1209099"/>
            <a:chOff x="1537048" y="1513659"/>
            <a:chExt cx="10533032" cy="12090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E1876E-3B31-45F5-A185-539219E335A1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accent6"/>
                  </a:solidFill>
                </a:rPr>
                <a:t>001</a:t>
              </a:r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F6305B-104B-441D-B9F5-47AFFA9583A4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accent6"/>
                  </a:solidFill>
                </a:rPr>
                <a:t>&gt;&gt;</a:t>
              </a:r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C7E16F-35ED-42F0-930F-68F7CCE467B9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chemeClr val="bg1"/>
                  </a:solidFill>
                  <a:highlight>
                    <a:srgbClr val="DFC3B5"/>
                  </a:highlight>
                  <a:latin typeface="+mj-ea"/>
                  <a:ea typeface="+mj-ea"/>
                </a:rPr>
                <a:t>Accuracy</a:t>
              </a:r>
              <a:endParaRPr lang="ko-KR" altLang="en-US" sz="240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6FBD7A-689E-4D0A-9E4E-B28E3925315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63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>
                  <a:solidFill>
                    <a:schemeClr val="accent6"/>
                  </a:solidFill>
                </a:rPr>
                <a:t>얼마나 </a:t>
              </a:r>
              <a:r>
                <a:rPr lang="ko-KR" altLang="en-US" sz="1600" spc="-150">
                  <a:solidFill>
                    <a:srgbClr val="FF0000"/>
                  </a:solidFill>
                </a:rPr>
                <a:t>정확</a:t>
              </a:r>
              <a:r>
                <a:rPr lang="ko-KR" altLang="en-US" sz="1600" spc="-150">
                  <a:solidFill>
                    <a:schemeClr val="accent6"/>
                  </a:solidFill>
                </a:rPr>
                <a:t>한가</a:t>
              </a:r>
              <a:r>
                <a:rPr lang="en-US" altLang="ko-KR" sz="1600" spc="-150">
                  <a:solidFill>
                    <a:schemeClr val="accent6"/>
                  </a:solidFill>
                </a:rPr>
                <a:t>?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>
                  <a:solidFill>
                    <a:schemeClr val="accent6"/>
                  </a:solidFill>
                </a:rPr>
                <a:t>Data augmentation using time warping </a:t>
              </a:r>
              <a:r>
                <a:rPr lang="ko-KR" altLang="en-US" sz="1600" spc="-150">
                  <a:solidFill>
                    <a:schemeClr val="accent6"/>
                  </a:solidFill>
                </a:rPr>
                <a:t>을 했을 때와 </a:t>
              </a:r>
              <a:r>
                <a:rPr lang="ko-KR" altLang="en-US" sz="1600" spc="-150" err="1">
                  <a:solidFill>
                    <a:schemeClr val="accent6"/>
                  </a:solidFill>
                </a:rPr>
                <a:t>안했을</a:t>
              </a:r>
              <a:r>
                <a:rPr lang="ko-KR" altLang="en-US" sz="1600" spc="-150">
                  <a:solidFill>
                    <a:schemeClr val="accent6"/>
                  </a:solidFill>
                </a:rPr>
                <a:t> 때의 </a:t>
              </a:r>
              <a:r>
                <a:rPr lang="en-US" altLang="ko-KR" sz="1600" spc="-150" err="1">
                  <a:solidFill>
                    <a:schemeClr val="accent6"/>
                  </a:solidFill>
                </a:rPr>
                <a:t>BeatGAN</a:t>
              </a:r>
              <a:r>
                <a:rPr lang="en-US" altLang="ko-KR" sz="1600" spc="-150">
                  <a:solidFill>
                    <a:schemeClr val="accent6"/>
                  </a:solidFill>
                </a:rPr>
                <a:t> </a:t>
              </a:r>
              <a:r>
                <a:rPr lang="ko-KR" altLang="en-US" sz="1600" spc="-150">
                  <a:solidFill>
                    <a:schemeClr val="accent6"/>
                  </a:solidFill>
                </a:rPr>
                <a:t>차이는</a:t>
              </a:r>
              <a:r>
                <a:rPr lang="en-US" altLang="ko-KR" sz="1600" spc="-150">
                  <a:solidFill>
                    <a:schemeClr val="accent6"/>
                  </a:solidFill>
                </a:rPr>
                <a:t>?</a:t>
              </a:r>
              <a:endParaRPr lang="ko-KR" altLang="en-US" sz="1600" spc="-150">
                <a:solidFill>
                  <a:schemeClr val="accent6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B92F055-4B6F-4DD2-83BA-06C4E69B303E}"/>
              </a:ext>
            </a:extLst>
          </p:cNvPr>
          <p:cNvGrpSpPr/>
          <p:nvPr/>
        </p:nvGrpSpPr>
        <p:grpSpPr>
          <a:xfrm>
            <a:off x="409903" y="3121078"/>
            <a:ext cx="10533032" cy="1209099"/>
            <a:chOff x="1537048" y="1513659"/>
            <a:chExt cx="10533032" cy="12090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4A7155-6DEC-4AA5-8573-3EE30E36D66E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accent6"/>
                  </a:solidFill>
                </a:rPr>
                <a:t>002</a:t>
              </a:r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A3725C-B857-48E0-B185-94F069F08E33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accent6"/>
                  </a:solidFill>
                </a:rPr>
                <a:t>&gt;&gt;</a:t>
              </a:r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A448AB-2174-4475-B6EB-1836133560CF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err="1">
                  <a:solidFill>
                    <a:schemeClr val="bg1"/>
                  </a:solidFill>
                  <a:highlight>
                    <a:srgbClr val="DFC3B5"/>
                  </a:highlight>
                  <a:latin typeface="+mj-ea"/>
                  <a:ea typeface="+mj-ea"/>
                </a:rPr>
                <a:t>Explainability</a:t>
              </a:r>
              <a:endParaRPr lang="ko-KR" altLang="en-US" sz="240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653DD8-9ED3-4281-85A0-6F3D0580160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63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>
                  <a:solidFill>
                    <a:schemeClr val="accent6"/>
                  </a:solidFill>
                </a:rPr>
                <a:t>입력의 비정상적인 부분을 잘 찾아내고 사람들의 주의를 잘 유도할 수 있는가</a:t>
              </a:r>
              <a:r>
                <a:rPr lang="en-US" altLang="ko-KR" sz="1600" spc="-150">
                  <a:solidFill>
                    <a:schemeClr val="accent6"/>
                  </a:solidFill>
                </a:rPr>
                <a:t>?</a:t>
              </a:r>
            </a:p>
            <a:p>
              <a:pPr algn="just">
                <a:lnSpc>
                  <a:spcPct val="120000"/>
                </a:lnSpc>
              </a:pPr>
              <a:r>
                <a:rPr lang="ko-KR" altLang="en-US" sz="1600" spc="-150">
                  <a:solidFill>
                    <a:srgbClr val="FF0000"/>
                  </a:solidFill>
                </a:rPr>
                <a:t>설명 가능한 결과</a:t>
              </a:r>
              <a:r>
                <a:rPr lang="ko-KR" altLang="en-US" sz="1600" spc="-150">
                  <a:solidFill>
                    <a:schemeClr val="accent6"/>
                  </a:solidFill>
                </a:rPr>
                <a:t>를 보여주는가</a:t>
              </a:r>
              <a:r>
                <a:rPr lang="en-US" altLang="ko-KR" sz="1600" spc="-150">
                  <a:solidFill>
                    <a:schemeClr val="accent6"/>
                  </a:solidFill>
                </a:rPr>
                <a:t>?</a:t>
              </a:r>
              <a:endParaRPr lang="ko-KR" altLang="en-US" sz="1600" spc="-15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1836263-3CEB-4FDE-BF7E-DE08188F29F7}"/>
              </a:ext>
            </a:extLst>
          </p:cNvPr>
          <p:cNvGrpSpPr/>
          <p:nvPr/>
        </p:nvGrpSpPr>
        <p:grpSpPr>
          <a:xfrm>
            <a:off x="409903" y="4982497"/>
            <a:ext cx="10533032" cy="913633"/>
            <a:chOff x="1537048" y="1513659"/>
            <a:chExt cx="10533032" cy="9136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C955D-79AD-44E0-9183-B7F5CDE3B691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accent6"/>
                  </a:solidFill>
                </a:rPr>
                <a:t>003</a:t>
              </a:r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FEE681-7E81-4E0A-A7FC-DFAB1D732E0A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accent6"/>
                  </a:solidFill>
                </a:rPr>
                <a:t>&gt;&gt;</a:t>
              </a:r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65416F-A815-47CF-A534-428F2A635100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chemeClr val="bg1"/>
                  </a:solidFill>
                  <a:highlight>
                    <a:srgbClr val="DFC3B5"/>
                  </a:highlight>
                  <a:latin typeface="+mj-ea"/>
                  <a:ea typeface="+mj-ea"/>
                </a:rPr>
                <a:t>Efficiency</a:t>
              </a:r>
              <a:endParaRPr lang="ko-KR" altLang="en-US" sz="240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B0E5A7-C1C4-418A-B7C7-60561535B017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6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>
                  <a:solidFill>
                    <a:schemeClr val="accent6"/>
                  </a:solidFill>
                </a:rPr>
                <a:t>추론은 얼마나 </a:t>
              </a:r>
              <a:r>
                <a:rPr lang="ko-KR" altLang="en-US" sz="1600" spc="-150" err="1">
                  <a:solidFill>
                    <a:srgbClr val="FF0000"/>
                  </a:solidFill>
                </a:rPr>
                <a:t>빠른가</a:t>
              </a:r>
              <a:r>
                <a:rPr lang="en-US" altLang="ko-KR" sz="1600" spc="-150">
                  <a:solidFill>
                    <a:schemeClr val="accent6"/>
                  </a:solidFill>
                </a:rPr>
                <a:t>?</a:t>
              </a:r>
              <a:endParaRPr lang="ko-KR" altLang="en-US" sz="1600" spc="-15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74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0C369D-5249-4678-817C-668121332346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1A368-B5EB-4D4E-8890-3C18294079A7}"/>
              </a:ext>
            </a:extLst>
          </p:cNvPr>
          <p:cNvSpPr txBox="1"/>
          <p:nvPr/>
        </p:nvSpPr>
        <p:spPr>
          <a:xfrm flipH="1">
            <a:off x="409902" y="222774"/>
            <a:ext cx="5018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이상 현상</a:t>
            </a:r>
            <a:r>
              <a:rPr lang="en-US" altLang="ko-KR" sz="3200">
                <a:solidFill>
                  <a:schemeClr val="tx2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3200">
                <a:solidFill>
                  <a:schemeClr val="tx2"/>
                </a:solidFill>
                <a:latin typeface="+mn-ea"/>
                <a:sym typeface="Wingdings" panose="05000000000000000000" pitchFamily="2" charset="2"/>
              </a:rPr>
              <a:t>탐지하는 기술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A10E2F-47A3-43C9-AD2B-23AFCCC22948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FD58C6B2-6253-4F95-96ED-76A038DB64A9}"/>
              </a:ext>
            </a:extLst>
          </p:cNvPr>
          <p:cNvSpPr/>
          <p:nvPr/>
        </p:nvSpPr>
        <p:spPr>
          <a:xfrm>
            <a:off x="3925455" y="1790700"/>
            <a:ext cx="4204131" cy="411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latin typeface="+mj-ea"/>
                <a:ea typeface="+mj-ea"/>
              </a:rPr>
              <a:t>이상 탐지 기술</a:t>
            </a:r>
            <a:endParaRPr lang="en-US" altLang="ko-KR" sz="3200">
              <a:latin typeface="+mj-ea"/>
              <a:ea typeface="+mj-ea"/>
            </a:endParaRPr>
          </a:p>
          <a:p>
            <a:pPr algn="ctr"/>
            <a:r>
              <a:rPr lang="en-US" altLang="ko-KR" sz="3200">
                <a:latin typeface="+mj-ea"/>
                <a:ea typeface="+mj-ea"/>
              </a:rPr>
              <a:t>(Anomaly Detection)</a:t>
            </a:r>
            <a:endParaRPr lang="ko-KR" altLang="en-US" sz="32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5007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MIT-BIH ECG dataset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64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CMU Motion Capture dataset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A864E22-3EC9-44CC-A5E6-525BE147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881187"/>
            <a:ext cx="11287125" cy="3095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B29858-E142-49EA-82B0-275460586BB2}"/>
              </a:ext>
            </a:extLst>
          </p:cNvPr>
          <p:cNvSpPr txBox="1"/>
          <p:nvPr/>
        </p:nvSpPr>
        <p:spPr>
          <a:xfrm>
            <a:off x="572703" y="5108683"/>
            <a:ext cx="11166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Figure 3: Example of anomaly detection on motion capture time series(4-dimensions). The right side shows the original time series and heatmaps to pinpoint the anomalies of jumping/running/hopping from walking motions.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05797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Q1. Accuracy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8">
            <a:extLst>
              <a:ext uri="{FF2B5EF4-FFF2-40B4-BE49-F238E27FC236}">
                <a16:creationId xmlns:a16="http://schemas.microsoft.com/office/drawing/2014/main" id="{F66C6AC4-B3A5-A246-9859-D27D37DD5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366626"/>
            <a:ext cx="8128000" cy="21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34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Q1. Accuracy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">
            <a:extLst>
              <a:ext uri="{FF2B5EF4-FFF2-40B4-BE49-F238E27FC236}">
                <a16:creationId xmlns:a16="http://schemas.microsoft.com/office/drawing/2014/main" id="{C44AD189-AA94-6040-8770-7C21DDB38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209" y="1243304"/>
            <a:ext cx="6620824" cy="47807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B8FFE70-9447-DC4F-96E6-95D159B9F32E}"/>
                  </a:ext>
                </a:extLst>
              </p14:cNvPr>
              <p14:cNvContentPartPr/>
              <p14:nvPr/>
            </p14:nvContentPartPr>
            <p14:xfrm>
              <a:off x="9858589" y="756623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B8FFE70-9447-DC4F-96E6-95D159B9F3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9589" y="7476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50F52BC-1ADB-6144-8A5C-F7435523E2D5}"/>
                  </a:ext>
                </a:extLst>
              </p14:cNvPr>
              <p14:cNvContentPartPr/>
              <p14:nvPr/>
            </p14:nvContentPartPr>
            <p14:xfrm>
              <a:off x="3054409" y="1821497"/>
              <a:ext cx="98640" cy="414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50F52BC-1ADB-6144-8A5C-F7435523E2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6409" y="1785497"/>
                <a:ext cx="13428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FB28C13-8D4A-954F-B873-B22686F864C0}"/>
                  </a:ext>
                </a:extLst>
              </p14:cNvPr>
              <p14:cNvContentPartPr/>
              <p14:nvPr/>
            </p14:nvContentPartPr>
            <p14:xfrm>
              <a:off x="2962385" y="2352063"/>
              <a:ext cx="232920" cy="19245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FB28C13-8D4A-954F-B873-B22686F864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4385" y="2316056"/>
                <a:ext cx="268560" cy="19962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373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Q1. Accuracy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B8FFE70-9447-DC4F-96E6-95D159B9F32E}"/>
                  </a:ext>
                </a:extLst>
              </p14:cNvPr>
              <p14:cNvContentPartPr/>
              <p14:nvPr/>
            </p14:nvContentPartPr>
            <p14:xfrm>
              <a:off x="9858589" y="756623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B8FFE70-9447-DC4F-96E6-95D159B9F3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9589" y="74762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2">
            <a:extLst>
              <a:ext uri="{FF2B5EF4-FFF2-40B4-BE49-F238E27FC236}">
                <a16:creationId xmlns:a16="http://schemas.microsoft.com/office/drawing/2014/main" id="{8CF79301-5C22-2F49-8112-8AD43F19C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1338262"/>
            <a:ext cx="63531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92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Q2. Explainability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3BD7572-8874-2547-8525-F30458DA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881187"/>
            <a:ext cx="11287125" cy="3095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44D695-C609-A44E-8373-17D3472265E4}"/>
              </a:ext>
            </a:extLst>
          </p:cNvPr>
          <p:cNvSpPr txBox="1"/>
          <p:nvPr/>
        </p:nvSpPr>
        <p:spPr>
          <a:xfrm>
            <a:off x="572703" y="5108683"/>
            <a:ext cx="11166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Figure 3: Example of anomaly detection on motion capture time series(4-dimensions). The right side shows the original time series and heatmaps to pinpoint the anomalies of jumping/running/hopping from walking motions.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71144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Q3. Efficiency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">
            <a:extLst>
              <a:ext uri="{FF2B5EF4-FFF2-40B4-BE49-F238E27FC236}">
                <a16:creationId xmlns:a16="http://schemas.microsoft.com/office/drawing/2014/main" id="{9707F7EB-6675-E442-B4D5-956D4E96A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59" y="1231627"/>
            <a:ext cx="5947320" cy="51037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3B9EC-0A27-2740-9CC0-D1097E802F8F}"/>
              </a:ext>
            </a:extLst>
          </p:cNvPr>
          <p:cNvSpPr txBox="1"/>
          <p:nvPr/>
        </p:nvSpPr>
        <p:spPr>
          <a:xfrm>
            <a:off x="9543393" y="2767858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BeatGAN only takes 2.6ms per beat, which is 1.5x faster than Ganomaly and 1415x faster than AnoGAN.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9">
                <a:extLst>
                  <a:ext uri="{FF2B5EF4-FFF2-40B4-BE49-F238E27FC236}">
                    <a16:creationId xmlns:a16="http://schemas.microsoft.com/office/drawing/2014/main" id="{5EF5BB6C-B995-B449-ABDA-DD241BAE9A9E}"/>
                  </a:ext>
                </a:extLst>
              </p14:cNvPr>
              <p14:cNvContentPartPr/>
              <p14:nvPr/>
            </p14:nvContentPartPr>
            <p14:xfrm>
              <a:off x="6460311" y="2508397"/>
              <a:ext cx="6840" cy="7920"/>
            </p14:xfrm>
          </p:contentPart>
        </mc:Choice>
        <mc:Fallback xmlns="">
          <p:pic>
            <p:nvPicPr>
              <p:cNvPr id="9" name="잉크 9">
                <a:extLst>
                  <a:ext uri="{FF2B5EF4-FFF2-40B4-BE49-F238E27FC236}">
                    <a16:creationId xmlns:a16="http://schemas.microsoft.com/office/drawing/2014/main" id="{5EF5BB6C-B995-B449-ABDA-DD241BAE9A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1761" y="2499397"/>
                <a:ext cx="23598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33757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9131083B-0DE8-4B8F-851E-300AA7373DA7}"/>
              </a:ext>
            </a:extLst>
          </p:cNvPr>
          <p:cNvSpPr/>
          <p:nvPr/>
        </p:nvSpPr>
        <p:spPr>
          <a:xfrm>
            <a:off x="-4258506" y="0"/>
            <a:ext cx="9449938" cy="7536426"/>
          </a:xfrm>
          <a:prstGeom prst="parallelogram">
            <a:avLst>
              <a:gd name="adj" fmla="val 494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CE1EFC6-4643-48A6-9878-7F1C8C1BACA8}"/>
              </a:ext>
            </a:extLst>
          </p:cNvPr>
          <p:cNvSpPr/>
          <p:nvPr/>
        </p:nvSpPr>
        <p:spPr>
          <a:xfrm>
            <a:off x="-3392130" y="4645744"/>
            <a:ext cx="6291507" cy="3460955"/>
          </a:xfrm>
          <a:prstGeom prst="parallelogram">
            <a:avLst>
              <a:gd name="adj" fmla="val 494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751CE-5D0E-4FC7-A14E-5CF884AF1453}"/>
              </a:ext>
            </a:extLst>
          </p:cNvPr>
          <p:cNvSpPr txBox="1"/>
          <p:nvPr/>
        </p:nvSpPr>
        <p:spPr>
          <a:xfrm>
            <a:off x="-481030" y="3429000"/>
            <a:ext cx="38001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6600">
                <a:solidFill>
                  <a:schemeClr val="bg1"/>
                </a:solidFill>
                <a:latin typeface="+mj-ea"/>
                <a:ea typeface="+mj-ea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702772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A126-34C4-40A8-9000-4EB5583010EB}"/>
              </a:ext>
            </a:extLst>
          </p:cNvPr>
          <p:cNvSpPr txBox="1"/>
          <p:nvPr/>
        </p:nvSpPr>
        <p:spPr>
          <a:xfrm flipH="1">
            <a:off x="409903" y="222774"/>
            <a:ext cx="887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Conclusions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">
            <a:extLst>
              <a:ext uri="{FF2B5EF4-FFF2-40B4-BE49-F238E27FC236}">
                <a16:creationId xmlns:a16="http://schemas.microsoft.com/office/drawing/2014/main" id="{879AF787-A3EC-D543-ADAB-1B7B920C6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871010"/>
            <a:ext cx="8128000" cy="36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904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B3CAA5-6698-441D-A710-B035DB5BA2B7}"/>
              </a:ext>
            </a:extLst>
          </p:cNvPr>
          <p:cNvSpPr/>
          <p:nvPr/>
        </p:nvSpPr>
        <p:spPr>
          <a:xfrm rot="5400000">
            <a:off x="2955695" y="-1916169"/>
            <a:ext cx="454117" cy="5961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A19D98-CE16-46B7-B9C0-C1AFF40B7594}"/>
              </a:ext>
            </a:extLst>
          </p:cNvPr>
          <p:cNvSpPr/>
          <p:nvPr/>
        </p:nvSpPr>
        <p:spPr>
          <a:xfrm>
            <a:off x="0" y="-67377"/>
            <a:ext cx="211756" cy="5476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6829FD-DAC0-4813-BF4B-57C7F48E9A03}"/>
              </a:ext>
            </a:extLst>
          </p:cNvPr>
          <p:cNvSpPr/>
          <p:nvPr/>
        </p:nvSpPr>
        <p:spPr>
          <a:xfrm>
            <a:off x="-1" y="5409398"/>
            <a:ext cx="211756" cy="1520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29F5C-6A86-4A1E-B02E-BB0800CB9543}"/>
              </a:ext>
            </a:extLst>
          </p:cNvPr>
          <p:cNvSpPr txBox="1"/>
          <p:nvPr/>
        </p:nvSpPr>
        <p:spPr>
          <a:xfrm>
            <a:off x="4195916" y="837397"/>
            <a:ext cx="1900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+mj-ea"/>
                <a:ea typeface="+mj-ea"/>
              </a:rPr>
              <a:t>References</a:t>
            </a:r>
            <a:endParaRPr lang="ko-KR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01922-C2E1-4510-957D-DFB7921E8F75}"/>
              </a:ext>
            </a:extLst>
          </p:cNvPr>
          <p:cNvSpPr txBox="1"/>
          <p:nvPr/>
        </p:nvSpPr>
        <p:spPr>
          <a:xfrm>
            <a:off x="431534" y="1796179"/>
            <a:ext cx="114636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latin typeface="+mn-ea"/>
              </a:rPr>
              <a:t>ROC curve</a:t>
            </a:r>
            <a:r>
              <a:rPr lang="ko-KR" altLang="en-US" sz="2000">
                <a:latin typeface="+mn-ea"/>
              </a:rPr>
              <a:t>와 </a:t>
            </a:r>
            <a:r>
              <a:rPr lang="en-US" altLang="ko-KR" sz="2000">
                <a:latin typeface="+mn-ea"/>
              </a:rPr>
              <a:t>AUC </a:t>
            </a:r>
            <a:r>
              <a:rPr lang="ko-KR" altLang="en-US" sz="2000">
                <a:latin typeface="+mn-ea"/>
              </a:rPr>
              <a:t>이해하기 </a:t>
            </a:r>
            <a:r>
              <a:rPr lang="en-US" altLang="ko-KR" sz="2000">
                <a:latin typeface="+mn-ea"/>
              </a:rPr>
              <a:t>(</a:t>
            </a:r>
            <a:r>
              <a:rPr lang="en-US" altLang="ko-KR" sz="2000" err="1">
                <a:latin typeface="+mn-ea"/>
              </a:rPr>
              <a:t>YeEunOh</a:t>
            </a:r>
            <a:r>
              <a:rPr lang="en-US" altLang="ko-KR" sz="2000">
                <a:latin typeface="+mn-ea"/>
              </a:rPr>
              <a:t>) </a:t>
            </a:r>
            <a:r>
              <a:rPr lang="en-US" altLang="ko-KR" sz="900">
                <a:latin typeface="+mn-ea"/>
              </a:rPr>
              <a:t>https://dsdoris.medium.com/roc-curve%EC%99%80-auc-%EC%9D%B4%ED%95%B4%ED%95%98%EA%B8%B0-126978d80a9e</a:t>
            </a:r>
          </a:p>
          <a:p>
            <a:r>
              <a:rPr lang="ko-KR" altLang="en-US" sz="2000">
                <a:latin typeface="+mn-ea"/>
              </a:rPr>
              <a:t>희소하고 긴 시계열 데이터의 동적 시간 </a:t>
            </a:r>
            <a:r>
              <a:rPr lang="ko-KR" altLang="en-US" sz="2000" err="1">
                <a:latin typeface="+mn-ea"/>
              </a:rPr>
              <a:t>워핑</a:t>
            </a:r>
            <a:r>
              <a:rPr lang="ko-KR" altLang="en-US" sz="2000">
                <a:latin typeface="+mn-ea"/>
              </a:rPr>
              <a:t> 거리 </a:t>
            </a:r>
            <a:r>
              <a:rPr lang="ko-KR" altLang="en-US" sz="2000" err="1">
                <a:latin typeface="+mn-ea"/>
              </a:rPr>
              <a:t>상계값</a:t>
            </a:r>
            <a:r>
              <a:rPr lang="ko-KR" altLang="en-US" sz="2000">
                <a:latin typeface="+mn-ea"/>
              </a:rPr>
              <a:t> 개선 </a:t>
            </a:r>
            <a:r>
              <a:rPr lang="ko-KR" altLang="en-US" sz="1000" err="1">
                <a:latin typeface="+mn-ea"/>
              </a:rPr>
              <a:t>서장혁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/</a:t>
            </a:r>
            <a:r>
              <a:rPr lang="en-US" altLang="ko-KR" sz="1000" err="1">
                <a:latin typeface="+mn-ea"/>
              </a:rPr>
              <a:t>Janghyuk</a:t>
            </a:r>
            <a:r>
              <a:rPr lang="en-US" altLang="ko-KR" sz="1000">
                <a:latin typeface="+mn-ea"/>
              </a:rPr>
              <a:t> </a:t>
            </a:r>
            <a:r>
              <a:rPr lang="en-US" altLang="ko-KR" sz="1000" err="1">
                <a:latin typeface="+mn-ea"/>
              </a:rPr>
              <a:t>Seo</a:t>
            </a:r>
            <a:r>
              <a:rPr lang="en-US" altLang="ko-KR" sz="1000">
                <a:latin typeface="+mn-ea"/>
              </a:rPr>
              <a:t> 1 ,  </a:t>
            </a:r>
            <a:r>
              <a:rPr lang="ko-KR" altLang="en-US" sz="1000" err="1">
                <a:latin typeface="+mn-ea"/>
              </a:rPr>
              <a:t>정우환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/</a:t>
            </a:r>
            <a:r>
              <a:rPr lang="en-US" altLang="ko-KR" sz="1000" err="1">
                <a:latin typeface="+mn-ea"/>
              </a:rPr>
              <a:t>Woohwan</a:t>
            </a:r>
            <a:r>
              <a:rPr lang="en-US" altLang="ko-KR" sz="1000">
                <a:latin typeface="+mn-ea"/>
              </a:rPr>
              <a:t> Jung 2 ,  </a:t>
            </a:r>
            <a:r>
              <a:rPr lang="ko-KR" altLang="en-US" sz="1000" err="1">
                <a:latin typeface="+mn-ea"/>
              </a:rPr>
              <a:t>심규석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/Shim</a:t>
            </a:r>
            <a:r>
              <a:rPr lang="ko-KR" altLang="en-US" sz="1000">
                <a:latin typeface="+mn-ea"/>
              </a:rPr>
              <a:t>， </a:t>
            </a:r>
            <a:r>
              <a:rPr lang="en-US" altLang="ko-KR" sz="1000" err="1">
                <a:latin typeface="+mn-ea"/>
              </a:rPr>
              <a:t>Kyuseok</a:t>
            </a:r>
            <a:r>
              <a:rPr lang="en-US" altLang="ko-KR" sz="1000">
                <a:latin typeface="+mn-ea"/>
              </a:rPr>
              <a:t> 3</a:t>
            </a:r>
            <a:endParaRPr lang="en-US" altLang="ko-KR" sz="2000">
              <a:latin typeface="+mn-ea"/>
            </a:endParaRPr>
          </a:p>
          <a:p>
            <a:r>
              <a:rPr lang="ko-KR" altLang="en-US" sz="2000" err="1">
                <a:latin typeface="+mn-ea"/>
              </a:rPr>
              <a:t>최윤제</a:t>
            </a:r>
            <a:r>
              <a:rPr lang="ko-KR" altLang="en-US" sz="2000">
                <a:latin typeface="+mn-ea"/>
              </a:rPr>
              <a:t> 연구원 </a:t>
            </a:r>
            <a:r>
              <a:rPr lang="en-US" altLang="ko-KR" sz="2000">
                <a:latin typeface="+mn-ea"/>
              </a:rPr>
              <a:t>Naver D2 </a:t>
            </a:r>
            <a:r>
              <a:rPr lang="ko-KR" altLang="en-US" sz="2000">
                <a:latin typeface="+mn-ea"/>
              </a:rPr>
              <a:t>발표자료 </a:t>
            </a:r>
            <a:r>
              <a:rPr lang="en-US" altLang="ko-KR" sz="2000">
                <a:latin typeface="+mn-ea"/>
              </a:rPr>
              <a:t>(GAN) </a:t>
            </a:r>
            <a:r>
              <a:rPr lang="en-US" altLang="ko-KR" sz="900">
                <a:latin typeface="+mn-ea"/>
                <a:hlinkClick r:id="rId2"/>
              </a:rPr>
              <a:t>https://www.slideshare.net/NaverEngineering/1-gangenerative-adversarial-network</a:t>
            </a:r>
            <a:endParaRPr lang="en-US" altLang="ko-KR" sz="1200">
              <a:latin typeface="+mn-ea"/>
            </a:endParaRPr>
          </a:p>
          <a:p>
            <a:r>
              <a:rPr lang="en-US" altLang="ko-KR" sz="2000">
                <a:latin typeface="+mn-ea"/>
              </a:rPr>
              <a:t>Ki’s blog, Autoencoder based Anomaly Detection </a:t>
            </a:r>
            <a:r>
              <a:rPr lang="en-US" altLang="ko-KR" sz="900">
                <a:latin typeface="+mn-ea"/>
                <a:hlinkClick r:id="rId3"/>
              </a:rPr>
              <a:t>https://kh-kim.github.io/blog/2019/12/15/Autoencoder-based-anomaly-detection.html</a:t>
            </a:r>
            <a:endParaRPr lang="en-US" altLang="ko-KR" sz="900">
              <a:latin typeface="+mn-ea"/>
            </a:endParaRPr>
          </a:p>
          <a:p>
            <a:r>
              <a:rPr lang="en-US" altLang="ko-KR" sz="2000">
                <a:latin typeface="+mn-ea"/>
              </a:rPr>
              <a:t>ITT’s tech-blog, GAN(Generative Adversarial Networks) </a:t>
            </a:r>
            <a:r>
              <a:rPr lang="en-US" altLang="ko-KR" sz="1000">
                <a:latin typeface="+mn-ea"/>
              </a:rPr>
              <a:t>https://kjhov195.github.io/2020-03-09-generative_adversarial_network/</a:t>
            </a:r>
            <a:endParaRPr lang="en-US" altLang="ko-KR" sz="2000">
              <a:latin typeface="+mn-ea"/>
            </a:endParaRPr>
          </a:p>
          <a:p>
            <a:r>
              <a:rPr lang="en-US" altLang="ko-KR" sz="2000" err="1">
                <a:latin typeface="+mn-ea"/>
              </a:rPr>
              <a:t>SPRi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인공지능 기반 이상감지 기술 </a:t>
            </a:r>
            <a:r>
              <a:rPr lang="en-US" altLang="ko-KR" sz="1000">
                <a:latin typeface="+mn-ea"/>
                <a:hlinkClick r:id="rId4"/>
              </a:rPr>
              <a:t>https://spri.kr/posts/view/23193?code=industry_trend</a:t>
            </a:r>
            <a:endParaRPr lang="en-US" altLang="ko-KR" sz="1000">
              <a:latin typeface="+mn-ea"/>
            </a:endParaRPr>
          </a:p>
          <a:p>
            <a:endParaRPr lang="en-US" altLang="ko-KR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881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AF07A4-B006-4B19-A2DD-C44FBBD987BC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D6250-33D6-4A01-898A-EAC26D168959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이상 탐지 기술 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(Anomaly Detection)</a:t>
            </a:r>
            <a:endParaRPr lang="ko-KR" altLang="en-US" sz="320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EC42859-BC2B-4EB5-9F16-F7C02672407E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60AC15-9B99-41DB-A4E6-9F40E24CC238}"/>
              </a:ext>
            </a:extLst>
          </p:cNvPr>
          <p:cNvSpPr/>
          <p:nvPr/>
        </p:nvSpPr>
        <p:spPr>
          <a:xfrm>
            <a:off x="1498041" y="2536252"/>
            <a:ext cx="4100968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492721-1A1E-49C1-BDE0-C904E11C01B1}"/>
              </a:ext>
            </a:extLst>
          </p:cNvPr>
          <p:cNvCxnSpPr>
            <a:cxnSpLocks/>
          </p:cNvCxnSpPr>
          <p:nvPr/>
        </p:nvCxnSpPr>
        <p:spPr>
          <a:xfrm>
            <a:off x="1498041" y="2545483"/>
            <a:ext cx="41009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F14B65-21FA-4270-9D11-0FA4FBEE7EF6}"/>
              </a:ext>
            </a:extLst>
          </p:cNvPr>
          <p:cNvSpPr txBox="1"/>
          <p:nvPr/>
        </p:nvSpPr>
        <p:spPr>
          <a:xfrm>
            <a:off x="2268678" y="2713243"/>
            <a:ext cx="261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chemeClr val="accent2">
                    <a:lumMod val="50000"/>
                  </a:schemeClr>
                </a:solidFill>
                <a:latin typeface="+mn-ea"/>
              </a:rPr>
              <a:t>지도 </a:t>
            </a:r>
            <a:r>
              <a:rPr lang="en-US" altLang="ko-KR" spc="-150">
                <a:solidFill>
                  <a:schemeClr val="accent2">
                    <a:lumMod val="50000"/>
                  </a:schemeClr>
                </a:solidFill>
                <a:latin typeface="+mn-ea"/>
              </a:rPr>
              <a:t>(Supervised) </a:t>
            </a:r>
            <a:r>
              <a:rPr lang="ko-KR" altLang="en-US" spc="-150">
                <a:solidFill>
                  <a:schemeClr val="accent2">
                    <a:lumMod val="50000"/>
                  </a:schemeClr>
                </a:solidFill>
                <a:latin typeface="+mn-ea"/>
              </a:rPr>
              <a:t>이상 탐지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D4270-9FF7-49D7-9FE1-9F41A333DA16}"/>
              </a:ext>
            </a:extLst>
          </p:cNvPr>
          <p:cNvSpPr txBox="1"/>
          <p:nvPr/>
        </p:nvSpPr>
        <p:spPr>
          <a:xfrm>
            <a:off x="6659732" y="2583315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>
                <a:solidFill>
                  <a:schemeClr val="accent2">
                    <a:lumMod val="50000"/>
                  </a:schemeClr>
                </a:solidFill>
                <a:latin typeface="+mn-ea"/>
              </a:rPr>
              <a:t>비지도 </a:t>
            </a:r>
            <a:r>
              <a:rPr lang="en-US" altLang="ko-KR" spc="-150">
                <a:solidFill>
                  <a:schemeClr val="accent2">
                    <a:lumMod val="50000"/>
                  </a:schemeClr>
                </a:solidFill>
                <a:latin typeface="+mn-ea"/>
              </a:rPr>
              <a:t>(Unsupervised) </a:t>
            </a:r>
            <a:r>
              <a:rPr lang="ko-KR" altLang="en-US" spc="-150">
                <a:solidFill>
                  <a:schemeClr val="accent2">
                    <a:lumMod val="50000"/>
                  </a:schemeClr>
                </a:solidFill>
                <a:latin typeface="+mn-ea"/>
              </a:rPr>
              <a:t>방식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E8DD1A-C2E2-47B7-8642-3043CFB4E191}"/>
              </a:ext>
            </a:extLst>
          </p:cNvPr>
          <p:cNvCxnSpPr>
            <a:cxnSpLocks/>
          </p:cNvCxnSpPr>
          <p:nvPr/>
        </p:nvCxnSpPr>
        <p:spPr>
          <a:xfrm>
            <a:off x="1498041" y="5799005"/>
            <a:ext cx="41009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BB47A0-A5E5-4D65-8412-37D068500779}"/>
              </a:ext>
            </a:extLst>
          </p:cNvPr>
          <p:cNvSpPr txBox="1"/>
          <p:nvPr/>
        </p:nvSpPr>
        <p:spPr>
          <a:xfrm>
            <a:off x="1446853" y="3822433"/>
            <a:ext cx="42033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altLang="ko-KR" sz="1400"/>
              <a:t>Labeled data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/>
              <a:t>Direct feedback</a:t>
            </a:r>
          </a:p>
          <a:p>
            <a:pPr algn="just"/>
            <a:endParaRPr lang="en-US" altLang="ko-KR" sz="1400"/>
          </a:p>
          <a:p>
            <a:pPr marL="171450" indent="-171450" algn="just">
              <a:buFontTx/>
              <a:buChar char="-"/>
            </a:pPr>
            <a:r>
              <a:rPr lang="ko-KR" altLang="en-US" sz="1400"/>
              <a:t>장점  </a:t>
            </a:r>
            <a:r>
              <a:rPr lang="en-US" altLang="ko-KR" sz="1400"/>
              <a:t>: </a:t>
            </a:r>
            <a:r>
              <a:rPr lang="ko-KR" altLang="en-US" sz="1400"/>
              <a:t>다른 방법 대비 </a:t>
            </a:r>
            <a:r>
              <a:rPr lang="ko-KR" altLang="en-US" sz="1400">
                <a:solidFill>
                  <a:srgbClr val="FF0000"/>
                </a:solidFill>
              </a:rPr>
              <a:t>정확도가 높다</a:t>
            </a:r>
            <a:r>
              <a:rPr lang="en-US" altLang="ko-KR" sz="1400"/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400"/>
              <a:t>단점 </a:t>
            </a:r>
            <a:r>
              <a:rPr lang="en-US" altLang="ko-KR" sz="1400"/>
              <a:t>: </a:t>
            </a:r>
            <a:r>
              <a:rPr lang="ko-KR" altLang="en-US" sz="1400">
                <a:solidFill>
                  <a:srgbClr val="FF0000"/>
                </a:solidFill>
              </a:rPr>
              <a:t>비정상 </a:t>
            </a:r>
            <a:r>
              <a:rPr lang="en-US" altLang="ko-KR" sz="1400">
                <a:solidFill>
                  <a:srgbClr val="FF0000"/>
                </a:solidFill>
              </a:rPr>
              <a:t>sample</a:t>
            </a:r>
            <a:r>
              <a:rPr lang="ko-KR" altLang="en-US" sz="1400">
                <a:solidFill>
                  <a:srgbClr val="FF0000"/>
                </a:solidFill>
              </a:rPr>
              <a:t>취득</a:t>
            </a:r>
            <a:r>
              <a:rPr lang="en-US" altLang="ko-KR" sz="1400">
                <a:solidFill>
                  <a:srgbClr val="FF0000"/>
                </a:solidFill>
              </a:rPr>
              <a:t>-&gt;</a:t>
            </a:r>
            <a:r>
              <a:rPr lang="ko-KR" altLang="en-US" sz="1400">
                <a:solidFill>
                  <a:srgbClr val="FF0000"/>
                </a:solidFill>
              </a:rPr>
              <a:t>시간과 비용이 많이 든다</a:t>
            </a:r>
            <a:r>
              <a:rPr lang="en-US" altLang="ko-KR" sz="140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57CC76-B76D-46CB-83A9-9BA532FDEE67}"/>
              </a:ext>
            </a:extLst>
          </p:cNvPr>
          <p:cNvSpPr/>
          <p:nvPr/>
        </p:nvSpPr>
        <p:spPr>
          <a:xfrm>
            <a:off x="1416582" y="1407843"/>
            <a:ext cx="9006643" cy="720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accent6"/>
                </a:solidFill>
                <a:latin typeface="+mj-ea"/>
                <a:ea typeface="+mj-ea"/>
              </a:rPr>
              <a:t>학습 시 </a:t>
            </a:r>
            <a:r>
              <a:rPr lang="en-US" altLang="ko-KR">
                <a:solidFill>
                  <a:schemeClr val="accent6"/>
                </a:solidFill>
                <a:latin typeface="+mj-ea"/>
                <a:ea typeface="+mj-ea"/>
              </a:rPr>
              <a:t>‘</a:t>
            </a:r>
            <a:r>
              <a:rPr lang="ko-KR" altLang="en-US">
                <a:solidFill>
                  <a:schemeClr val="accent6"/>
                </a:solidFill>
                <a:latin typeface="+mj-ea"/>
                <a:ea typeface="+mj-ea"/>
              </a:rPr>
              <a:t>비정상 </a:t>
            </a:r>
            <a:r>
              <a:rPr lang="en-US" altLang="ko-KR">
                <a:solidFill>
                  <a:schemeClr val="accent6"/>
                </a:solidFill>
                <a:latin typeface="+mj-ea"/>
                <a:ea typeface="+mj-ea"/>
              </a:rPr>
              <a:t>sample’</a:t>
            </a:r>
            <a:r>
              <a:rPr lang="ko-KR" altLang="en-US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accent6"/>
                </a:solidFill>
                <a:latin typeface="+mj-ea"/>
                <a:ea typeface="+mj-ea"/>
              </a:rPr>
              <a:t>&amp;</a:t>
            </a:r>
            <a:r>
              <a:rPr lang="ko-KR" altLang="en-US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accent6"/>
                </a:solidFill>
                <a:latin typeface="+mj-ea"/>
                <a:ea typeface="+mj-ea"/>
              </a:rPr>
              <a:t>‘label’ </a:t>
            </a:r>
            <a:r>
              <a:rPr lang="ko-KR" altLang="en-US">
                <a:solidFill>
                  <a:schemeClr val="accent6"/>
                </a:solidFill>
                <a:latin typeface="+mj-ea"/>
                <a:ea typeface="+mj-ea"/>
              </a:rPr>
              <a:t>의 유무에 따른 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687D1-5853-4C4F-B0D8-8B1961AAA06E}"/>
              </a:ext>
            </a:extLst>
          </p:cNvPr>
          <p:cNvSpPr/>
          <p:nvPr/>
        </p:nvSpPr>
        <p:spPr>
          <a:xfrm>
            <a:off x="6236412" y="2536252"/>
            <a:ext cx="4100968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94A707-6BA3-4865-BAFD-A2FB9862EF50}"/>
              </a:ext>
            </a:extLst>
          </p:cNvPr>
          <p:cNvCxnSpPr>
            <a:cxnSpLocks/>
          </p:cNvCxnSpPr>
          <p:nvPr/>
        </p:nvCxnSpPr>
        <p:spPr>
          <a:xfrm>
            <a:off x="6236412" y="2545483"/>
            <a:ext cx="41009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E8558-376A-490F-A876-16308A6D1DDB}"/>
              </a:ext>
            </a:extLst>
          </p:cNvPr>
          <p:cNvSpPr txBox="1"/>
          <p:nvPr/>
        </p:nvSpPr>
        <p:spPr>
          <a:xfrm>
            <a:off x="6846058" y="2690617"/>
            <a:ext cx="293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chemeClr val="accent2">
                    <a:lumMod val="50000"/>
                  </a:schemeClr>
                </a:solidFill>
                <a:latin typeface="+mn-ea"/>
              </a:rPr>
              <a:t>비지도 </a:t>
            </a:r>
            <a:r>
              <a:rPr lang="en-US" altLang="ko-KR" spc="-150">
                <a:solidFill>
                  <a:schemeClr val="accent2">
                    <a:lumMod val="50000"/>
                  </a:schemeClr>
                </a:solidFill>
                <a:latin typeface="+mn-ea"/>
              </a:rPr>
              <a:t>(Unsupervised) </a:t>
            </a:r>
            <a:r>
              <a:rPr lang="ko-KR" altLang="en-US" spc="-150">
                <a:solidFill>
                  <a:schemeClr val="accent2">
                    <a:lumMod val="50000"/>
                  </a:schemeClr>
                </a:solidFill>
                <a:latin typeface="+mn-ea"/>
              </a:rPr>
              <a:t>이상 탐지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46E8804-9837-45D2-82F0-342244BB1D35}"/>
              </a:ext>
            </a:extLst>
          </p:cNvPr>
          <p:cNvCxnSpPr>
            <a:cxnSpLocks/>
          </p:cNvCxnSpPr>
          <p:nvPr/>
        </p:nvCxnSpPr>
        <p:spPr>
          <a:xfrm>
            <a:off x="6236412" y="5799005"/>
            <a:ext cx="41009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57A880-3C0C-4723-A418-68D02F41C820}"/>
              </a:ext>
            </a:extLst>
          </p:cNvPr>
          <p:cNvSpPr txBox="1"/>
          <p:nvPr/>
        </p:nvSpPr>
        <p:spPr>
          <a:xfrm>
            <a:off x="6263600" y="3727409"/>
            <a:ext cx="41009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altLang="ko-KR" sz="1400"/>
              <a:t>No labeled data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/>
              <a:t>No feedback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/>
              <a:t>“</a:t>
            </a:r>
            <a:r>
              <a:rPr lang="ko-KR" altLang="en-US" sz="1400"/>
              <a:t>숨겨진 패턴과 특성을 발견하여 분석</a:t>
            </a:r>
            <a:r>
              <a:rPr lang="en-US" altLang="ko-KR" sz="1400"/>
              <a:t>”</a:t>
            </a:r>
          </a:p>
          <a:p>
            <a:pPr marL="171450" indent="-171450" algn="just">
              <a:buFontTx/>
              <a:buChar char="-"/>
            </a:pPr>
            <a:endParaRPr lang="en-US" altLang="ko-KR" sz="1400"/>
          </a:p>
          <a:p>
            <a:pPr marL="171450" indent="-171450" algn="just">
              <a:buFontTx/>
              <a:buChar char="-"/>
            </a:pPr>
            <a:r>
              <a:rPr lang="ko-KR" altLang="en-US" sz="1400"/>
              <a:t>장점 </a:t>
            </a:r>
            <a:r>
              <a:rPr lang="en-US" altLang="ko-KR" sz="1400"/>
              <a:t>: </a:t>
            </a:r>
            <a:r>
              <a:rPr lang="en-US" altLang="ko-KR" sz="1400">
                <a:solidFill>
                  <a:srgbClr val="FF0000"/>
                </a:solidFill>
              </a:rPr>
              <a:t>Labeling </a:t>
            </a:r>
            <a:r>
              <a:rPr lang="ko-KR" altLang="en-US" sz="1400">
                <a:solidFill>
                  <a:srgbClr val="FF0000"/>
                </a:solidFill>
              </a:rPr>
              <a:t>과정 필요</a:t>
            </a:r>
            <a:r>
              <a:rPr lang="en-US" altLang="ko-KR" sz="1400">
                <a:solidFill>
                  <a:srgbClr val="FF0000"/>
                </a:solidFill>
              </a:rPr>
              <a:t>X</a:t>
            </a:r>
          </a:p>
          <a:p>
            <a:pPr marL="171450" indent="-171450" algn="just">
              <a:buFontTx/>
              <a:buChar char="-"/>
            </a:pPr>
            <a:r>
              <a:rPr lang="ko-KR" altLang="en-US" sz="1400"/>
              <a:t>단점 </a:t>
            </a:r>
            <a:r>
              <a:rPr lang="en-US" altLang="ko-KR" sz="1400"/>
              <a:t>: </a:t>
            </a:r>
            <a:r>
              <a:rPr lang="ko-KR" altLang="en-US" sz="1400"/>
              <a:t>다른 방법 대비 </a:t>
            </a:r>
            <a:r>
              <a:rPr lang="ko-KR" altLang="en-US" sz="1400">
                <a:solidFill>
                  <a:srgbClr val="FF0000"/>
                </a:solidFill>
              </a:rPr>
              <a:t>정확도가 낮다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4642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C1C148-6234-439E-A9B4-3587E651F50C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961D9-E175-4AEB-BFA0-0AF22FFF848A}"/>
              </a:ext>
            </a:extLst>
          </p:cNvPr>
          <p:cNvSpPr txBox="1"/>
          <p:nvPr/>
        </p:nvSpPr>
        <p:spPr>
          <a:xfrm flipH="1">
            <a:off x="409903" y="222774"/>
            <a:ext cx="644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비지도</a:t>
            </a:r>
            <a:r>
              <a:rPr lang="en-US" altLang="ko-KR" sz="3200">
                <a:solidFill>
                  <a:schemeClr val="tx2"/>
                </a:solidFill>
                <a:latin typeface="+mn-ea"/>
              </a:rPr>
              <a:t>(Unsupervised)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 이상 탐지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04787F-C759-4394-A9B3-8FA9F63E83B3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B305D3C9-44D7-4463-BC7B-524D4A17B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932543"/>
              </p:ext>
            </p:extLst>
          </p:nvPr>
        </p:nvGraphicFramePr>
        <p:xfrm>
          <a:off x="1040534" y="1376032"/>
          <a:ext cx="10110932" cy="475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7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0C369D-5249-4678-817C-668121332346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1A368-B5EB-4D4E-8890-3C18294079A7}"/>
              </a:ext>
            </a:extLst>
          </p:cNvPr>
          <p:cNvSpPr txBox="1"/>
          <p:nvPr/>
        </p:nvSpPr>
        <p:spPr>
          <a:xfrm flipH="1">
            <a:off x="409902" y="222774"/>
            <a:ext cx="5018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재구성 기반 판별 방식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A10E2F-47A3-43C9-AD2B-23AFCCC22948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91252AD-2F8D-4931-BE16-95FF8C987CF2}"/>
              </a:ext>
            </a:extLst>
          </p:cNvPr>
          <p:cNvSpPr/>
          <p:nvPr/>
        </p:nvSpPr>
        <p:spPr>
          <a:xfrm>
            <a:off x="3612682" y="2441611"/>
            <a:ext cx="4966636" cy="24768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+mj-ea"/>
                <a:ea typeface="+mj-ea"/>
              </a:rPr>
              <a:t>재구성 기반 판별 방식</a:t>
            </a:r>
            <a:endParaRPr lang="en-US" altLang="ko-KR" sz="3600">
              <a:latin typeface="+mj-ea"/>
              <a:ea typeface="+mj-ea"/>
            </a:endParaRPr>
          </a:p>
          <a:p>
            <a:pPr algn="ctr"/>
            <a:r>
              <a:rPr lang="en-US" altLang="ko-KR" sz="3600">
                <a:latin typeface="+mj-ea"/>
                <a:ea typeface="+mj-ea"/>
              </a:rPr>
              <a:t>(Reconstruction)</a:t>
            </a:r>
            <a:endParaRPr lang="ko-KR" altLang="en-US" sz="36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917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51E8A4-CF48-4012-AB81-5FA2E0ACE873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9B5D3-93F7-42DA-886E-F422EA4F1F93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재구성 기반 판별 방식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E388A7-A511-4528-99D3-69725B1A3AE9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6F2009-ABB6-4508-AB50-FA2ACB1C6946}"/>
              </a:ext>
            </a:extLst>
          </p:cNvPr>
          <p:cNvSpPr txBox="1"/>
          <p:nvPr/>
        </p:nvSpPr>
        <p:spPr>
          <a:xfrm>
            <a:off x="461772" y="1829852"/>
            <a:ext cx="118967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 판별할 데이터를 </a:t>
            </a:r>
            <a:r>
              <a:rPr lang="ko-KR" altLang="en-US" sz="200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저차원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형태의 잠재 구조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(latent structure)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획득하고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인위적으로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재구성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데이터를 생성하기 위한 모델 사용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Why?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저차원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으로 매핑하면 정보가 손실되어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효과적으로 재구성 가능</a:t>
            </a:r>
            <a:endParaRPr lang="en-US" altLang="ko-KR" sz="200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대표적인 방법</a:t>
            </a:r>
            <a:endParaRPr lang="en-US" altLang="ko-KR" sz="2000">
              <a:highlight>
                <a:srgbClr val="DFC3B5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데이터에 대해 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PCA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(Principal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Component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Analysis,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주성분 분석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이용하여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차원을 축소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하고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복원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하는 과정을 통해 비정상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검출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단점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: Linear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재구성으로 제한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2000">
                <a:highlight>
                  <a:srgbClr val="DFC3B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딥러닝 기반 기술</a:t>
            </a:r>
            <a:endParaRPr lang="en-US" altLang="ko-KR" sz="2000">
              <a:highlight>
                <a:srgbClr val="DFC3B5"/>
              </a:highlight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주로 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Autoencoder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기반의 방법론이 자주 사용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AE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(Auto-Encoder), 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VAE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(Variational Auto-Encoder), 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LSTM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기반 인코더</a:t>
            </a:r>
            <a:r>
              <a:rPr lang="en-US" altLang="ko-KR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-</a:t>
            </a:r>
            <a:r>
              <a:rPr lang="ko-KR" altLang="en-US" sz="200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디코더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구조</a:t>
            </a:r>
            <a:endParaRPr lang="en-US" altLang="ko-KR" sz="200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PCA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와 달리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non-linear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차원 축소를 다룬다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501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ACA57460BB8AE4B948A456250CEE186" ma:contentTypeVersion="4" ma:contentTypeDescription="새 문서를 만듭니다." ma:contentTypeScope="" ma:versionID="b9e78d0b060c3990e251c88e04351be2">
  <xsd:schema xmlns:xsd="http://www.w3.org/2001/XMLSchema" xmlns:xs="http://www.w3.org/2001/XMLSchema" xmlns:p="http://schemas.microsoft.com/office/2006/metadata/properties" xmlns:ns3="e89d88db-b18d-4ef8-8f35-02a908d6ea30" targetNamespace="http://schemas.microsoft.com/office/2006/metadata/properties" ma:root="true" ma:fieldsID="de22a2a9ae27154784333ccffca0b08d" ns3:_="">
    <xsd:import namespace="e89d88db-b18d-4ef8-8f35-02a908d6ea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d88db-b18d-4ef8-8f35-02a908d6e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C8CC80-34A2-46AC-90BC-C2CB429BE569}">
  <ds:schemaRefs>
    <ds:schemaRef ds:uri="e89d88db-b18d-4ef8-8f35-02a908d6ea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DFCF0BC-A4DB-4E8E-8C38-1C082BFF5A49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e89d88db-b18d-4ef8-8f35-02a908d6ea30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F21F87D-729F-40E0-90E9-3C288221E9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3533</Words>
  <Application>Microsoft Office PowerPoint</Application>
  <PresentationFormat>와이드스크린</PresentationFormat>
  <Paragraphs>375</Paragraphs>
  <Slides>59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73" baseType="lpstr">
      <vt:lpstr>charter</vt:lpstr>
      <vt:lpstr>Jeju Gothic</vt:lpstr>
      <vt:lpstr>MathJax_Main</vt:lpstr>
      <vt:lpstr>MathJax_Math-italic</vt:lpstr>
      <vt:lpstr>Noto Sans KR</vt:lpstr>
      <vt:lpstr>나눔스퀘어</vt:lpstr>
      <vt:lpstr>나눔스퀘어 ExtraBold</vt:lpstr>
      <vt:lpstr>나눔스퀘어 Light</vt:lpstr>
      <vt:lpstr>맑은 고딕</vt:lpstr>
      <vt:lpstr>Arial</vt:lpstr>
      <vt:lpstr>Arial Nova</vt:lpstr>
      <vt:lpstr>Noto Sans</vt:lpstr>
      <vt:lpstr>Wingdings</vt:lpstr>
      <vt:lpstr>Office 테마</vt:lpstr>
      <vt:lpstr>BeatGAN : 적대적으로 생성된 시계열을 이용한 비정상적인 리듬 감지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Edin Lim</dc:creator>
  <cp:lastModifiedBy>임에딘</cp:lastModifiedBy>
  <cp:revision>2</cp:revision>
  <dcterms:created xsi:type="dcterms:W3CDTF">2020-08-03T00:59:02Z</dcterms:created>
  <dcterms:modified xsi:type="dcterms:W3CDTF">2021-09-28T15:19:36Z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0x010100AACA57460BB8AE4B948A456250CEE186</vt:lpwstr>
  </property>
</Properties>
</file>