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95" r:id="rId5"/>
    <p:sldId id="349" r:id="rId6"/>
    <p:sldId id="379" r:id="rId7"/>
    <p:sldId id="352" r:id="rId8"/>
    <p:sldId id="372" r:id="rId9"/>
    <p:sldId id="353" r:id="rId10"/>
    <p:sldId id="350" r:id="rId11"/>
    <p:sldId id="351" r:id="rId12"/>
    <p:sldId id="355" r:id="rId13"/>
    <p:sldId id="354" r:id="rId14"/>
    <p:sldId id="373" r:id="rId15"/>
    <p:sldId id="357" r:id="rId16"/>
    <p:sldId id="370" r:id="rId17"/>
    <p:sldId id="348" r:id="rId18"/>
    <p:sldId id="358" r:id="rId19"/>
    <p:sldId id="356" r:id="rId20"/>
    <p:sldId id="371" r:id="rId21"/>
    <p:sldId id="360" r:id="rId22"/>
    <p:sldId id="362" r:id="rId23"/>
    <p:sldId id="366" r:id="rId24"/>
    <p:sldId id="363" r:id="rId25"/>
    <p:sldId id="364" r:id="rId26"/>
    <p:sldId id="365" r:id="rId27"/>
    <p:sldId id="367" r:id="rId28"/>
    <p:sldId id="368" r:id="rId29"/>
    <p:sldId id="369" r:id="rId30"/>
    <p:sldId id="374" r:id="rId31"/>
    <p:sldId id="378" r:id="rId32"/>
    <p:sldId id="375" r:id="rId33"/>
    <p:sldId id="377" r:id="rId34"/>
    <p:sldId id="32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3B5"/>
    <a:srgbClr val="474652"/>
    <a:srgbClr val="76747A"/>
    <a:srgbClr val="A09F9F"/>
    <a:srgbClr val="E6E6E6"/>
    <a:srgbClr val="AC9D93"/>
    <a:srgbClr val="F08C01"/>
    <a:srgbClr val="7A849F"/>
    <a:srgbClr val="FEDE34"/>
    <a:srgbClr val="C5B27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49CFFE-8545-41E5-9C5B-9940550CAC97}" v="279" dt="2021-09-28T15:17:54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8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1082A-E75A-4486-8E95-84401F76C4DB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9406A-5AE4-4DBD-97BC-E4715DC49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73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 err="1"/>
              <a:t>BeatGAN</a:t>
            </a:r>
            <a:r>
              <a:rPr lang="ko-KR" altLang="ko-KR" dirty="0"/>
              <a:t> 모델 아키텍처 구현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658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41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73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09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88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517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80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78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12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302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20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92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187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575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92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629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236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746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93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1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89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84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987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045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526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4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rgbClr val="474652"/>
                </a:solidFill>
              </a:rPr>
              <a:t>ⓒSaebyeol Yu.</a:t>
            </a:r>
            <a:r>
              <a:rPr lang="ko-KR" altLang="en-US" sz="900">
                <a:solidFill>
                  <a:srgbClr val="474652"/>
                </a:solidFill>
              </a:rPr>
              <a:t> </a:t>
            </a:r>
            <a:r>
              <a:rPr lang="en-US" altLang="ko-KR" sz="900" err="1">
                <a:solidFill>
                  <a:srgbClr val="474652"/>
                </a:solidFill>
              </a:rPr>
              <a:t>Saebyeol’s</a:t>
            </a:r>
            <a:r>
              <a:rPr lang="ko-KR" altLang="en-US" sz="900">
                <a:solidFill>
                  <a:srgbClr val="474652"/>
                </a:solidFill>
              </a:rPr>
              <a:t> </a:t>
            </a:r>
            <a:r>
              <a:rPr lang="en-US" altLang="ko-KR" sz="900">
                <a:solidFill>
                  <a:srgbClr val="474652"/>
                </a:solidFill>
              </a:rPr>
              <a:t>PowerPoint</a:t>
            </a:r>
            <a:endParaRPr lang="ko-KR" altLang="en-US" sz="90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-bingo/BeatG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171396-15E1-428C-9E3E-6088ABB3BA5E}"/>
              </a:ext>
            </a:extLst>
          </p:cNvPr>
          <p:cNvSpPr/>
          <p:nvPr/>
        </p:nvSpPr>
        <p:spPr>
          <a:xfrm>
            <a:off x="0" y="1600200"/>
            <a:ext cx="12192000" cy="19097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669890-64F4-4303-9857-199D8C921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816" y="988360"/>
            <a:ext cx="9144000" cy="2191625"/>
          </a:xfrm>
        </p:spPr>
        <p:txBody>
          <a:bodyPr>
            <a:noAutofit/>
          </a:bodyPr>
          <a:lstStyle/>
          <a:p>
            <a:r>
              <a:rPr lang="en-US" altLang="ko-KR" sz="4000" dirty="0" err="1">
                <a:solidFill>
                  <a:schemeClr val="bg1"/>
                </a:solidFill>
                <a:latin typeface="+mj-ea"/>
              </a:rPr>
              <a:t>BeatGAN</a:t>
            </a:r>
            <a:r>
              <a:rPr lang="en-US" altLang="ko-KR" sz="4000" dirty="0">
                <a:solidFill>
                  <a:schemeClr val="bg1"/>
                </a:solidFill>
                <a:latin typeface="+mj-ea"/>
              </a:rPr>
              <a:t> (</a:t>
            </a:r>
            <a:r>
              <a:rPr lang="en-US" altLang="ko-KR" sz="4000" dirty="0" err="1">
                <a:solidFill>
                  <a:schemeClr val="bg1"/>
                </a:solidFill>
                <a:latin typeface="+mj-ea"/>
              </a:rPr>
              <a:t>github</a:t>
            </a:r>
            <a:r>
              <a:rPr lang="en-US" altLang="ko-KR" sz="4000" dirty="0">
                <a:solidFill>
                  <a:schemeClr val="bg1"/>
                </a:solidFill>
                <a:latin typeface="+mj-ea"/>
              </a:rPr>
              <a:t>)</a:t>
            </a:r>
            <a:br>
              <a:rPr lang="en-US" altLang="ko-KR" sz="4000" dirty="0">
                <a:solidFill>
                  <a:schemeClr val="bg1"/>
                </a:solidFill>
                <a:latin typeface="+mj-ea"/>
              </a:rPr>
            </a:br>
            <a:r>
              <a:rPr lang="en-US" altLang="ko-KR" sz="4000" dirty="0" err="1">
                <a:solidFill>
                  <a:schemeClr val="bg1"/>
                </a:solidFill>
                <a:latin typeface="+mj-ea"/>
              </a:rPr>
              <a:t>colab</a:t>
            </a:r>
            <a:r>
              <a:rPr lang="ko-KR" altLang="en-US" sz="4000" dirty="0">
                <a:solidFill>
                  <a:schemeClr val="bg1"/>
                </a:solidFill>
                <a:latin typeface="+mj-ea"/>
              </a:rPr>
              <a:t>으로 실행 및 결과발표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354716-D4C3-4123-A7A0-E5219D20A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1" y="4005452"/>
            <a:ext cx="10244530" cy="1655762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latin typeface="+mn-ea"/>
              </a:rPr>
              <a:t>ecg</a:t>
            </a:r>
            <a:r>
              <a:rPr lang="en-US" altLang="ko-KR" sz="2000" dirty="0">
                <a:latin typeface="+mn-ea"/>
              </a:rPr>
              <a:t> full experiment &amp; </a:t>
            </a:r>
            <a:r>
              <a:rPr lang="en-US" altLang="ko-KR" sz="2000" dirty="0" err="1">
                <a:latin typeface="+mn-ea"/>
              </a:rPr>
              <a:t>ecg</a:t>
            </a:r>
            <a:r>
              <a:rPr lang="en-US" altLang="ko-KR" sz="2000" dirty="0">
                <a:latin typeface="+mn-ea"/>
              </a:rPr>
              <a:t> demo &amp; motion experiment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7B86FB-AB41-445D-84E0-76F52F1147F8}"/>
              </a:ext>
            </a:extLst>
          </p:cNvPr>
          <p:cNvSpPr/>
          <p:nvPr/>
        </p:nvSpPr>
        <p:spPr>
          <a:xfrm flipV="1">
            <a:off x="3008869" y="4380899"/>
            <a:ext cx="6169893" cy="863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BFA1FAF-8840-4439-A7ED-A66513A5846A}"/>
              </a:ext>
            </a:extLst>
          </p:cNvPr>
          <p:cNvSpPr txBox="1">
            <a:spLocks/>
          </p:cNvSpPr>
          <p:nvPr/>
        </p:nvSpPr>
        <p:spPr>
          <a:xfrm>
            <a:off x="10886173" y="6511859"/>
            <a:ext cx="1588170" cy="3461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+mn-ea"/>
              </a:rPr>
              <a:t>임에딘</a:t>
            </a:r>
          </a:p>
        </p:txBody>
      </p:sp>
    </p:spTree>
    <p:extLst>
      <p:ext uri="{BB962C8B-B14F-4D97-AF65-F5344CB8AC3E}">
        <p14:creationId xmlns:p14="http://schemas.microsoft.com/office/powerpoint/2010/main" val="44096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0BA1AC-79E1-4430-9E21-90F1B042666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07" y="2242182"/>
            <a:ext cx="3797299" cy="2847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39A6BF-8A8C-4F3A-B929-303248561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96" y="2164547"/>
            <a:ext cx="4076705" cy="407670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FB6DF1B-0672-4E99-9C1F-3A477E1036B9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0316E7-A2C7-4AC6-8DCF-FAF05073B675}"/>
              </a:ext>
            </a:extLst>
          </p:cNvPr>
          <p:cNvSpPr txBox="1"/>
          <p:nvPr/>
        </p:nvSpPr>
        <p:spPr>
          <a:xfrm flipH="1">
            <a:off x="409902" y="222774"/>
            <a:ext cx="75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abnormal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폴더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496AC-31B4-43C5-8CF8-4368B9905E20}"/>
              </a:ext>
            </a:extLst>
          </p:cNvPr>
          <p:cNvSpPr txBox="1"/>
          <p:nvPr/>
        </p:nvSpPr>
        <p:spPr>
          <a:xfrm>
            <a:off x="2941184" y="187646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DFC3B5"/>
                </a:highlight>
                <a:latin typeface="+mn-ea"/>
              </a:rPr>
              <a:t>49_input.png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E5BED8-2F0E-4038-BEA8-A1EB922FB7EC}"/>
              </a:ext>
            </a:extLst>
          </p:cNvPr>
          <p:cNvSpPr txBox="1"/>
          <p:nvPr/>
        </p:nvSpPr>
        <p:spPr>
          <a:xfrm>
            <a:off x="6962210" y="1876460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DFC3B5"/>
                </a:highlight>
                <a:latin typeface="+mn-ea"/>
              </a:rPr>
              <a:t>49_output.png</a:t>
            </a:r>
          </a:p>
        </p:txBody>
      </p:sp>
    </p:spTree>
    <p:extLst>
      <p:ext uri="{BB962C8B-B14F-4D97-AF65-F5344CB8AC3E}">
        <p14:creationId xmlns:p14="http://schemas.microsoft.com/office/powerpoint/2010/main" val="301123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EF5155-B8A9-44CC-96F7-44B96A93A677}"/>
              </a:ext>
            </a:extLst>
          </p:cNvPr>
          <p:cNvSpPr/>
          <p:nvPr/>
        </p:nvSpPr>
        <p:spPr>
          <a:xfrm>
            <a:off x="0" y="0"/>
            <a:ext cx="5334000" cy="116020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751CE-5D0E-4FC7-A14E-5CF884AF1453}"/>
              </a:ext>
            </a:extLst>
          </p:cNvPr>
          <p:cNvSpPr txBox="1"/>
          <p:nvPr/>
        </p:nvSpPr>
        <p:spPr>
          <a:xfrm>
            <a:off x="-478754" y="144543"/>
            <a:ext cx="62915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1"/>
                </a:solidFill>
                <a:latin typeface="+mj-ea"/>
                <a:ea typeface="+mj-ea"/>
              </a:rPr>
              <a:t>sh</a:t>
            </a:r>
            <a:r>
              <a:rPr lang="en-US" altLang="ko-KR" sz="4800" dirty="0">
                <a:solidFill>
                  <a:schemeClr val="bg1"/>
                </a:solidFill>
                <a:latin typeface="+mj-ea"/>
                <a:ea typeface="+mj-ea"/>
              </a:rPr>
              <a:t> run_mocap.sh</a:t>
            </a:r>
            <a:endParaRPr lang="ko-KR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0FF18-3B94-448E-81B7-2B9C80083F7D}"/>
              </a:ext>
            </a:extLst>
          </p:cNvPr>
          <p:cNvSpPr txBox="1"/>
          <p:nvPr/>
        </p:nvSpPr>
        <p:spPr>
          <a:xfrm>
            <a:off x="4013710" y="3198167"/>
            <a:ext cx="8274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2"/>
                </a:solidFill>
                <a:latin typeface="+mj-ea"/>
                <a:ea typeface="+mj-ea"/>
              </a:rPr>
              <a:t>실행 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  <a:sym typeface="Wingdings" panose="05000000000000000000" pitchFamily="2" charset="2"/>
              </a:rPr>
              <a:t> best threshold</a:t>
            </a:r>
            <a:endParaRPr lang="ko-KR" altLang="en-US" sz="2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A98D55-5737-49ED-802C-D69535DA5C52}"/>
              </a:ext>
            </a:extLst>
          </p:cNvPr>
          <p:cNvSpPr/>
          <p:nvPr/>
        </p:nvSpPr>
        <p:spPr>
          <a:xfrm>
            <a:off x="4013710" y="3730794"/>
            <a:ext cx="9940415" cy="1425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6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06F2B76-4019-4BCF-A069-1FDCEF6FB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0968"/>
            <a:ext cx="12192000" cy="2016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F05FCB-6C2A-4C7F-AC19-43DAA193F368}"/>
              </a:ext>
            </a:extLst>
          </p:cNvPr>
          <p:cNvSpPr txBox="1"/>
          <p:nvPr/>
        </p:nvSpPr>
        <p:spPr>
          <a:xfrm flipH="1">
            <a:off x="409902" y="222774"/>
            <a:ext cx="75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!</a:t>
            </a:r>
            <a:r>
              <a:rPr lang="en-US" altLang="ko-KR" sz="3200" dirty="0" err="1">
                <a:solidFill>
                  <a:schemeClr val="tx2"/>
                </a:solidFill>
                <a:latin typeface="+mn-ea"/>
              </a:rPr>
              <a:t>sh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 run_mocap.sh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27C49C-88F6-447B-B040-171020E3B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4729162"/>
            <a:ext cx="3695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4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EF5155-B8A9-44CC-96F7-44B96A93A677}"/>
              </a:ext>
            </a:extLst>
          </p:cNvPr>
          <p:cNvSpPr/>
          <p:nvPr/>
        </p:nvSpPr>
        <p:spPr>
          <a:xfrm>
            <a:off x="0" y="0"/>
            <a:ext cx="4699819" cy="116020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751CE-5D0E-4FC7-A14E-5CF884AF1453}"/>
              </a:ext>
            </a:extLst>
          </p:cNvPr>
          <p:cNvSpPr txBox="1"/>
          <p:nvPr/>
        </p:nvSpPr>
        <p:spPr>
          <a:xfrm>
            <a:off x="-795845" y="164604"/>
            <a:ext cx="62915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1"/>
                </a:solidFill>
                <a:latin typeface="+mj-ea"/>
                <a:ea typeface="+mj-ea"/>
              </a:rPr>
              <a:t>sh</a:t>
            </a:r>
            <a:r>
              <a:rPr lang="en-US" altLang="ko-KR" sz="4800" dirty="0">
                <a:solidFill>
                  <a:schemeClr val="bg1"/>
                </a:solidFill>
                <a:latin typeface="+mj-ea"/>
                <a:ea typeface="+mj-ea"/>
              </a:rPr>
              <a:t> run_ecg.sh</a:t>
            </a:r>
            <a:endParaRPr lang="ko-KR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0FF18-3B94-448E-81B7-2B9C80083F7D}"/>
              </a:ext>
            </a:extLst>
          </p:cNvPr>
          <p:cNvSpPr txBox="1"/>
          <p:nvPr/>
        </p:nvSpPr>
        <p:spPr>
          <a:xfrm>
            <a:off x="2251585" y="2459504"/>
            <a:ext cx="82748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Syntax Error: Bad for loop variable</a:t>
            </a:r>
          </a:p>
          <a:p>
            <a:pPr marL="514350" indent="-514350">
              <a:buAutoNum type="arabicPeriod"/>
            </a:pPr>
            <a:r>
              <a:rPr lang="en-US" altLang="ko-KR" sz="2400" dirty="0" err="1">
                <a:solidFill>
                  <a:schemeClr val="tx2"/>
                </a:solidFill>
                <a:latin typeface="+mj-ea"/>
                <a:ea typeface="+mj-ea"/>
              </a:rPr>
              <a:t>RuntimeError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: No CUDA GPUs are available</a:t>
            </a:r>
          </a:p>
          <a:p>
            <a:pPr marL="514350" indent="-514350">
              <a:buAutoNum type="arabicPeriod"/>
            </a:pPr>
            <a:r>
              <a:rPr lang="en-US" altLang="ko-KR" sz="2400" dirty="0" err="1">
                <a:solidFill>
                  <a:schemeClr val="tx2"/>
                </a:solidFill>
                <a:latin typeface="+mj-ea"/>
                <a:ea typeface="+mj-ea"/>
              </a:rPr>
              <a:t>FileNotFoundError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 : </a:t>
            </a:r>
            <a:r>
              <a:rPr lang="en-US" altLang="ko-KR" sz="2400" dirty="0" err="1">
                <a:solidFill>
                  <a:schemeClr val="tx2"/>
                </a:solidFill>
                <a:latin typeface="+mj-ea"/>
                <a:ea typeface="+mj-ea"/>
              </a:rPr>
              <a:t>pkl</a:t>
            </a:r>
            <a:r>
              <a:rPr lang="ko-KR" altLang="en-US" sz="2400" dirty="0">
                <a:solidFill>
                  <a:schemeClr val="tx2"/>
                </a:solidFill>
                <a:latin typeface="+mj-ea"/>
                <a:ea typeface="+mj-ea"/>
              </a:rPr>
              <a:t>파일 경로 문제</a:t>
            </a:r>
            <a:endParaRPr lang="en-US" altLang="ko-KR" sz="2400" dirty="0">
              <a:solidFill>
                <a:schemeClr val="tx2"/>
              </a:solidFill>
              <a:latin typeface="+mj-ea"/>
              <a:ea typeface="+mj-ea"/>
            </a:endParaRPr>
          </a:p>
          <a:p>
            <a:pPr marL="514350" indent="-514350">
              <a:buAutoNum type="arabicPeriod"/>
            </a:pPr>
            <a:r>
              <a:rPr lang="en-US" altLang="ko-KR" sz="2400" dirty="0" err="1">
                <a:solidFill>
                  <a:schemeClr val="tx2"/>
                </a:solidFill>
                <a:latin typeface="+mj-ea"/>
                <a:ea typeface="+mj-ea"/>
              </a:rPr>
              <a:t>RuntimeError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 : </a:t>
            </a:r>
            <a:r>
              <a:rPr lang="en-US" altLang="ko-KR" sz="2400" dirty="0" err="1">
                <a:solidFill>
                  <a:schemeClr val="tx2"/>
                </a:solidFill>
                <a:latin typeface="+mj-ea"/>
                <a:ea typeface="+mj-ea"/>
              </a:rPr>
              <a:t>set_sizes_contiguous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</a:rPr>
              <a:t> is not allowed on a Tensor created from .data or .detach()</a:t>
            </a:r>
            <a:endParaRPr lang="ko-KR" altLang="en-US" sz="2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A98D55-5737-49ED-802C-D69535DA5C52}"/>
              </a:ext>
            </a:extLst>
          </p:cNvPr>
          <p:cNvSpPr/>
          <p:nvPr/>
        </p:nvSpPr>
        <p:spPr>
          <a:xfrm>
            <a:off x="2251585" y="4498259"/>
            <a:ext cx="9940415" cy="1425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4B4E9-4E68-4579-9B82-05ED375168EE}"/>
              </a:ext>
            </a:extLst>
          </p:cNvPr>
          <p:cNvSpPr txBox="1"/>
          <p:nvPr/>
        </p:nvSpPr>
        <p:spPr>
          <a:xfrm>
            <a:off x="10505766" y="4640826"/>
            <a:ext cx="16862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2"/>
                </a:solidFill>
                <a:latin typeface="+mj-ea"/>
                <a:ea typeface="+mj-ea"/>
              </a:rPr>
              <a:t>에러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chemeClr val="tx2"/>
                </a:solidFill>
                <a:latin typeface="+mj-ea"/>
                <a:ea typeface="+mj-ea"/>
                <a:sym typeface="Wingdings" panose="05000000000000000000" pitchFamily="2" charset="2"/>
              </a:rPr>
              <a:t>해결</a:t>
            </a:r>
            <a:endParaRPr lang="ko-KR" altLang="en-US" sz="2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166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05FCB-6C2A-4C7F-AC19-43DAA193F368}"/>
              </a:ext>
            </a:extLst>
          </p:cNvPr>
          <p:cNvSpPr txBox="1"/>
          <p:nvPr/>
        </p:nvSpPr>
        <p:spPr>
          <a:xfrm flipH="1">
            <a:off x="409902" y="222774"/>
            <a:ext cx="75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!</a:t>
            </a:r>
            <a:r>
              <a:rPr lang="en-US" altLang="ko-KR" sz="3200" dirty="0" err="1">
                <a:solidFill>
                  <a:schemeClr val="tx2"/>
                </a:solidFill>
                <a:latin typeface="+mn-ea"/>
              </a:rPr>
              <a:t>sh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 run_ecg.sh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8464DA-9DD0-4DFF-BB11-F7FB7ABB2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666" y="2946862"/>
            <a:ext cx="8947509" cy="131270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EA21832-47D8-4E78-843C-B7C776130567}"/>
              </a:ext>
            </a:extLst>
          </p:cNvPr>
          <p:cNvSpPr/>
          <p:nvPr/>
        </p:nvSpPr>
        <p:spPr>
          <a:xfrm>
            <a:off x="5627530" y="3848747"/>
            <a:ext cx="4297520" cy="239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96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05FCB-6C2A-4C7F-AC19-43DAA193F368}"/>
              </a:ext>
            </a:extLst>
          </p:cNvPr>
          <p:cNvSpPr txBox="1"/>
          <p:nvPr/>
        </p:nvSpPr>
        <p:spPr>
          <a:xfrm flipH="1">
            <a:off x="409902" y="222774"/>
            <a:ext cx="75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+mn-ea"/>
              </a:rPr>
              <a:t>Syntax error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: Bad for loop variable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8004E-4E57-4429-952C-B473A7E598FC}"/>
              </a:ext>
            </a:extLst>
          </p:cNvPr>
          <p:cNvSpPr txBox="1"/>
          <p:nvPr/>
        </p:nvSpPr>
        <p:spPr>
          <a:xfrm>
            <a:off x="67044" y="6550223"/>
            <a:ext cx="95384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https://stackoverflow.com/questions/30358065/syntax-error-bad-for-loop-variable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19D75-899E-4EAA-8FC3-4421ADD71296}"/>
              </a:ext>
            </a:extLst>
          </p:cNvPr>
          <p:cNvSpPr txBox="1"/>
          <p:nvPr/>
        </p:nvSpPr>
        <p:spPr>
          <a:xfrm>
            <a:off x="67044" y="6312136"/>
            <a:ext cx="3373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질문</a:t>
            </a:r>
            <a:r>
              <a:rPr lang="en-US" altLang="ko-KR" sz="1400" dirty="0"/>
              <a:t>] Syntax error: Bad for loop variable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0E914E-529D-4E95-BAFF-25F1DE64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099" y="1872034"/>
            <a:ext cx="7515225" cy="28670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8D2B1D-3C31-464A-82BF-598A85574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387" y="4739059"/>
            <a:ext cx="5857875" cy="6762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AE78478-E493-4F7C-949B-664001E0B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8387" y="1475512"/>
            <a:ext cx="6591300" cy="3429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14FBA25-63A2-4054-BD4D-16F30B714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6386" y="4025960"/>
            <a:ext cx="1441182" cy="52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02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1" y="0"/>
            <a:ext cx="10534650" cy="956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>
            <a:cxnSpLocks/>
          </p:cNvCxnSpPr>
          <p:nvPr/>
        </p:nvCxnSpPr>
        <p:spPr>
          <a:xfrm>
            <a:off x="420063" y="934720"/>
            <a:ext cx="36090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05FCB-6C2A-4C7F-AC19-43DAA193F368}"/>
              </a:ext>
            </a:extLst>
          </p:cNvPr>
          <p:cNvSpPr txBox="1"/>
          <p:nvPr/>
        </p:nvSpPr>
        <p:spPr>
          <a:xfrm flipH="1">
            <a:off x="409902" y="222774"/>
            <a:ext cx="75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run_ecg.sh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345412-A1DF-4BFE-998E-849363E4B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99" y="1356983"/>
            <a:ext cx="5854732" cy="48244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DA68EA-3EBB-42BC-9AEB-5211C6BD2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730" y="0"/>
            <a:ext cx="455222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49DB0A-0E80-470F-AC9A-181DA3695E96}"/>
              </a:ext>
            </a:extLst>
          </p:cNvPr>
          <p:cNvSpPr/>
          <p:nvPr/>
        </p:nvSpPr>
        <p:spPr>
          <a:xfrm>
            <a:off x="834501" y="1819922"/>
            <a:ext cx="1367161" cy="239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5DF249-13F8-49E2-8CE7-1EC6EA74A459}"/>
              </a:ext>
            </a:extLst>
          </p:cNvPr>
          <p:cNvSpPr/>
          <p:nvPr/>
        </p:nvSpPr>
        <p:spPr>
          <a:xfrm>
            <a:off x="6926063" y="1479"/>
            <a:ext cx="2723964" cy="239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48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05FCB-6C2A-4C7F-AC19-43DAA193F368}"/>
              </a:ext>
            </a:extLst>
          </p:cNvPr>
          <p:cNvSpPr txBox="1"/>
          <p:nvPr/>
        </p:nvSpPr>
        <p:spPr>
          <a:xfrm flipH="1">
            <a:off x="409902" y="222774"/>
            <a:ext cx="75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[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해결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] </a:t>
            </a:r>
            <a:r>
              <a:rPr lang="en-US" altLang="ko-KR" sz="3200" dirty="0" err="1">
                <a:solidFill>
                  <a:schemeClr val="tx2"/>
                </a:solidFill>
                <a:latin typeface="+mn-ea"/>
              </a:rPr>
              <a:t>sh</a:t>
            </a:r>
            <a:r>
              <a:rPr lang="en-US" altLang="ko-KR" sz="3200" dirty="0" err="1">
                <a:solidFill>
                  <a:schemeClr val="tx2"/>
                </a:solidFill>
                <a:latin typeface="+mn-ea"/>
                <a:sym typeface="Wingdings" panose="05000000000000000000" pitchFamily="2" charset="2"/>
              </a:rPr>
              <a:t>bash</a:t>
            </a:r>
            <a:r>
              <a:rPr lang="ko-KR" altLang="en-US" sz="3200" dirty="0">
                <a:solidFill>
                  <a:schemeClr val="tx2"/>
                </a:solidFill>
                <a:latin typeface="+mn-ea"/>
                <a:sym typeface="Wingdings" panose="05000000000000000000" pitchFamily="2" charset="2"/>
              </a:rPr>
              <a:t>로 명령어 수정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677EC8-7044-4E50-BCE1-6D7D9E3A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060" y="2441582"/>
            <a:ext cx="2516401" cy="5702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EF83DE-D79D-433C-95B2-DE557A94D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060" y="3782062"/>
            <a:ext cx="2629380" cy="570227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DBBCACE8-157C-47D7-A8A6-93A150D35339}"/>
              </a:ext>
            </a:extLst>
          </p:cNvPr>
          <p:cNvSpPr/>
          <p:nvPr/>
        </p:nvSpPr>
        <p:spPr>
          <a:xfrm>
            <a:off x="5306012" y="3130231"/>
            <a:ext cx="371475" cy="5334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09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05FCB-6C2A-4C7F-AC19-43DAA193F368}"/>
              </a:ext>
            </a:extLst>
          </p:cNvPr>
          <p:cNvSpPr txBox="1"/>
          <p:nvPr/>
        </p:nvSpPr>
        <p:spPr>
          <a:xfrm flipH="1">
            <a:off x="409902" y="222774"/>
            <a:ext cx="75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!bash run_ecg.sh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1FEBED-599D-4185-BA99-88A7B0F45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02" y="2027607"/>
            <a:ext cx="10941557" cy="351365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623272-CC33-4455-AECC-CB88179268D3}"/>
              </a:ext>
            </a:extLst>
          </p:cNvPr>
          <p:cNvSpPr/>
          <p:nvPr/>
        </p:nvSpPr>
        <p:spPr>
          <a:xfrm>
            <a:off x="1154907" y="5057473"/>
            <a:ext cx="3788568" cy="239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241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05FCB-6C2A-4C7F-AC19-43DAA193F368}"/>
              </a:ext>
            </a:extLst>
          </p:cNvPr>
          <p:cNvSpPr txBox="1"/>
          <p:nvPr/>
        </p:nvSpPr>
        <p:spPr>
          <a:xfrm flipH="1">
            <a:off x="409901" y="222774"/>
            <a:ext cx="8629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rgbClr val="FF0000"/>
                </a:solidFill>
                <a:latin typeface="+mn-ea"/>
              </a:rPr>
              <a:t>RuntimeError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: No CUDA GPUs are available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8E53A3-BF06-479F-BA68-5E562E233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3110674"/>
            <a:ext cx="8391525" cy="2124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5F7B28-7B1E-4711-BCAB-ACF25D60B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237" y="1452613"/>
            <a:ext cx="7648575" cy="885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9E89C15-BB8B-4317-AF96-7F625FFB8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269" y="2078079"/>
            <a:ext cx="1502301" cy="5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05FCB-6C2A-4C7F-AC19-43DAA193F368}"/>
              </a:ext>
            </a:extLst>
          </p:cNvPr>
          <p:cNvSpPr txBox="1"/>
          <p:nvPr/>
        </p:nvSpPr>
        <p:spPr>
          <a:xfrm flipH="1">
            <a:off x="409902" y="222774"/>
            <a:ext cx="75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Overview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4BF81-FB67-44E9-90AA-0D0900F8C8DA}"/>
              </a:ext>
            </a:extLst>
          </p:cNvPr>
          <p:cNvSpPr txBox="1"/>
          <p:nvPr/>
        </p:nvSpPr>
        <p:spPr>
          <a:xfrm>
            <a:off x="1483519" y="2872085"/>
            <a:ext cx="92249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4292F"/>
                </a:solidFill>
                <a:effectLst/>
                <a:latin typeface="+mn-ea"/>
              </a:rPr>
              <a:t>This is the implementation for the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+mn-ea"/>
              </a:rPr>
              <a:t>BeatGAN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+mn-ea"/>
              </a:rPr>
              <a:t> model architecture described in the paper:</a:t>
            </a:r>
          </a:p>
          <a:p>
            <a:endParaRPr lang="en-US" altLang="ko-KR" dirty="0">
              <a:solidFill>
                <a:srgbClr val="24292F"/>
              </a:solidFill>
              <a:latin typeface="+mn-ea"/>
            </a:endParaRPr>
          </a:p>
          <a:p>
            <a:r>
              <a:rPr lang="en-US" altLang="ko-KR" b="0" i="0" dirty="0">
                <a:solidFill>
                  <a:srgbClr val="24292F"/>
                </a:solidFill>
                <a:effectLst/>
                <a:latin typeface="+mn-ea"/>
              </a:rPr>
              <a:t>"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+mn-ea"/>
              </a:rPr>
              <a:t>BeatGAN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+mn-ea"/>
              </a:rPr>
              <a:t>: Anomalous Rhythm Detection using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+mn-ea"/>
              </a:rPr>
              <a:t>Adversarially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+mn-ea"/>
              </a:rPr>
              <a:t> Generated Time Series".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2366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05FCB-6C2A-4C7F-AC19-43DAA193F368}"/>
              </a:ext>
            </a:extLst>
          </p:cNvPr>
          <p:cNvSpPr txBox="1"/>
          <p:nvPr/>
        </p:nvSpPr>
        <p:spPr>
          <a:xfrm flipH="1">
            <a:off x="409901" y="222774"/>
            <a:ext cx="11782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[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해결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] main.py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에서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CUDA_VISIBLE_DEVICES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관련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line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을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주석처리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1DC94E-3CA6-4300-8D85-C51B16181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07" y="1767844"/>
            <a:ext cx="4343400" cy="32480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EA6640-E732-4A08-9EEC-35C8ED9F544A}"/>
              </a:ext>
            </a:extLst>
          </p:cNvPr>
          <p:cNvSpPr/>
          <p:nvPr/>
        </p:nvSpPr>
        <p:spPr>
          <a:xfrm>
            <a:off x="857578" y="2259029"/>
            <a:ext cx="3457904" cy="239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597F81B-1529-4914-8A73-E07BCCEA5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143" y="1767844"/>
            <a:ext cx="5734050" cy="43719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EF7715-489A-4546-8ABC-953D94C83BC1}"/>
              </a:ext>
            </a:extLst>
          </p:cNvPr>
          <p:cNvSpPr/>
          <p:nvPr/>
        </p:nvSpPr>
        <p:spPr>
          <a:xfrm>
            <a:off x="5638143" y="5164154"/>
            <a:ext cx="1724025" cy="239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297D8-BA18-433D-AD1D-264DB103224E}"/>
              </a:ext>
            </a:extLst>
          </p:cNvPr>
          <p:cNvSpPr txBox="1"/>
          <p:nvPr/>
        </p:nvSpPr>
        <p:spPr>
          <a:xfrm>
            <a:off x="649495" y="5164154"/>
            <a:ext cx="4831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노트 설정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하드웨어 가속기가 </a:t>
            </a:r>
            <a:r>
              <a:rPr lang="en-US" altLang="ko-KR" dirty="0"/>
              <a:t>GPU</a:t>
            </a:r>
            <a:r>
              <a:rPr lang="ko-KR" altLang="en-US" dirty="0"/>
              <a:t>로 되어있고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CUDA</a:t>
            </a:r>
            <a:r>
              <a:rPr lang="ko-KR" altLang="en-US" dirty="0"/>
              <a:t>가 설치되어 있음에도 </a:t>
            </a:r>
            <a:r>
              <a:rPr lang="en-US" altLang="ko-KR" dirty="0"/>
              <a:t>(</a:t>
            </a:r>
            <a:r>
              <a:rPr lang="ko-KR" altLang="en-US" dirty="0"/>
              <a:t>버전 확인됨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CUDA</a:t>
            </a:r>
            <a:r>
              <a:rPr lang="ko-KR" altLang="en-US" dirty="0"/>
              <a:t>가 </a:t>
            </a:r>
            <a:r>
              <a:rPr lang="en-US" altLang="ko-KR" dirty="0"/>
              <a:t>not available</a:t>
            </a:r>
            <a:r>
              <a:rPr lang="ko-KR" altLang="en-US" dirty="0"/>
              <a:t>하다고 하여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번째 </a:t>
            </a:r>
            <a:r>
              <a:rPr lang="en-US" altLang="ko-KR" dirty="0"/>
              <a:t>line</a:t>
            </a:r>
            <a:r>
              <a:rPr lang="ko-KR" altLang="en-US" dirty="0"/>
              <a:t>을 주석처리</a:t>
            </a:r>
          </a:p>
        </p:txBody>
      </p:sp>
    </p:spTree>
    <p:extLst>
      <p:ext uri="{BB962C8B-B14F-4D97-AF65-F5344CB8AC3E}">
        <p14:creationId xmlns:p14="http://schemas.microsoft.com/office/powerpoint/2010/main" val="1594502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05FCB-6C2A-4C7F-AC19-43DAA193F368}"/>
              </a:ext>
            </a:extLst>
          </p:cNvPr>
          <p:cNvSpPr txBox="1"/>
          <p:nvPr/>
        </p:nvSpPr>
        <p:spPr>
          <a:xfrm flipH="1">
            <a:off x="409902" y="222774"/>
            <a:ext cx="75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rgbClr val="FF0000"/>
                </a:solidFill>
                <a:latin typeface="+mn-ea"/>
              </a:rPr>
              <a:t>FileNotFoundError</a:t>
            </a:r>
            <a:endParaRPr lang="ko-KR" altLang="en-US" sz="32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CE44A9-FB66-4FC7-9539-16CBF4EC9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975193"/>
            <a:ext cx="10410825" cy="49625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47D632-9463-4786-8B48-1845EE9DD132}"/>
              </a:ext>
            </a:extLst>
          </p:cNvPr>
          <p:cNvSpPr/>
          <p:nvPr/>
        </p:nvSpPr>
        <p:spPr>
          <a:xfrm>
            <a:off x="1485900" y="3922871"/>
            <a:ext cx="2886075" cy="3517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FC179D-5636-4B11-9540-3A1D9FCCC595}"/>
              </a:ext>
            </a:extLst>
          </p:cNvPr>
          <p:cNvSpPr/>
          <p:nvPr/>
        </p:nvSpPr>
        <p:spPr>
          <a:xfrm>
            <a:off x="1666875" y="4455633"/>
            <a:ext cx="8667750" cy="175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0AB1BB-1878-466B-81B4-DA93E4ED240B}"/>
              </a:ext>
            </a:extLst>
          </p:cNvPr>
          <p:cNvSpPr/>
          <p:nvPr/>
        </p:nvSpPr>
        <p:spPr>
          <a:xfrm>
            <a:off x="1343025" y="5693883"/>
            <a:ext cx="8267700" cy="243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77AE4A-0858-4964-BCDE-2872733A6DD0}"/>
              </a:ext>
            </a:extLst>
          </p:cNvPr>
          <p:cNvSpPr txBox="1"/>
          <p:nvPr/>
        </p:nvSpPr>
        <p:spPr>
          <a:xfrm>
            <a:off x="691283" y="6120810"/>
            <a:ext cx="10618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beatgan_folder_0_G.pkl </a:t>
            </a:r>
            <a:r>
              <a:rPr lang="ko-KR" altLang="en-US" dirty="0"/>
              <a:t>파일을 찾을 수 없다고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network.py </a:t>
            </a:r>
            <a:r>
              <a:rPr lang="ko-KR" altLang="en-US" dirty="0"/>
              <a:t>코드에서 </a:t>
            </a:r>
            <a:r>
              <a:rPr lang="ko-KR" altLang="en-US" dirty="0">
                <a:solidFill>
                  <a:srgbClr val="FF0000"/>
                </a:solidFill>
              </a:rPr>
              <a:t>지정된 경로에 문제</a:t>
            </a:r>
            <a:r>
              <a:rPr lang="ko-KR" altLang="en-US" dirty="0"/>
              <a:t>가 있는 걸로 판단</a:t>
            </a:r>
            <a:endParaRPr lang="en-US" altLang="ko-KR" dirty="0"/>
          </a:p>
          <a:p>
            <a:r>
              <a:rPr lang="en-US" altLang="ko-KR" dirty="0"/>
              <a:t>output</a:t>
            </a:r>
            <a:r>
              <a:rPr lang="ko-KR" altLang="en-US" dirty="0"/>
              <a:t> 폴더가 코드 실행되면서 만들어졌는데 그 빈 폴더에서 파일을 찾으려는 것이 확인됨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5740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05FCB-6C2A-4C7F-AC19-43DAA193F368}"/>
              </a:ext>
            </a:extLst>
          </p:cNvPr>
          <p:cNvSpPr txBox="1"/>
          <p:nvPr/>
        </p:nvSpPr>
        <p:spPr>
          <a:xfrm flipH="1">
            <a:off x="409902" y="222774"/>
            <a:ext cx="75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run_ecg_demo.sh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그리고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demo.py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89ADC0-47BC-44F8-9F35-1D1610F5B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057" y="3076273"/>
            <a:ext cx="6819900" cy="1838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4E5336-F1C9-43EF-8342-698045FBA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676" y="2125993"/>
            <a:ext cx="2252663" cy="68103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351A97E-0A96-4B33-8CF0-1334433AA742}"/>
              </a:ext>
            </a:extLst>
          </p:cNvPr>
          <p:cNvSpPr/>
          <p:nvPr/>
        </p:nvSpPr>
        <p:spPr>
          <a:xfrm>
            <a:off x="2774157" y="3076273"/>
            <a:ext cx="1724025" cy="239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059D69-6A1D-40F9-B2BB-0DB6C0C0DD07}"/>
              </a:ext>
            </a:extLst>
          </p:cNvPr>
          <p:cNvSpPr/>
          <p:nvPr/>
        </p:nvSpPr>
        <p:spPr>
          <a:xfrm>
            <a:off x="4498182" y="4329458"/>
            <a:ext cx="2657475" cy="239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603BB-5164-415A-B6C2-D06363A74548}"/>
              </a:ext>
            </a:extLst>
          </p:cNvPr>
          <p:cNvSpPr txBox="1"/>
          <p:nvPr/>
        </p:nvSpPr>
        <p:spPr>
          <a:xfrm>
            <a:off x="3394202" y="5316624"/>
            <a:ext cx="4865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load</a:t>
            </a:r>
            <a:r>
              <a:rPr lang="ko-KR" altLang="en-US" dirty="0"/>
              <a:t>할 때는 </a:t>
            </a:r>
            <a:r>
              <a:rPr lang="en-US" altLang="ko-KR" dirty="0"/>
              <a:t>output </a:t>
            </a:r>
            <a:r>
              <a:rPr lang="ko-KR" altLang="en-US" dirty="0"/>
              <a:t>폴더 안에서 파일을 찾지 않고</a:t>
            </a:r>
            <a:endParaRPr lang="en-US" altLang="ko-KR" dirty="0"/>
          </a:p>
          <a:p>
            <a:pPr algn="ctr"/>
            <a:r>
              <a:rPr lang="en-US" altLang="ko-KR" dirty="0"/>
              <a:t>dataset</a:t>
            </a:r>
            <a:r>
              <a:rPr lang="ko-KR" altLang="en-US" dirty="0"/>
              <a:t>에서 찾는 것을 확인</a:t>
            </a:r>
            <a:r>
              <a:rPr lang="en-US" altLang="ko-KR" dirty="0"/>
              <a:t>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8EC05-D920-48E4-BBCC-6432E3E15008}"/>
              </a:ext>
            </a:extLst>
          </p:cNvPr>
          <p:cNvSpPr txBox="1"/>
          <p:nvPr/>
        </p:nvSpPr>
        <p:spPr>
          <a:xfrm>
            <a:off x="409902" y="1061892"/>
            <a:ext cx="7038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앞서 판단한 것에 대해 확신을 갖기 위해</a:t>
            </a:r>
            <a:endParaRPr lang="en-US" altLang="ko-KR" dirty="0"/>
          </a:p>
          <a:p>
            <a:r>
              <a:rPr lang="en-US" altLang="ko-KR" dirty="0"/>
              <a:t>demo</a:t>
            </a:r>
            <a:r>
              <a:rPr lang="ko-KR" altLang="en-US" dirty="0"/>
              <a:t>의 경우에는 샘플 데이터가 어떤 경로로 </a:t>
            </a:r>
            <a:r>
              <a:rPr lang="en-US" altLang="ko-KR" dirty="0"/>
              <a:t>load</a:t>
            </a:r>
            <a:r>
              <a:rPr lang="ko-KR" altLang="en-US" dirty="0"/>
              <a:t> 되는지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39F43-92FE-4899-BA12-35B3C2AFF167}"/>
              </a:ext>
            </a:extLst>
          </p:cNvPr>
          <p:cNvSpPr txBox="1"/>
          <p:nvPr/>
        </p:nvSpPr>
        <p:spPr>
          <a:xfrm>
            <a:off x="7553325" y="2272026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run_ecg_demo.sh</a:t>
            </a:r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50ABB227-2D75-4E28-B742-5C1AA4D1FB15}"/>
              </a:ext>
            </a:extLst>
          </p:cNvPr>
          <p:cNvSpPr/>
          <p:nvPr/>
        </p:nvSpPr>
        <p:spPr>
          <a:xfrm rot="5400000">
            <a:off x="7100887" y="2221809"/>
            <a:ext cx="371475" cy="5334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8D7C37-6D85-4D32-A493-3C43DBB8B088}"/>
              </a:ext>
            </a:extLst>
          </p:cNvPr>
          <p:cNvSpPr txBox="1"/>
          <p:nvPr/>
        </p:nvSpPr>
        <p:spPr>
          <a:xfrm>
            <a:off x="9836943" y="3719257"/>
            <a:ext cx="106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demo.py</a:t>
            </a:r>
            <a:endParaRPr lang="ko-KR" altLang="en-US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CAD1DCC-97A8-409C-B042-089D70C77548}"/>
              </a:ext>
            </a:extLst>
          </p:cNvPr>
          <p:cNvSpPr/>
          <p:nvPr/>
        </p:nvSpPr>
        <p:spPr>
          <a:xfrm rot="5400000">
            <a:off x="9384505" y="3654019"/>
            <a:ext cx="371475" cy="5334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38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05FCB-6C2A-4C7F-AC19-43DAA193F368}"/>
              </a:ext>
            </a:extLst>
          </p:cNvPr>
          <p:cNvSpPr txBox="1"/>
          <p:nvPr/>
        </p:nvSpPr>
        <p:spPr>
          <a:xfrm flipH="1">
            <a:off x="409902" y="222774"/>
            <a:ext cx="75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run_ecg.sh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F2A582-844F-4C2B-B3B5-6EF1C4027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07" y="1834458"/>
            <a:ext cx="5114925" cy="3257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95D35B-BA1D-405F-A833-8C5792AE8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650" y="1244325"/>
            <a:ext cx="4000500" cy="4876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D81AF0-947A-4593-9A06-88B565F024B3}"/>
              </a:ext>
            </a:extLst>
          </p:cNvPr>
          <p:cNvSpPr/>
          <p:nvPr/>
        </p:nvSpPr>
        <p:spPr>
          <a:xfrm>
            <a:off x="7224907" y="3764481"/>
            <a:ext cx="1509344" cy="199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CDF0B-3497-464F-BC2F-DDAD4326AFC5}"/>
              </a:ext>
            </a:extLst>
          </p:cNvPr>
          <p:cNvSpPr/>
          <p:nvPr/>
        </p:nvSpPr>
        <p:spPr>
          <a:xfrm>
            <a:off x="8086919" y="1767808"/>
            <a:ext cx="771156" cy="239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C5A718-8A4D-42DC-A057-F4DBD3CAE908}"/>
              </a:ext>
            </a:extLst>
          </p:cNvPr>
          <p:cNvSpPr/>
          <p:nvPr/>
        </p:nvSpPr>
        <p:spPr>
          <a:xfrm>
            <a:off x="747907" y="4735614"/>
            <a:ext cx="1591004" cy="208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77EA63-9A7B-4258-8A10-847946265D07}"/>
              </a:ext>
            </a:extLst>
          </p:cNvPr>
          <p:cNvSpPr/>
          <p:nvPr/>
        </p:nvSpPr>
        <p:spPr>
          <a:xfrm>
            <a:off x="1090807" y="2211489"/>
            <a:ext cx="1591004" cy="208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7EF7D-1580-480E-87DF-FE611B325B02}"/>
              </a:ext>
            </a:extLst>
          </p:cNvPr>
          <p:cNvSpPr txBox="1"/>
          <p:nvPr/>
        </p:nvSpPr>
        <p:spPr>
          <a:xfrm>
            <a:off x="443940" y="5458320"/>
            <a:ext cx="5652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</a:t>
            </a:r>
            <a:r>
              <a:rPr lang="en-US" altLang="ko-KR" dirty="0" err="1"/>
              <a:t>pkl</a:t>
            </a:r>
            <a:r>
              <a:rPr lang="ko-KR" altLang="en-US" dirty="0"/>
              <a:t>파일은 </a:t>
            </a:r>
            <a:r>
              <a:rPr lang="en-US" altLang="ko-KR" dirty="0"/>
              <a:t>experiments/</a:t>
            </a:r>
            <a:r>
              <a:rPr lang="en-US" altLang="ko-KR" dirty="0" err="1"/>
              <a:t>ecg</a:t>
            </a:r>
            <a:r>
              <a:rPr lang="en-US" altLang="ko-KR" dirty="0"/>
              <a:t>/model </a:t>
            </a:r>
            <a:r>
              <a:rPr lang="ko-KR" altLang="en-US" dirty="0"/>
              <a:t>폴더 안에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경로에서 </a:t>
            </a:r>
            <a:r>
              <a:rPr lang="en-US" altLang="ko-KR" dirty="0" err="1"/>
              <a:t>os.path.join</a:t>
            </a:r>
            <a:r>
              <a:rPr lang="en-US" altLang="ko-KR" dirty="0"/>
              <a:t>()</a:t>
            </a:r>
            <a:r>
              <a:rPr lang="ko-KR" altLang="en-US" dirty="0"/>
              <a:t>으로 </a:t>
            </a:r>
            <a:r>
              <a:rPr lang="en-US" altLang="ko-KR" dirty="0"/>
              <a:t>“model”</a:t>
            </a:r>
            <a:r>
              <a:rPr lang="ko-KR" altLang="en-US" dirty="0"/>
              <a:t>만 붙이면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5329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05FCB-6C2A-4C7F-AC19-43DAA193F368}"/>
              </a:ext>
            </a:extLst>
          </p:cNvPr>
          <p:cNvSpPr txBox="1"/>
          <p:nvPr/>
        </p:nvSpPr>
        <p:spPr>
          <a:xfrm flipH="1">
            <a:off x="409902" y="222774"/>
            <a:ext cx="75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[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해결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] network.py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수정하여 경로 변경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E793F8-A8E6-4F20-B461-003C4CE34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63" y="1767844"/>
            <a:ext cx="11101457" cy="11112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A7D411-36EB-4AE7-B415-1E5CB81F5ADF}"/>
              </a:ext>
            </a:extLst>
          </p:cNvPr>
          <p:cNvSpPr/>
          <p:nvPr/>
        </p:nvSpPr>
        <p:spPr>
          <a:xfrm>
            <a:off x="3761718" y="2000585"/>
            <a:ext cx="3801132" cy="239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3A47211-7CE4-424C-9D9E-D97BC4258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02" y="3788399"/>
            <a:ext cx="11343739" cy="1031249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976091B4-D159-4066-A513-E148387B0C14}"/>
              </a:ext>
            </a:extLst>
          </p:cNvPr>
          <p:cNvSpPr/>
          <p:nvPr/>
        </p:nvSpPr>
        <p:spPr>
          <a:xfrm>
            <a:off x="5800725" y="3000375"/>
            <a:ext cx="371475" cy="5334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CD383E-2037-4293-A92D-93F2D8713812}"/>
              </a:ext>
            </a:extLst>
          </p:cNvPr>
          <p:cNvSpPr txBox="1"/>
          <p:nvPr/>
        </p:nvSpPr>
        <p:spPr>
          <a:xfrm>
            <a:off x="3063315" y="5405780"/>
            <a:ext cx="5652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</a:t>
            </a:r>
            <a:r>
              <a:rPr lang="en-US" altLang="ko-KR" dirty="0" err="1"/>
              <a:t>pkl</a:t>
            </a:r>
            <a:r>
              <a:rPr lang="ko-KR" altLang="en-US" dirty="0"/>
              <a:t>파일은 </a:t>
            </a:r>
            <a:r>
              <a:rPr lang="en-US" altLang="ko-KR" dirty="0"/>
              <a:t>experiments/</a:t>
            </a:r>
            <a:r>
              <a:rPr lang="en-US" altLang="ko-KR" dirty="0" err="1"/>
              <a:t>ecg</a:t>
            </a:r>
            <a:r>
              <a:rPr lang="en-US" altLang="ko-KR" dirty="0"/>
              <a:t>/model </a:t>
            </a:r>
            <a:r>
              <a:rPr lang="ko-KR" altLang="en-US" dirty="0"/>
              <a:t>폴더 안에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경로에서 </a:t>
            </a:r>
            <a:r>
              <a:rPr lang="en-US" altLang="ko-KR" dirty="0" err="1"/>
              <a:t>os.path.join</a:t>
            </a:r>
            <a:r>
              <a:rPr lang="en-US" altLang="ko-KR" dirty="0"/>
              <a:t>()</a:t>
            </a:r>
            <a:r>
              <a:rPr lang="ko-KR" altLang="en-US" dirty="0"/>
              <a:t>으로 </a:t>
            </a:r>
            <a:r>
              <a:rPr lang="en-US" altLang="ko-KR" dirty="0"/>
              <a:t>“model”</a:t>
            </a:r>
            <a:r>
              <a:rPr lang="ko-KR" altLang="en-US" dirty="0"/>
              <a:t>만 붙이면 된다</a:t>
            </a:r>
            <a:r>
              <a:rPr lang="en-US" altLang="ko-KR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FBE5FD-1119-4F68-BAD3-7FA249A66DC7}"/>
              </a:ext>
            </a:extLst>
          </p:cNvPr>
          <p:cNvSpPr/>
          <p:nvPr/>
        </p:nvSpPr>
        <p:spPr>
          <a:xfrm>
            <a:off x="5686096" y="4323224"/>
            <a:ext cx="590879" cy="496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5F11CC-A3E2-4725-A00A-C9117E3AB5B4}"/>
              </a:ext>
            </a:extLst>
          </p:cNvPr>
          <p:cNvSpPr/>
          <p:nvPr/>
        </p:nvSpPr>
        <p:spPr>
          <a:xfrm>
            <a:off x="5739282" y="2376639"/>
            <a:ext cx="680568" cy="496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664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09903" y="1299992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05FCB-6C2A-4C7F-AC19-43DAA193F368}"/>
              </a:ext>
            </a:extLst>
          </p:cNvPr>
          <p:cNvSpPr txBox="1"/>
          <p:nvPr/>
        </p:nvSpPr>
        <p:spPr>
          <a:xfrm flipH="1">
            <a:off x="409901" y="222774"/>
            <a:ext cx="9324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rgbClr val="FF0000"/>
                </a:solidFill>
                <a:latin typeface="+mn-ea"/>
              </a:rPr>
              <a:t>RuntimeError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: </a:t>
            </a:r>
            <a:r>
              <a:rPr lang="en-US" altLang="ko-KR" sz="3200" dirty="0" err="1">
                <a:solidFill>
                  <a:schemeClr val="tx2"/>
                </a:solidFill>
                <a:latin typeface="+mn-ea"/>
              </a:rPr>
              <a:t>set_sizes_contiquous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 is not allowed on a Tensor created from .data or .detach().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56B9A1-EB53-42E3-8D15-D891C54F0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1843087"/>
            <a:ext cx="11020425" cy="37242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500323F-DA87-4F16-B94C-9438E6913D9D}"/>
              </a:ext>
            </a:extLst>
          </p:cNvPr>
          <p:cNvSpPr/>
          <p:nvPr/>
        </p:nvSpPr>
        <p:spPr>
          <a:xfrm>
            <a:off x="585786" y="3848102"/>
            <a:ext cx="8177213" cy="220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431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05FCB-6C2A-4C7F-AC19-43DAA193F368}"/>
              </a:ext>
            </a:extLst>
          </p:cNvPr>
          <p:cNvSpPr txBox="1"/>
          <p:nvPr/>
        </p:nvSpPr>
        <p:spPr>
          <a:xfrm flipH="1">
            <a:off x="409902" y="222774"/>
            <a:ext cx="75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[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해결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] model.py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코드 수정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(</a:t>
            </a:r>
            <a:r>
              <a:rPr lang="en-US" altLang="ko-KR" sz="3200" dirty="0" err="1">
                <a:solidFill>
                  <a:schemeClr val="tx2"/>
                </a:solidFill>
                <a:latin typeface="+mn-ea"/>
              </a:rPr>
              <a:t>old</a:t>
            </a:r>
            <a:r>
              <a:rPr lang="en-US" altLang="ko-KR" sz="3200" dirty="0" err="1">
                <a:solidFill>
                  <a:schemeClr val="tx2"/>
                </a:solidFill>
                <a:latin typeface="+mn-ea"/>
                <a:sym typeface="Wingdings" panose="05000000000000000000" pitchFamily="2" charset="2"/>
              </a:rPr>
              <a:t>new</a:t>
            </a:r>
            <a:r>
              <a:rPr lang="en-US" altLang="ko-KR" sz="3200" dirty="0">
                <a:solidFill>
                  <a:schemeClr val="tx2"/>
                </a:solidFill>
                <a:latin typeface="+mn-ea"/>
                <a:sym typeface="Wingdings" panose="05000000000000000000" pitchFamily="2" charset="2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8AD7E0-8525-4BAE-B6F7-8702A4E19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509" y="3435674"/>
            <a:ext cx="8812981" cy="20954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38C7D5-0751-4C93-85C6-93B3E23A9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509" y="1711990"/>
            <a:ext cx="8669464" cy="794050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94865778-1DA4-4552-BC8B-FE7DC428E0C8}"/>
              </a:ext>
            </a:extLst>
          </p:cNvPr>
          <p:cNvSpPr/>
          <p:nvPr/>
        </p:nvSpPr>
        <p:spPr>
          <a:xfrm>
            <a:off x="5786434" y="2728913"/>
            <a:ext cx="371475" cy="5334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DA6DE-9ABE-4A5D-AF2A-F3E9EFB1B985}"/>
              </a:ext>
            </a:extLst>
          </p:cNvPr>
          <p:cNvSpPr txBox="1"/>
          <p:nvPr/>
        </p:nvSpPr>
        <p:spPr>
          <a:xfrm>
            <a:off x="-9524" y="6596390"/>
            <a:ext cx="61055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https://study.marearts.com/2020/08/runtimeerror-setsizescontiguous-is-not.html</a:t>
            </a:r>
          </a:p>
        </p:txBody>
      </p:sp>
    </p:spTree>
    <p:extLst>
      <p:ext uri="{BB962C8B-B14F-4D97-AF65-F5344CB8AC3E}">
        <p14:creationId xmlns:p14="http://schemas.microsoft.com/office/powerpoint/2010/main" val="3889750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05FCB-6C2A-4C7F-AC19-43DAA193F368}"/>
              </a:ext>
            </a:extLst>
          </p:cNvPr>
          <p:cNvSpPr txBox="1"/>
          <p:nvPr/>
        </p:nvSpPr>
        <p:spPr>
          <a:xfrm flipH="1">
            <a:off x="409902" y="222774"/>
            <a:ext cx="75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!bash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run_ecg.sh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결과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CCB5B7-7F1B-4F53-9883-7E6B2A81E6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426"/>
          <a:stretch/>
        </p:blipFill>
        <p:spPr>
          <a:xfrm>
            <a:off x="1856267" y="2049842"/>
            <a:ext cx="8162925" cy="275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09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05FCB-6C2A-4C7F-AC19-43DAA193F368}"/>
              </a:ext>
            </a:extLst>
          </p:cNvPr>
          <p:cNvSpPr txBox="1"/>
          <p:nvPr/>
        </p:nvSpPr>
        <p:spPr>
          <a:xfrm flipH="1">
            <a:off x="409902" y="222774"/>
            <a:ext cx="75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!bash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run_ecg.sh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952426-98F9-45BF-9053-AADD6D285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1528762"/>
            <a:ext cx="4048125" cy="4619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CD6F77-42CA-4D3F-8744-669BB48D8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431" y="2166937"/>
            <a:ext cx="34956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6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05FCB-6C2A-4C7F-AC19-43DAA193F368}"/>
              </a:ext>
            </a:extLst>
          </p:cNvPr>
          <p:cNvSpPr txBox="1"/>
          <p:nvPr/>
        </p:nvSpPr>
        <p:spPr>
          <a:xfrm flipH="1">
            <a:off x="409902" y="222774"/>
            <a:ext cx="75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Result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96EA41-ECC1-45C0-86A7-DEDF43234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74" y="1995487"/>
            <a:ext cx="7128111" cy="1433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137B5F-5BC5-4571-9A8F-82D9AE3DD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261" y="1995487"/>
            <a:ext cx="2867025" cy="257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BC5DE0-48DF-481F-B385-907751550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974" y="4171949"/>
            <a:ext cx="7128086" cy="14335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9B89192-D271-4BA7-A0F6-2363C7ED5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985" y="4171949"/>
            <a:ext cx="26955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7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05FCB-6C2A-4C7F-AC19-43DAA193F368}"/>
              </a:ext>
            </a:extLst>
          </p:cNvPr>
          <p:cNvSpPr txBox="1"/>
          <p:nvPr/>
        </p:nvSpPr>
        <p:spPr>
          <a:xfrm flipH="1">
            <a:off x="409902" y="222774"/>
            <a:ext cx="75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Usage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8D26404-37F7-467B-BE58-33C1041BB0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74"/>
          <a:stretch/>
        </p:blipFill>
        <p:spPr>
          <a:xfrm>
            <a:off x="1993466" y="2019303"/>
            <a:ext cx="8205068" cy="312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92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05FCB-6C2A-4C7F-AC19-43DAA193F368}"/>
              </a:ext>
            </a:extLst>
          </p:cNvPr>
          <p:cNvSpPr txBox="1"/>
          <p:nvPr/>
        </p:nvSpPr>
        <p:spPr>
          <a:xfrm flipH="1">
            <a:off x="409902" y="222774"/>
            <a:ext cx="75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tx2"/>
                </a:solidFill>
                <a:latin typeface="+mn-ea"/>
              </a:rPr>
              <a:t>BeatGAN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 AUC, AP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71F3C3-786A-483A-A076-5EF39BA4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37" y="3278972"/>
            <a:ext cx="6181725" cy="3019425"/>
          </a:xfrm>
          <a:prstGeom prst="rect">
            <a:avLst/>
          </a:prstGeom>
        </p:spPr>
      </p:pic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DD3B3AC7-28B2-47CF-8666-61C60953A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29008"/>
              </p:ext>
            </p:extLst>
          </p:nvPr>
        </p:nvGraphicFramePr>
        <p:xfrm>
          <a:off x="1955800" y="1637727"/>
          <a:ext cx="81279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350658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109384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5144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4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BeatGAN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0.93804699…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0.904020909…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0998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BeatGAN</a:t>
                      </a:r>
                      <a:r>
                        <a:rPr lang="en-US" altLang="ko-KR" dirty="0"/>
                        <a:t>(reproduce)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0.93804698…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0.904020906…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361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021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B3CAA5-6698-441D-A710-B035DB5BA2B7}"/>
              </a:ext>
            </a:extLst>
          </p:cNvPr>
          <p:cNvSpPr/>
          <p:nvPr/>
        </p:nvSpPr>
        <p:spPr>
          <a:xfrm rot="5400000">
            <a:off x="2471872" y="-1432347"/>
            <a:ext cx="454117" cy="49936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A19D98-CE16-46B7-B9C0-C1AFF40B7594}"/>
              </a:ext>
            </a:extLst>
          </p:cNvPr>
          <p:cNvSpPr/>
          <p:nvPr/>
        </p:nvSpPr>
        <p:spPr>
          <a:xfrm>
            <a:off x="0" y="-67377"/>
            <a:ext cx="211756" cy="5476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6829FD-DAC0-4813-BF4B-57C7F48E9A03}"/>
              </a:ext>
            </a:extLst>
          </p:cNvPr>
          <p:cNvSpPr/>
          <p:nvPr/>
        </p:nvSpPr>
        <p:spPr>
          <a:xfrm>
            <a:off x="-1" y="5409398"/>
            <a:ext cx="211756" cy="1520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29F5C-6A86-4A1E-B02E-BB0800CB9543}"/>
              </a:ext>
            </a:extLst>
          </p:cNvPr>
          <p:cNvSpPr txBox="1"/>
          <p:nvPr/>
        </p:nvSpPr>
        <p:spPr>
          <a:xfrm>
            <a:off x="3295650" y="837397"/>
            <a:ext cx="1900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References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6F973-466B-4D1F-85ED-75A1D0E5D8B1}"/>
              </a:ext>
            </a:extLst>
          </p:cNvPr>
          <p:cNvSpPr txBox="1"/>
          <p:nvPr/>
        </p:nvSpPr>
        <p:spPr>
          <a:xfrm>
            <a:off x="323849" y="5615796"/>
            <a:ext cx="64674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@inproceedings{zhou2019beatgan,</a:t>
            </a:r>
          </a:p>
          <a:p>
            <a:r>
              <a:rPr lang="ko-KR" altLang="en-US" sz="1100" dirty="0"/>
              <a:t>  </a:t>
            </a:r>
            <a:r>
              <a:rPr lang="ko-KR" altLang="en-US" sz="1100" dirty="0" err="1"/>
              <a:t>title</a:t>
            </a:r>
            <a:r>
              <a:rPr lang="ko-KR" altLang="en-US" sz="1100" dirty="0"/>
              <a:t>={</a:t>
            </a:r>
            <a:r>
              <a:rPr lang="ko-KR" altLang="en-US" sz="1100" dirty="0" err="1"/>
              <a:t>BeatGAN</a:t>
            </a:r>
            <a:r>
              <a:rPr lang="ko-KR" altLang="en-US" sz="1100" dirty="0"/>
              <a:t>: </a:t>
            </a:r>
            <a:r>
              <a:rPr lang="ko-KR" altLang="en-US" sz="1100" dirty="0" err="1"/>
              <a:t>Anomalous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Rhythm</a:t>
            </a:r>
            <a:r>
              <a:rPr lang="ko-KR" altLang="en-US" sz="1100" dirty="0"/>
              <a:t> </a:t>
            </a:r>
            <a:r>
              <a:rPr lang="ko-KR" altLang="en-US" sz="1100" dirty="0" err="1"/>
              <a:t>Detection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using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Adversarially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Generated</a:t>
            </a:r>
            <a:r>
              <a:rPr lang="ko-KR" altLang="en-US" sz="1100" dirty="0"/>
              <a:t> Time </a:t>
            </a:r>
            <a:r>
              <a:rPr lang="ko-KR" altLang="en-US" sz="1100" dirty="0" err="1"/>
              <a:t>Series</a:t>
            </a:r>
            <a:r>
              <a:rPr lang="ko-KR" altLang="en-US" sz="1100" dirty="0"/>
              <a:t>},</a:t>
            </a:r>
          </a:p>
          <a:p>
            <a:r>
              <a:rPr lang="ko-KR" altLang="en-US" sz="1100" dirty="0"/>
              <a:t>  </a:t>
            </a:r>
            <a:r>
              <a:rPr lang="ko-KR" altLang="en-US" sz="1100" dirty="0" err="1"/>
              <a:t>author</a:t>
            </a:r>
            <a:r>
              <a:rPr lang="ko-KR" altLang="en-US" sz="1100" dirty="0"/>
              <a:t>={</a:t>
            </a:r>
            <a:r>
              <a:rPr lang="ko-KR" altLang="en-US" sz="1100" dirty="0" err="1"/>
              <a:t>Zhou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Bin</a:t>
            </a:r>
            <a:r>
              <a:rPr lang="ko-KR" altLang="en-US" sz="1100" dirty="0"/>
              <a:t> and </a:t>
            </a:r>
            <a:r>
              <a:rPr lang="ko-KR" altLang="en-US" sz="1100" dirty="0" err="1"/>
              <a:t>Liu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Shenghua</a:t>
            </a:r>
            <a:r>
              <a:rPr lang="ko-KR" altLang="en-US" sz="1100" dirty="0"/>
              <a:t> and </a:t>
            </a:r>
            <a:r>
              <a:rPr lang="ko-KR" altLang="en-US" sz="1100" dirty="0" err="1"/>
              <a:t>Bryan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Hooi</a:t>
            </a:r>
            <a:r>
              <a:rPr lang="ko-KR" altLang="en-US" sz="1100" dirty="0"/>
              <a:t> and </a:t>
            </a:r>
            <a:r>
              <a:rPr lang="ko-KR" altLang="en-US" sz="1100" dirty="0" err="1"/>
              <a:t>Cheng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Xueqi</a:t>
            </a:r>
            <a:r>
              <a:rPr lang="ko-KR" altLang="en-US" sz="1100" dirty="0"/>
              <a:t> and </a:t>
            </a:r>
            <a:r>
              <a:rPr lang="ko-KR" altLang="en-US" sz="1100" dirty="0" err="1"/>
              <a:t>Ye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Jing</a:t>
            </a:r>
            <a:r>
              <a:rPr lang="ko-KR" altLang="en-US" sz="1100" dirty="0"/>
              <a:t> },</a:t>
            </a:r>
          </a:p>
          <a:p>
            <a:r>
              <a:rPr lang="ko-KR" altLang="en-US" sz="1100" dirty="0"/>
              <a:t>  </a:t>
            </a:r>
            <a:r>
              <a:rPr lang="ko-KR" altLang="en-US" sz="1100" dirty="0" err="1"/>
              <a:t>booktitle</a:t>
            </a:r>
            <a:r>
              <a:rPr lang="ko-KR" altLang="en-US" sz="1100" dirty="0"/>
              <a:t>={International </a:t>
            </a:r>
            <a:r>
              <a:rPr lang="ko-KR" altLang="en-US" sz="1100" dirty="0" err="1"/>
              <a:t>Joint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Conference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Artificial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Intelligence</a:t>
            </a:r>
            <a:r>
              <a:rPr lang="ko-KR" altLang="en-US" sz="1100" dirty="0"/>
              <a:t>},</a:t>
            </a:r>
          </a:p>
          <a:p>
            <a:r>
              <a:rPr lang="ko-KR" altLang="en-US" sz="1100" dirty="0"/>
              <a:t>  </a:t>
            </a:r>
            <a:r>
              <a:rPr lang="ko-KR" altLang="en-US" sz="1100" dirty="0" err="1"/>
              <a:t>year</a:t>
            </a:r>
            <a:r>
              <a:rPr lang="ko-KR" altLang="en-US" sz="1100" dirty="0"/>
              <a:t>={2019},</a:t>
            </a:r>
          </a:p>
          <a:p>
            <a:r>
              <a:rPr lang="ko-KR" altLang="en-US" sz="11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0EAC1E-A19B-4632-95F5-35C0452C1AAA}"/>
              </a:ext>
            </a:extLst>
          </p:cNvPr>
          <p:cNvSpPr txBox="1"/>
          <p:nvPr/>
        </p:nvSpPr>
        <p:spPr>
          <a:xfrm>
            <a:off x="3295650" y="372532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2"/>
              </a:rPr>
              <a:t>https://github.com/hi-bingo/BeatGAN</a:t>
            </a:r>
            <a:r>
              <a:rPr lang="ko-KR" altLang="en-US" sz="1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16B881-4D32-49EF-AC01-8537FE0FB48F}"/>
              </a:ext>
            </a:extLst>
          </p:cNvPr>
          <p:cNvSpPr txBox="1"/>
          <p:nvPr/>
        </p:nvSpPr>
        <p:spPr>
          <a:xfrm>
            <a:off x="3295650" y="220934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24292F"/>
                </a:solidFill>
                <a:effectLst/>
                <a:latin typeface="-apple-system"/>
              </a:rPr>
              <a:t>About</a:t>
            </a:r>
          </a:p>
          <a:p>
            <a:pPr algn="l"/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BeatGAN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: Anomalous Rhythm Detection using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-apple-system"/>
              </a:rPr>
              <a:t>Adversarially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Generated Time Series</a:t>
            </a:r>
          </a:p>
        </p:txBody>
      </p:sp>
    </p:spTree>
    <p:extLst>
      <p:ext uri="{BB962C8B-B14F-4D97-AF65-F5344CB8AC3E}">
        <p14:creationId xmlns:p14="http://schemas.microsoft.com/office/powerpoint/2010/main" val="102881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05FCB-6C2A-4C7F-AC19-43DAA193F368}"/>
              </a:ext>
            </a:extLst>
          </p:cNvPr>
          <p:cNvSpPr txBox="1"/>
          <p:nvPr/>
        </p:nvSpPr>
        <p:spPr>
          <a:xfrm flipH="1">
            <a:off x="409902" y="222774"/>
            <a:ext cx="75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tx2"/>
                </a:solidFill>
                <a:latin typeface="+mn-ea"/>
              </a:rPr>
              <a:t>colab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에서 </a:t>
            </a:r>
            <a:r>
              <a:rPr lang="en-US" altLang="ko-KR" sz="3200" dirty="0" err="1">
                <a:solidFill>
                  <a:schemeClr val="tx2"/>
                </a:solidFill>
                <a:latin typeface="+mn-ea"/>
              </a:rPr>
              <a:t>sh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파일 실행하기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1E953-AF9F-4915-BDF1-1431D625C7D3}"/>
              </a:ext>
            </a:extLst>
          </p:cNvPr>
          <p:cNvSpPr txBox="1"/>
          <p:nvPr/>
        </p:nvSpPr>
        <p:spPr>
          <a:xfrm>
            <a:off x="6019800" y="6635226"/>
            <a:ext cx="64674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https://stackoverflow.com/questions/54269091/google-colab-cant-access-drive-content/55675184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A8473-34E7-4A09-98B5-21749525B9C9}"/>
              </a:ext>
            </a:extLst>
          </p:cNvPr>
          <p:cNvSpPr txBox="1"/>
          <p:nvPr/>
        </p:nvSpPr>
        <p:spPr>
          <a:xfrm>
            <a:off x="6740459" y="3116619"/>
            <a:ext cx="4436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Google </a:t>
            </a:r>
            <a:r>
              <a:rPr lang="en-US" altLang="ko-KR" dirty="0" err="1">
                <a:latin typeface="+mn-ea"/>
              </a:rPr>
              <a:t>Colab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Google Drive</a:t>
            </a:r>
            <a:r>
              <a:rPr lang="ko-KR" altLang="en-US" dirty="0">
                <a:latin typeface="+mn-ea"/>
              </a:rPr>
              <a:t>와 연동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cd </a:t>
            </a:r>
            <a:r>
              <a:rPr lang="ko-KR" altLang="en-US" dirty="0">
                <a:latin typeface="+mn-ea"/>
              </a:rPr>
              <a:t>명령어로 해당 폴더에 경로변경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!</a:t>
            </a:r>
            <a:r>
              <a:rPr lang="en-US" altLang="ko-KR" dirty="0" err="1">
                <a:latin typeface="+mn-ea"/>
              </a:rPr>
              <a:t>sh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명령어로 </a:t>
            </a:r>
            <a:r>
              <a:rPr lang="en-US" altLang="ko-KR" dirty="0" err="1">
                <a:latin typeface="+mn-ea"/>
              </a:rPr>
              <a:t>sh</a:t>
            </a:r>
            <a:r>
              <a:rPr lang="ko-KR" altLang="en-US" dirty="0">
                <a:latin typeface="+mn-ea"/>
              </a:rPr>
              <a:t>파일을 실행</a:t>
            </a:r>
            <a:endParaRPr lang="en-US" altLang="ko-KR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46FB8-7B48-4AE5-89CE-559B5DD9DC00}"/>
              </a:ext>
            </a:extLst>
          </p:cNvPr>
          <p:cNvSpPr txBox="1"/>
          <p:nvPr/>
        </p:nvSpPr>
        <p:spPr>
          <a:xfrm>
            <a:off x="6019800" y="6476191"/>
            <a:ext cx="62423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https://stackoverflow.com/questions/54604995/how-to-run-a-script-shell-in-google-colab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FFEC5F-E02C-4D28-9269-B1A3BE42F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6" r="-1"/>
          <a:stretch/>
        </p:blipFill>
        <p:spPr>
          <a:xfrm>
            <a:off x="790575" y="2290964"/>
            <a:ext cx="5672936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7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EF5155-B8A9-44CC-96F7-44B96A93A677}"/>
              </a:ext>
            </a:extLst>
          </p:cNvPr>
          <p:cNvSpPr/>
          <p:nvPr/>
        </p:nvSpPr>
        <p:spPr>
          <a:xfrm>
            <a:off x="0" y="0"/>
            <a:ext cx="6334125" cy="116020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751CE-5D0E-4FC7-A14E-5CF884AF1453}"/>
              </a:ext>
            </a:extLst>
          </p:cNvPr>
          <p:cNvSpPr txBox="1"/>
          <p:nvPr/>
        </p:nvSpPr>
        <p:spPr>
          <a:xfrm>
            <a:off x="-795845" y="164604"/>
            <a:ext cx="79300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1"/>
                </a:solidFill>
                <a:latin typeface="+mj-ea"/>
                <a:ea typeface="+mj-ea"/>
              </a:rPr>
              <a:t>sh</a:t>
            </a:r>
            <a:r>
              <a:rPr lang="en-US" altLang="ko-KR" sz="4800" dirty="0">
                <a:solidFill>
                  <a:schemeClr val="bg1"/>
                </a:solidFill>
                <a:latin typeface="+mj-ea"/>
                <a:ea typeface="+mj-ea"/>
              </a:rPr>
              <a:t> run_ecg_demo.sh</a:t>
            </a:r>
            <a:endParaRPr lang="ko-KR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0FF18-3B94-448E-81B7-2B9C80083F7D}"/>
              </a:ext>
            </a:extLst>
          </p:cNvPr>
          <p:cNvSpPr txBox="1"/>
          <p:nvPr/>
        </p:nvSpPr>
        <p:spPr>
          <a:xfrm>
            <a:off x="2251584" y="3281900"/>
            <a:ext cx="8645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2"/>
                </a:solidFill>
                <a:latin typeface="+mj-ea"/>
                <a:ea typeface="+mj-ea"/>
              </a:rPr>
              <a:t>실행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  <a:sym typeface="Wingdings" panose="05000000000000000000" pitchFamily="2" charset="2"/>
              </a:rPr>
              <a:t> output </a:t>
            </a:r>
            <a:r>
              <a:rPr lang="ko-KR" altLang="en-US" sz="2400" dirty="0">
                <a:solidFill>
                  <a:schemeClr val="tx2"/>
                </a:solidFill>
                <a:latin typeface="+mj-ea"/>
                <a:ea typeface="+mj-ea"/>
                <a:sym typeface="Wingdings" panose="05000000000000000000" pitchFamily="2" charset="2"/>
              </a:rPr>
              <a:t>폴더에 저장된 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  <a:sym typeface="Wingdings" panose="05000000000000000000" pitchFamily="2" charset="2"/>
              </a:rPr>
              <a:t>abnormal</a:t>
            </a:r>
            <a:r>
              <a:rPr lang="ko-KR" altLang="en-US" sz="2400" dirty="0">
                <a:solidFill>
                  <a:schemeClr val="tx2"/>
                </a:solidFill>
                <a:latin typeface="+mj-ea"/>
                <a:ea typeface="+mj-ea"/>
                <a:sym typeface="Wingdings" panose="05000000000000000000" pitchFamily="2" charset="2"/>
              </a:rPr>
              <a:t>과 </a:t>
            </a:r>
            <a:r>
              <a:rPr lang="en-US" altLang="ko-KR" sz="2400" dirty="0">
                <a:solidFill>
                  <a:schemeClr val="tx2"/>
                </a:solidFill>
                <a:latin typeface="+mj-ea"/>
                <a:ea typeface="+mj-ea"/>
                <a:sym typeface="Wingdings" panose="05000000000000000000" pitchFamily="2" charset="2"/>
              </a:rPr>
              <a:t>normal </a:t>
            </a:r>
            <a:r>
              <a:rPr lang="ko-KR" altLang="en-US" sz="2400" dirty="0">
                <a:solidFill>
                  <a:schemeClr val="tx2"/>
                </a:solidFill>
                <a:latin typeface="+mj-ea"/>
                <a:ea typeface="+mj-ea"/>
                <a:sym typeface="Wingdings" panose="05000000000000000000" pitchFamily="2" charset="2"/>
              </a:rPr>
              <a:t>데이터 확인</a:t>
            </a:r>
            <a:endParaRPr lang="ko-KR" altLang="en-US" sz="2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A98D55-5737-49ED-802C-D69535DA5C52}"/>
              </a:ext>
            </a:extLst>
          </p:cNvPr>
          <p:cNvSpPr/>
          <p:nvPr/>
        </p:nvSpPr>
        <p:spPr>
          <a:xfrm>
            <a:off x="2251585" y="3866267"/>
            <a:ext cx="9940415" cy="1425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0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F05FCB-6C2A-4C7F-AC19-43DAA193F368}"/>
              </a:ext>
            </a:extLst>
          </p:cNvPr>
          <p:cNvSpPr txBox="1"/>
          <p:nvPr/>
        </p:nvSpPr>
        <p:spPr>
          <a:xfrm flipH="1">
            <a:off x="409902" y="222774"/>
            <a:ext cx="75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!</a:t>
            </a:r>
            <a:r>
              <a:rPr lang="en-US" altLang="ko-KR" sz="3200" dirty="0" err="1">
                <a:solidFill>
                  <a:schemeClr val="tx2"/>
                </a:solidFill>
                <a:latin typeface="+mn-ea"/>
              </a:rPr>
              <a:t>sh</a:t>
            </a:r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 run_ecg_demo.sh</a:t>
            </a:r>
            <a:endParaRPr lang="ko-KR" altLang="en-US" sz="3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52A71A-EBC0-4170-A7BD-D2FE665E4831}"/>
              </a:ext>
            </a:extLst>
          </p:cNvPr>
          <p:cNvSpPr txBox="1"/>
          <p:nvPr/>
        </p:nvSpPr>
        <p:spPr>
          <a:xfrm>
            <a:off x="-9525" y="6488668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https://github.com/hi-bingo/BeatGAN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60397B-1D15-4AA4-9AAC-69BBEF856A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525" y="2033847"/>
            <a:ext cx="12192000" cy="279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2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CE17E2-3FCF-4FA0-948A-32830E461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12" y="934720"/>
            <a:ext cx="11096625" cy="5667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0CB80C-CEC0-4623-B9D7-622F874CC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2" y="480164"/>
            <a:ext cx="10123085" cy="45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1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C4D4B7-C243-4959-9E99-775205343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934720"/>
            <a:ext cx="11068050" cy="5695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12EFB1-39B4-435E-BA9B-2D176C205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476525"/>
            <a:ext cx="10315575" cy="4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3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FB6DF1B-0672-4E99-9C1F-3A477E1036B9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0316E7-A2C7-4AC6-8DCF-FAF05073B675}"/>
              </a:ext>
            </a:extLst>
          </p:cNvPr>
          <p:cNvSpPr txBox="1"/>
          <p:nvPr/>
        </p:nvSpPr>
        <p:spPr>
          <a:xfrm flipH="1">
            <a:off x="409902" y="222774"/>
            <a:ext cx="7553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+mn-ea"/>
              </a:rPr>
              <a:t>normal </a:t>
            </a: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폴더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496AC-31B4-43C5-8CF8-4368B9905E20}"/>
              </a:ext>
            </a:extLst>
          </p:cNvPr>
          <p:cNvSpPr txBox="1"/>
          <p:nvPr/>
        </p:nvSpPr>
        <p:spPr>
          <a:xfrm>
            <a:off x="2941184" y="187646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DFC3B5"/>
                </a:highlight>
                <a:latin typeface="+mn-ea"/>
              </a:rPr>
              <a:t>46_input.png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E5BED8-2F0E-4038-BEA8-A1EB922FB7EC}"/>
              </a:ext>
            </a:extLst>
          </p:cNvPr>
          <p:cNvSpPr txBox="1"/>
          <p:nvPr/>
        </p:nvSpPr>
        <p:spPr>
          <a:xfrm>
            <a:off x="6962210" y="1876460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DFC3B5"/>
                </a:highlight>
                <a:latin typeface="+mn-ea"/>
              </a:rPr>
              <a:t>46_output.png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21CE00-1A01-4495-9397-BFAA02ED0FB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07" y="2197886"/>
            <a:ext cx="3797301" cy="28479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CDE372-74B1-46A2-BB4F-5B010F611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96" y="2160067"/>
            <a:ext cx="4050233" cy="405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8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ACA57460BB8AE4B948A456250CEE186" ma:contentTypeVersion="4" ma:contentTypeDescription="새 문서를 만듭니다." ma:contentTypeScope="" ma:versionID="b9e78d0b060c3990e251c88e04351be2">
  <xsd:schema xmlns:xsd="http://www.w3.org/2001/XMLSchema" xmlns:xs="http://www.w3.org/2001/XMLSchema" xmlns:p="http://schemas.microsoft.com/office/2006/metadata/properties" xmlns:ns3="e89d88db-b18d-4ef8-8f35-02a908d6ea30" targetNamespace="http://schemas.microsoft.com/office/2006/metadata/properties" ma:root="true" ma:fieldsID="de22a2a9ae27154784333ccffca0b08d" ns3:_="">
    <xsd:import namespace="e89d88db-b18d-4ef8-8f35-02a908d6ea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d88db-b18d-4ef8-8f35-02a908d6ea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FCF0BC-A4DB-4E8E-8C38-1C082BFF5A49}">
  <ds:schemaRefs>
    <ds:schemaRef ds:uri="e89d88db-b18d-4ef8-8f35-02a908d6ea30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CC8CC80-34A2-46AC-90BC-C2CB429BE569}">
  <ds:schemaRefs>
    <ds:schemaRef ds:uri="e89d88db-b18d-4ef8-8f35-02a908d6ea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F21F87D-729F-40E0-90E9-3C288221E9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688</Words>
  <Application>Microsoft Office PowerPoint</Application>
  <PresentationFormat>와이드스크린</PresentationFormat>
  <Paragraphs>115</Paragraphs>
  <Slides>31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-apple-system</vt:lpstr>
      <vt:lpstr>나눔스퀘어 ExtraBold</vt:lpstr>
      <vt:lpstr>나눔스퀘어 Light</vt:lpstr>
      <vt:lpstr>맑은 고딕</vt:lpstr>
      <vt:lpstr>Arial</vt:lpstr>
      <vt:lpstr>Arial Nova</vt:lpstr>
      <vt:lpstr>Office 테마</vt:lpstr>
      <vt:lpstr>BeatGAN (github) colab으로 실행 및 결과발표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Edin Lim</dc:creator>
  <cp:lastModifiedBy>임에딘</cp:lastModifiedBy>
  <cp:revision>3</cp:revision>
  <dcterms:created xsi:type="dcterms:W3CDTF">2020-08-03T00:59:02Z</dcterms:created>
  <dcterms:modified xsi:type="dcterms:W3CDTF">2021-09-28T15:17:54Z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0x010100AACA57460BB8AE4B948A456250CEE186</vt:lpwstr>
  </property>
</Properties>
</file>