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91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87" autoAdjust="0"/>
  </p:normalViewPr>
  <p:slideViewPr>
    <p:cSldViewPr>
      <p:cViewPr varScale="1">
        <p:scale>
          <a:sx n="66" d="100"/>
          <a:sy n="66" d="100"/>
        </p:scale>
        <p:origin x="-19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B03F-0E3F-45AC-8C40-36F0FBC6DBA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258E-ABC0-4D7A-B131-66DFB274C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4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Deep</a:t>
            </a:r>
            <a:r>
              <a:rPr lang="en-US" altLang="ko-KR" baseline="0" dirty="0" smtClean="0"/>
              <a:t> Ensemble</a:t>
            </a:r>
            <a:r>
              <a:rPr lang="ko-KR" altLang="en-US" baseline="0" dirty="0" smtClean="0"/>
              <a:t>을 의미한다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https://ezobear.github.io/model%20compression/2020/01/02/KD-post.html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무언가 </a:t>
            </a:r>
            <a:r>
              <a:rPr lang="en-US" altLang="ko-KR" dirty="0" smtClean="0"/>
              <a:t>KD</a:t>
            </a:r>
            <a:r>
              <a:rPr lang="ko-KR" altLang="en-US" dirty="0" smtClean="0"/>
              <a:t>와 증류방법과 앙상블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야코비안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 대한 설명이 많은 사이트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인데 읽고 이해하는 데 난해함을 겪음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 = </a:t>
            </a:r>
            <a:r>
              <a:rPr lang="en-US" altLang="ko-KR" dirty="0" err="1" smtClean="0"/>
              <a:t>BatchEnsemble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뒤의 </a:t>
            </a:r>
            <a:r>
              <a:rPr lang="en-US" altLang="ko-KR" dirty="0" smtClean="0"/>
              <a:t>3~5</a:t>
            </a:r>
            <a:r>
              <a:rPr lang="ko-KR" altLang="en-US" dirty="0" smtClean="0"/>
              <a:t>는 수식이 많아 도저히 이해가 어렵고 너무 오래 걸림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읽어본 내용으로 이해한 바에 따르면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우리가 만든 코드에서의 지식 증류를 개선하려면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Teacher</a:t>
            </a:r>
            <a:r>
              <a:rPr lang="ko-KR" altLang="en-US" baseline="0" dirty="0" smtClean="0"/>
              <a:t> 모델에서의</a:t>
            </a:r>
            <a:r>
              <a:rPr lang="en-US" altLang="ko-KR" baseline="0" dirty="0" smtClean="0"/>
              <a:t> Ensemble</a:t>
            </a:r>
            <a:r>
              <a:rPr lang="ko-KR" altLang="en-US" baseline="0" dirty="0" smtClean="0"/>
              <a:t>이 필요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과정에서 </a:t>
            </a:r>
            <a:r>
              <a:rPr lang="en-US" altLang="ko-KR" baseline="0" dirty="0" smtClean="0"/>
              <a:t>“ODS”</a:t>
            </a:r>
            <a:r>
              <a:rPr lang="ko-KR" altLang="en-US" baseline="0" dirty="0" smtClean="0"/>
              <a:t>가 필요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X~</a:t>
            </a:r>
            <a:r>
              <a:rPr lang="ko-KR" altLang="en-US" baseline="0" dirty="0" smtClean="0"/>
              <a:t>로 만드는 과정에 </a:t>
            </a:r>
            <a:r>
              <a:rPr lang="en-US" altLang="ko-KR" baseline="0" dirty="0" smtClean="0"/>
              <a:t>ODS</a:t>
            </a:r>
            <a:r>
              <a:rPr lang="ko-KR" altLang="en-US" baseline="0" dirty="0" smtClean="0"/>
              <a:t>가 필요하고 </a:t>
            </a:r>
            <a:r>
              <a:rPr lang="en-US" altLang="ko-KR" baseline="0" dirty="0" smtClean="0"/>
              <a:t>X~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활용함으로써 지식 증류를 개선할 수 있는 가능성을 발견할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코딩적 적용은 어떻게 할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손실함수에의 적용 및 코드에의 적용방법을 생각해보기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데이터 중 일부를 추출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복원추출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해서 이를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통한 예측을 실시한다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거친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모아 최종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도출한다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통해서는 편향을 유지하면서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분산을 낮출 수 있게 되어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강해지게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맞추기 힘든 데이터에 가중치를 두어 학습하는 방법이다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오분류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데이터에 초점을 맞춘다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많이 수정되게 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 Learner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모델들을 사용하는 특징이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Fold cross validation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필요하며 학습 시간이 오래 걸린다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258E-ABC0-4D7A-B131-66DFB274CC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2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EE06-C2DC-438D-BEC0-37A4595CB230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07C-8EFA-4226-8805-7B138F30FADE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C9F-C474-476B-B93C-ECA223A37296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C4C-6EF9-410E-8DBD-ED9F7C1DBDD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0A7D-7395-4991-B0D1-DB6F61DFD758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3DE48-D4D6-4D82-865A-1A51DA2D566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97CE-C492-4F0F-A0B6-B700D251F96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CDF7-F48B-41FD-A265-8EC8A592CD0F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9F50-1CC0-49BF-857B-06C7DAFC413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2580-E654-4829-AD99-11F39FD763D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9AF1-BD21-4B3C-9B50-7F5DAAB1968C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A1BA4B-DFA2-49C6-B652-08A01A93FD3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CA217A-2C45-4652-9F16-ED6F17695B02}" type="datetime1">
              <a:rPr lang="ko-KR" altLang="en-US" smtClean="0"/>
              <a:t>2021-12-14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5400" dirty="0" smtClean="0"/>
              <a:t>2021. 12. 01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2015104236 </a:t>
            </a:r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황 채 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ko-KR" altLang="en-US" dirty="0" smtClean="0"/>
              <a:t>따라서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DE Teacher Network</a:t>
            </a:r>
            <a:r>
              <a:rPr lang="ko-KR" altLang="en-US" dirty="0" smtClean="0"/>
              <a:t>에서 배우는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Student Network</a:t>
            </a:r>
            <a:r>
              <a:rPr lang="ko-KR" altLang="en-US" dirty="0" smtClean="0"/>
              <a:t>의 다양성을 증폭하는 방법을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제시한다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190" y="3284984"/>
            <a:ext cx="7056784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동일한 </a:t>
            </a:r>
            <a:r>
              <a:rPr lang="en-US" altLang="ko-KR" b="1" dirty="0" smtClean="0"/>
              <a:t>Training Set </a:t>
            </a:r>
            <a:r>
              <a:rPr lang="ko-KR" altLang="en-US" b="1" dirty="0" smtClean="0"/>
              <a:t>대신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교란 </a:t>
            </a:r>
            <a:r>
              <a:rPr lang="en-US" altLang="ko-KR" b="1" dirty="0" smtClean="0"/>
              <a:t>Training Set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644406" y="4246559"/>
            <a:ext cx="3168352" cy="8946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ODS</a:t>
            </a:r>
          </a:p>
          <a:p>
            <a:pPr algn="ctr"/>
            <a:r>
              <a:rPr lang="en-US" altLang="ko-KR" b="1" dirty="0" smtClean="0"/>
              <a:t>(Output Diversified Sampling)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90" y="5215298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출력에 상당한 영향을 주는 입력 변화를 찾는 샘플링 체계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611560" y="4005064"/>
            <a:ext cx="7272808" cy="201622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/>
          <a:lstStyle/>
          <a:p>
            <a:r>
              <a:rPr lang="en-US" altLang="ko-KR" dirty="0" err="1"/>
              <a:t>Jacobian</a:t>
            </a:r>
            <a:r>
              <a:rPr lang="en-US" altLang="ko-KR" dirty="0"/>
              <a:t> </a:t>
            </a:r>
            <a:r>
              <a:rPr lang="en-US" altLang="ko-KR" dirty="0" smtClean="0"/>
              <a:t>matching(</a:t>
            </a:r>
            <a:r>
              <a:rPr lang="ko-KR" altLang="en-US" dirty="0" err="1" smtClean="0"/>
              <a:t>야코비언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)</a:t>
            </a:r>
            <a:r>
              <a:rPr lang="ko-KR" altLang="en-US" sz="1600" dirty="0" smtClean="0"/>
              <a:t>을 사용한 </a:t>
            </a:r>
            <a:r>
              <a:rPr lang="en-US" altLang="ko-KR" sz="1600" dirty="0" smtClean="0"/>
              <a:t>Knowledge Transfer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7824" y="6525344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https://ezobear.github.io/model%20compression/2020/01/02/KD-post.html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6" y="2420888"/>
            <a:ext cx="5879746" cy="382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3314837" y="4361458"/>
            <a:ext cx="2088232" cy="23525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07085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21844" y="4546350"/>
            <a:ext cx="6624736" cy="538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 Teacher</a:t>
            </a:r>
            <a:r>
              <a:rPr lang="ko-KR" altLang="en-US" b="1" dirty="0" smtClean="0"/>
              <a:t>에 대해 </a:t>
            </a:r>
            <a:r>
              <a:rPr lang="en-US" altLang="ko-KR" b="1" dirty="0" smtClean="0"/>
              <a:t>Train Example</a:t>
            </a:r>
            <a:r>
              <a:rPr lang="ko-KR" altLang="en-US" b="1" dirty="0" smtClean="0"/>
              <a:t>을 </a:t>
            </a:r>
            <a:r>
              <a:rPr lang="en-US" altLang="ko-KR" b="1" dirty="0" smtClean="0"/>
              <a:t>Perturb(</a:t>
            </a:r>
            <a:r>
              <a:rPr lang="ko-KR" altLang="en-US" b="1" dirty="0" smtClean="0"/>
              <a:t>교</a:t>
            </a:r>
            <a:r>
              <a:rPr lang="ko-KR" altLang="en-US" b="1" dirty="0"/>
              <a:t>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021844" y="5229200"/>
            <a:ext cx="6624736" cy="5388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 Teacher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Teacher</a:t>
            </a:r>
            <a:r>
              <a:rPr lang="ko-KR" altLang="en-US" b="1" dirty="0" smtClean="0"/>
              <a:t>로서의 다양성이 입증됨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021844" y="5924725"/>
            <a:ext cx="6624736" cy="5388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Student</a:t>
            </a:r>
            <a:r>
              <a:rPr lang="ko-KR" altLang="en-US" b="1" dirty="0" smtClean="0"/>
              <a:t>는 다양성을 효과적으로 </a:t>
            </a:r>
            <a:r>
              <a:rPr lang="en-US" altLang="ko-KR" b="1" dirty="0" smtClean="0"/>
              <a:t>Learning </a:t>
            </a:r>
            <a:r>
              <a:rPr lang="ko-KR" altLang="en-US" b="1" dirty="0" smtClean="0"/>
              <a:t>가능해짐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4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7756470" cy="101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11560" y="3103573"/>
                <a:ext cx="7128792" cy="10455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𝝉</m:t>
                    </m:r>
                    <m:r>
                      <a:rPr lang="en-US" altLang="ko-KR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&gt;</m:t>
                    </m:r>
                    <m:r>
                      <a:rPr lang="en-US" altLang="ko-KR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은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Temperature Parameter</a:t>
                </a:r>
              </a:p>
              <a:p>
                <a:pPr algn="ctr"/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KL Divergence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𝝉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로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Scale(Soft target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ko-KR" alt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𝝉</m:t>
                            </m:r>
                          </m:e>
                          <m:sup>
                            <m:r>
                              <a:rPr lang="en-US" altLang="ko-KR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로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Scale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하기 때문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03573"/>
                <a:ext cx="7128792" cy="10455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11560" y="4509120"/>
                <a:ext cx="7128792" cy="136815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Student 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  <a:latin typeface="Cambria Math"/>
                  </a:rPr>
                  <a:t>는</a:t>
                </a:r>
                <a:endParaRPr lang="en-US" altLang="ko-KR" b="1" dirty="0" smtClean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= (1 -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𝑲𝑫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∈(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ko-KR" b="1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는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Hyperparameter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를</a:t>
                </a:r>
                <a:endParaRPr lang="en-US" altLang="ko-KR" b="1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최소화하여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Teacher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의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을 모방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09120"/>
                <a:ext cx="7128792" cy="13681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en-US" altLang="ko-KR" dirty="0" err="1" smtClean="0"/>
              <a:t>BatchEnsemble</a:t>
            </a:r>
            <a:r>
              <a:rPr lang="en-US" altLang="ko-KR" dirty="0" smtClean="0"/>
              <a:t> and one-to-one distillation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020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72407" y="3717032"/>
            <a:ext cx="7056784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가중치 공유를 통해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Parameter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의 수를 줄이는 경량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Ensemble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방법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407" y="4581128"/>
            <a:ext cx="7056784" cy="12741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는 모든 </a:t>
            </a: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subnetwork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W(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가중치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를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공유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는 전체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Ensemble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보다 훨씬 적은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Parameter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요구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6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3328920" y="4077072"/>
            <a:ext cx="1800200" cy="244827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/>
          <a:lstStyle/>
          <a:p>
            <a:r>
              <a:rPr lang="en-US" altLang="ko-KR" dirty="0" smtClean="0"/>
              <a:t>Output Diversified Sampling (ODS)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5" y="3048808"/>
            <a:ext cx="7738120" cy="102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1665" y="2492896"/>
            <a:ext cx="7454711" cy="483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주어진 기능의 </a:t>
            </a:r>
            <a:r>
              <a:rPr lang="en-US" altLang="ko-KR" b="1" dirty="0" smtClean="0"/>
              <a:t>Output</a:t>
            </a:r>
            <a:r>
              <a:rPr lang="ko-KR" altLang="en-US" b="1" dirty="0" smtClean="0"/>
              <a:t>에서 다양성을 극대화할 수 있는 </a:t>
            </a:r>
            <a:r>
              <a:rPr lang="en-US" altLang="ko-KR" b="1" dirty="0" smtClean="0"/>
              <a:t>Sampling </a:t>
            </a:r>
            <a:r>
              <a:rPr lang="ko-KR" altLang="en-US" b="1" dirty="0" smtClean="0"/>
              <a:t>기법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01665" y="4221088"/>
                <a:ext cx="7454711" cy="8640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 smtClean="0"/>
                  <a:t>랜덤하게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Sampling</a:t>
                </a:r>
                <a:r>
                  <a:rPr lang="ko-KR" altLang="en-US" b="1" dirty="0" smtClean="0"/>
                  <a:t>된 </a:t>
                </a:r>
                <a:r>
                  <a:rPr lang="en-US" altLang="ko-KR" b="1" dirty="0" smtClean="0"/>
                  <a:t>vector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ko-KR" altLang="en-US" b="1" dirty="0" smtClean="0"/>
                  <a:t> 와</a:t>
                </a:r>
                <a:r>
                  <a:rPr lang="en-US" altLang="ko-KR" b="1" dirty="0"/>
                  <a:t> </a:t>
                </a:r>
                <a:r>
                  <a:rPr lang="ko-KR" altLang="en-US" b="1" dirty="0" smtClean="0"/>
                  <a:t>함수 </a:t>
                </a:r>
                <a:r>
                  <a:rPr lang="en-US" altLang="ko-KR" b="1" dirty="0" smtClean="0"/>
                  <a:t>Output </a:t>
                </a:r>
                <a:r>
                  <a:rPr lang="ko-KR" altLang="en-US" b="1" dirty="0" smtClean="0"/>
                  <a:t>사이의</a:t>
                </a:r>
                <a:endParaRPr lang="en-US" altLang="ko-KR" b="1" dirty="0" smtClean="0"/>
              </a:p>
              <a:p>
                <a:pPr algn="ctr"/>
                <a:r>
                  <a:rPr lang="ko-KR" altLang="en-US" b="1" dirty="0" smtClean="0"/>
                  <a:t>유사성을 극대화한 입력 공간에서 방향을 찾는 것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5" y="4221088"/>
                <a:ext cx="7454711" cy="864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01665" y="5301208"/>
                <a:ext cx="7454711" cy="864096"/>
              </a:xfrm>
              <a:prstGeom prst="rect">
                <a:avLst/>
              </a:prstGeom>
              <a:noFill/>
              <a:ln w="3810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의 </a:t>
                </a:r>
                <a:r>
                  <a:rPr lang="ko-KR" altLang="en-US" b="1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무작위성을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통해 다양한 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Output Shift </a:t>
                </a:r>
                <a:r>
                  <a:rPr lang="ko-KR" alt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가능</a:t>
                </a:r>
                <a:r>
                  <a:rPr lang="en-US" altLang="ko-KR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!</a:t>
                </a:r>
                <a:endParaRPr lang="ko-KR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5" y="5301208"/>
                <a:ext cx="7454711" cy="8640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chemeClr val="accent3">
                    <a:lumMod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6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en-US" altLang="ko-KR" dirty="0" smtClean="0"/>
              <a:t>Conclusion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624" y="3418118"/>
            <a:ext cx="180020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Teacher Model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780928"/>
            <a:ext cx="2376264" cy="1584176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72000" rtlCol="0" anchor="t" anchorCtr="0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Ensemble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2924944"/>
            <a:ext cx="1800200" cy="12132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Student Model</a:t>
            </a:r>
            <a:endParaRPr lang="ko-KR" altLang="en-US" b="1" dirty="0"/>
          </a:p>
        </p:txBody>
      </p:sp>
      <p:sp>
        <p:nvSpPr>
          <p:cNvPr id="8" name="오른쪽 화살표 7"/>
          <p:cNvSpPr/>
          <p:nvPr/>
        </p:nvSpPr>
        <p:spPr>
          <a:xfrm>
            <a:off x="3494451" y="3140968"/>
            <a:ext cx="1800200" cy="86409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Distillation</a:t>
            </a:r>
            <a:endParaRPr lang="ko-KR" altLang="en-US" dirty="0"/>
          </a:p>
        </p:txBody>
      </p:sp>
      <p:sp>
        <p:nvSpPr>
          <p:cNvPr id="9" name="아래쪽 화살표 설명선 8"/>
          <p:cNvSpPr/>
          <p:nvPr/>
        </p:nvSpPr>
        <p:spPr>
          <a:xfrm>
            <a:off x="3839887" y="2636912"/>
            <a:ext cx="1109328" cy="648072"/>
          </a:xfrm>
          <a:prstGeom prst="downArrowCallou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ODS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4725144"/>
            <a:ext cx="6984776" cy="1656184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 anchorCtr="0"/>
          <a:lstStyle/>
          <a:p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</a:rPr>
              <a:t>Limitation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M Teacher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의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Train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에 상당한 비용이 수반된다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Student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를 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Capacity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이상으로 향상시키기가 불가능하다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이 방법은 발견적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(Heuristic)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이고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2">
                    <a:lumMod val="50000"/>
                  </a:schemeClr>
                </a:solidFill>
              </a:rPr>
              <a:t>이론적 보장이 없다</a:t>
            </a:r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2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384" y="2564904"/>
            <a:ext cx="7620000" cy="1872208"/>
          </a:xfrm>
        </p:spPr>
        <p:txBody>
          <a:bodyPr/>
          <a:lstStyle/>
          <a:p>
            <a:pPr algn="ctr"/>
            <a:r>
              <a:rPr lang="en-US" altLang="ko-KR" sz="6000" b="1" dirty="0" smtClean="0"/>
              <a:t>Thank</a:t>
            </a:r>
            <a:br>
              <a:rPr lang="en-US" altLang="ko-KR" sz="6000" b="1" dirty="0" smtClean="0"/>
            </a:br>
            <a:r>
              <a:rPr lang="en-US" altLang="ko-KR" sz="6000" b="1" dirty="0" smtClean="0"/>
              <a:t>you</a:t>
            </a:r>
            <a:endParaRPr lang="ko-KR" altLang="en-US" sz="6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7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7620000" cy="4032448"/>
          </a:xfrm>
        </p:spPr>
        <p:txBody>
          <a:bodyPr/>
          <a:lstStyle/>
          <a:p>
            <a:r>
              <a:rPr lang="en-US" altLang="ko-KR" dirty="0" smtClean="0"/>
              <a:t>Deep Learning 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Ensemble (</a:t>
            </a:r>
            <a:r>
              <a:rPr lang="ko-KR" altLang="en-US" dirty="0" smtClean="0"/>
              <a:t>앙상블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sz="1800" dirty="0" smtClean="0"/>
              <a:t>여러 개의 서로 다른 신경망을 조합하여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추정의 정확도를 향상시키는 방법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모델의 결과를 모아서 최종 결과를 내어 성능을 향상시킴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같은 </a:t>
            </a:r>
            <a:r>
              <a:rPr lang="ko-KR" altLang="en-US" sz="1800" dirty="0" err="1" smtClean="0"/>
              <a:t>입력값에</a:t>
            </a:r>
            <a:r>
              <a:rPr lang="ko-KR" altLang="en-US" sz="1800" dirty="0" smtClean="0"/>
              <a:t> 대한 </a:t>
            </a:r>
            <a:r>
              <a:rPr lang="ko-KR" altLang="en-US" sz="1800" dirty="0" err="1" smtClean="0"/>
              <a:t>출력값의</a:t>
            </a:r>
            <a:r>
              <a:rPr lang="ko-KR" altLang="en-US" sz="1800" dirty="0" smtClean="0"/>
              <a:t> 평균을 최종 </a:t>
            </a:r>
            <a:r>
              <a:rPr lang="ko-KR" altLang="en-US" sz="1800" dirty="0" err="1" smtClean="0"/>
              <a:t>출력값으로</a:t>
            </a:r>
            <a:r>
              <a:rPr lang="ko-KR" altLang="en-US" sz="1800" dirty="0" smtClean="0"/>
              <a:t> 삼으며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앙상블을 다른 표현으로 모델 평균</a:t>
            </a:r>
            <a:r>
              <a:rPr lang="en-US" altLang="ko-KR" sz="1800" dirty="0" smtClean="0"/>
              <a:t>(Model Averaging)</a:t>
            </a:r>
            <a:r>
              <a:rPr lang="ko-KR" altLang="en-US" sz="1800" dirty="0" smtClean="0"/>
              <a:t>이라고도 함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Test</a:t>
            </a:r>
            <a:r>
              <a:rPr lang="ko-KR" altLang="en-US" sz="1800" dirty="0" smtClean="0"/>
              <a:t>의 결과를 보고 앙상블의 조합을 구성하지 않는다</a:t>
            </a:r>
            <a:endParaRPr lang="en-US" altLang="ko-KR" sz="1800" dirty="0"/>
          </a:p>
          <a:p>
            <a:pPr lvl="2"/>
            <a:r>
              <a:rPr lang="en-US" altLang="ko-KR" sz="1600" dirty="0" smtClean="0"/>
              <a:t>Test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validation set</a:t>
            </a:r>
            <a:r>
              <a:rPr lang="ko-KR" altLang="en-US" sz="1600" dirty="0" smtClean="0"/>
              <a:t>의 정확도만을 참고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652534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https://hyen4110.tistory.com/21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39843"/>
            <a:ext cx="4087616" cy="46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65253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https://www.kdnuggets.com/2019/09/ensemble-learning.html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0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65253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https://www.kdnuggets.com/2019/09/ensemble-learning.html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6573"/>
            <a:ext cx="31623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79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22" y="2028814"/>
            <a:ext cx="4651436" cy="463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65253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https://www.kdnuggets.com/2019/09/ensemble-learning.html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27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76" y="1944216"/>
            <a:ext cx="3933220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Ensemble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652534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https://www.kdnuggets.com/2019/09/ensemble-learning.html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279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Naïve Approach</a:t>
            </a:r>
          </a:p>
        </p:txBody>
      </p:sp>
      <p:sp>
        <p:nvSpPr>
          <p:cNvPr id="3" name="타원 2"/>
          <p:cNvSpPr/>
          <p:nvPr/>
        </p:nvSpPr>
        <p:spPr>
          <a:xfrm>
            <a:off x="1280140" y="2852936"/>
            <a:ext cx="2376264" cy="23762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 Teacher</a:t>
            </a:r>
          </a:p>
          <a:p>
            <a:pPr algn="ctr"/>
            <a:r>
              <a:rPr lang="en-US" altLang="ko-KR" b="1" dirty="0" smtClean="0"/>
              <a:t>Network</a:t>
            </a:r>
            <a:r>
              <a:rPr lang="ko-KR" altLang="en-US" b="1" dirty="0" smtClean="0"/>
              <a:t>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Ensemble</a:t>
            </a:r>
          </a:p>
          <a:p>
            <a:pPr algn="ctr"/>
            <a:r>
              <a:rPr lang="ko-KR" altLang="en-US" b="1" dirty="0" smtClean="0"/>
              <a:t>산출</a:t>
            </a:r>
            <a:r>
              <a:rPr lang="ko-KR" altLang="en-US" b="1" dirty="0"/>
              <a:t>물</a:t>
            </a:r>
            <a:endParaRPr lang="en-US" altLang="ko-KR" b="1" dirty="0"/>
          </a:p>
        </p:txBody>
      </p:sp>
      <p:sp>
        <p:nvSpPr>
          <p:cNvPr id="8" name="타원 7"/>
          <p:cNvSpPr/>
          <p:nvPr/>
        </p:nvSpPr>
        <p:spPr>
          <a:xfrm>
            <a:off x="5076056" y="3032956"/>
            <a:ext cx="2016224" cy="20162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단일 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3829340" y="3645024"/>
            <a:ext cx="1152128" cy="72008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직접</a:t>
            </a:r>
            <a:endParaRPr lang="en-US" altLang="ko-KR" sz="1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증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류</a:t>
            </a:r>
          </a:p>
        </p:txBody>
      </p:sp>
    </p:spTree>
    <p:extLst>
      <p:ext uri="{BB962C8B-B14F-4D97-AF65-F5344CB8AC3E}">
        <p14:creationId xmlns:p14="http://schemas.microsoft.com/office/powerpoint/2010/main" val="390708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More Effective Approach</a:t>
            </a:r>
          </a:p>
        </p:txBody>
      </p:sp>
      <p:sp>
        <p:nvSpPr>
          <p:cNvPr id="8" name="타원 7"/>
          <p:cNvSpPr/>
          <p:nvPr/>
        </p:nvSpPr>
        <p:spPr>
          <a:xfrm>
            <a:off x="3527884" y="2060848"/>
            <a:ext cx="1512168" cy="15121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835696" y="393305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  <a:b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31840" y="393305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  <a:b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27984" y="393305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  <a:b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724128" y="3933056"/>
            <a:ext cx="1152128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Sub</a:t>
            </a:r>
            <a:b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직선 연결선 13"/>
          <p:cNvCxnSpPr>
            <a:stCxn id="9" idx="0"/>
            <a:endCxn id="8" idx="2"/>
          </p:cNvCxnSpPr>
          <p:nvPr/>
        </p:nvCxnSpPr>
        <p:spPr>
          <a:xfrm flipV="1">
            <a:off x="2411760" y="2816932"/>
            <a:ext cx="1116124" cy="11161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0"/>
            <a:endCxn id="8" idx="3"/>
          </p:cNvCxnSpPr>
          <p:nvPr/>
        </p:nvCxnSpPr>
        <p:spPr>
          <a:xfrm flipV="1">
            <a:off x="3707904" y="3351564"/>
            <a:ext cx="41432" cy="5814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0"/>
            <a:endCxn id="8" idx="5"/>
          </p:cNvCxnSpPr>
          <p:nvPr/>
        </p:nvCxnSpPr>
        <p:spPr>
          <a:xfrm flipH="1" flipV="1">
            <a:off x="4818600" y="3351564"/>
            <a:ext cx="185448" cy="5814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2" idx="0"/>
            <a:endCxn id="8" idx="6"/>
          </p:cNvCxnSpPr>
          <p:nvPr/>
        </p:nvCxnSpPr>
        <p:spPr>
          <a:xfrm flipH="1" flipV="1">
            <a:off x="5040052" y="2816932"/>
            <a:ext cx="1260140" cy="111612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889702" y="5584696"/>
            <a:ext cx="1044116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Output</a:t>
            </a:r>
          </a:p>
          <a:p>
            <a:pPr algn="ctr"/>
            <a:r>
              <a:rPr lang="en-US" altLang="ko-KR" sz="1400" b="1" dirty="0" smtClean="0"/>
              <a:t>Of</a:t>
            </a:r>
          </a:p>
          <a:p>
            <a:pPr algn="ctr"/>
            <a:r>
              <a:rPr lang="en-US" altLang="ko-KR" sz="1400" b="1" dirty="0" smtClean="0"/>
              <a:t>Ensemble members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3206562" y="5584696"/>
            <a:ext cx="1044116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Output</a:t>
            </a:r>
          </a:p>
          <a:p>
            <a:pPr algn="ctr"/>
            <a:r>
              <a:rPr lang="en-US" altLang="ko-KR" sz="1400" b="1" dirty="0" smtClean="0"/>
              <a:t>Of</a:t>
            </a:r>
          </a:p>
          <a:p>
            <a:pPr algn="ctr"/>
            <a:r>
              <a:rPr lang="en-US" altLang="ko-KR" sz="1400" b="1" dirty="0" smtClean="0"/>
              <a:t>Ensemble members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4481990" y="5584696"/>
            <a:ext cx="1044116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Output</a:t>
            </a:r>
          </a:p>
          <a:p>
            <a:pPr algn="ctr"/>
            <a:r>
              <a:rPr lang="en-US" altLang="ko-KR" sz="1400" b="1" dirty="0" smtClean="0"/>
              <a:t>Of</a:t>
            </a:r>
          </a:p>
          <a:p>
            <a:pPr algn="ctr"/>
            <a:r>
              <a:rPr lang="en-US" altLang="ko-KR" sz="1400" b="1" dirty="0" smtClean="0"/>
              <a:t>Ensemble members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5778134" y="5584696"/>
            <a:ext cx="1044116" cy="11521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Output</a:t>
            </a:r>
          </a:p>
          <a:p>
            <a:pPr algn="ctr"/>
            <a:r>
              <a:rPr lang="en-US" altLang="ko-KR" sz="1400" b="1" dirty="0" smtClean="0"/>
              <a:t>Of</a:t>
            </a:r>
          </a:p>
          <a:p>
            <a:pPr algn="ctr"/>
            <a:r>
              <a:rPr lang="en-US" altLang="ko-KR" sz="1400" b="1" dirty="0" smtClean="0"/>
              <a:t>Ensemble members</a:t>
            </a:r>
            <a:endParaRPr lang="ko-KR" altLang="en-US" sz="1400" b="1" dirty="0"/>
          </a:p>
        </p:txBody>
      </p:sp>
      <p:sp>
        <p:nvSpPr>
          <p:cNvPr id="26" name="위쪽 화살표 25"/>
          <p:cNvSpPr/>
          <p:nvPr/>
        </p:nvSpPr>
        <p:spPr>
          <a:xfrm>
            <a:off x="2267744" y="5128547"/>
            <a:ext cx="288032" cy="403245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3584604" y="5128547"/>
            <a:ext cx="288032" cy="403245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 화살표 27"/>
          <p:cNvSpPr/>
          <p:nvPr/>
        </p:nvSpPr>
        <p:spPr>
          <a:xfrm>
            <a:off x="4860032" y="5128547"/>
            <a:ext cx="288032" cy="403245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6156176" y="5128547"/>
            <a:ext cx="288032" cy="403245"/>
          </a:xfrm>
          <a:prstGeom prst="up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3568" y="5152382"/>
            <a:ext cx="142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1:1 Distillation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2083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3200" b="1" dirty="0">
                <a:latin typeface="맑은 고딕"/>
              </a:rPr>
              <a:t>Diversity </a:t>
            </a:r>
            <a:r>
              <a:rPr lang="en-US" altLang="ko-KR" sz="3200" b="1" dirty="0" smtClean="0">
                <a:latin typeface="맑은 고딕"/>
              </a:rPr>
              <a:t>matters</a:t>
            </a:r>
            <a:br>
              <a:rPr lang="en-US" altLang="ko-KR" sz="3200" b="1" dirty="0" smtClean="0">
                <a:latin typeface="맑은 고딕"/>
              </a:rPr>
            </a:br>
            <a:r>
              <a:rPr lang="en-US" altLang="ko-KR" sz="3200" b="1" dirty="0" smtClean="0">
                <a:latin typeface="맑은 고딕"/>
              </a:rPr>
              <a:t>	when </a:t>
            </a:r>
            <a:r>
              <a:rPr lang="en-US" altLang="ko-KR" sz="3200" b="1" dirty="0">
                <a:latin typeface="맑은 고딕"/>
              </a:rPr>
              <a:t>learning from </a:t>
            </a:r>
            <a:r>
              <a:rPr lang="en-US" altLang="ko-KR" sz="3200" b="1" dirty="0" smtClean="0">
                <a:latin typeface="맑은 고딕"/>
              </a:rPr>
              <a:t>ensembles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BA4B-DFA2-49C6-B652-08A01A93FD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en-US" altLang="ko-KR" dirty="0" smtClean="0"/>
              <a:t>But, </a:t>
            </a:r>
            <a:r>
              <a:rPr lang="ko-KR" altLang="en-US" dirty="0" smtClean="0"/>
              <a:t>제시된 방법들은 항상 나은 결과를 보여주지는 않음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Teacher Network</a:t>
            </a:r>
            <a:r>
              <a:rPr lang="ko-KR" altLang="en-US" dirty="0" smtClean="0"/>
              <a:t>에서 예측의 다양성을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Student</a:t>
            </a:r>
            <a:r>
              <a:rPr lang="ko-KR" altLang="en-US" dirty="0" smtClean="0"/>
              <a:t>로 효과적으로 전달하지 못한다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증류 중의 훈련 데이터 재사용은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Student</a:t>
            </a:r>
            <a:r>
              <a:rPr lang="ko-KR" altLang="en-US" dirty="0" smtClean="0"/>
              <a:t>에서의 다양한 예측을 장려하지 못함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83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919</TotalTime>
  <Words>652</Words>
  <Application>Microsoft Office PowerPoint</Application>
  <PresentationFormat>화면 슬라이드 쇼(4:3)</PresentationFormat>
  <Paragraphs>163</Paragraphs>
  <Slides>17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근접</vt:lpstr>
      <vt:lpstr>2021. 12. 01.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1. Diversity matters  when learning from ensembles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 10. 13. Comment 반영</dc:title>
  <dc:creator>samsung</dc:creator>
  <cp:lastModifiedBy>samsung</cp:lastModifiedBy>
  <cp:revision>130</cp:revision>
  <dcterms:created xsi:type="dcterms:W3CDTF">2021-10-11T13:46:39Z</dcterms:created>
  <dcterms:modified xsi:type="dcterms:W3CDTF">2021-12-14T12:27:33Z</dcterms:modified>
</cp:coreProperties>
</file>