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97"/>
  </p:normalViewPr>
  <p:slideViewPr>
    <p:cSldViewPr snapToGrid="0">
      <p:cViewPr varScale="1">
        <p:scale>
          <a:sx n="81" d="100"/>
          <a:sy n="81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6A07A-EF31-4332-928F-CA93F35ECBAC}" type="datetimeFigureOut">
              <a:rPr lang="ru-RU" smtClean="0"/>
              <a:t>13.02.2020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3A132-9FA7-4A16-8C1A-E0C40079E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681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9A53-0FA0-4B47-8D1B-4129E9E4B7E1}" type="datetime1">
              <a:rPr lang="ru-RU" smtClean="0"/>
              <a:t>13.02.2020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Баумана СМ11 Подводные роботы и аппарата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5169-630F-4079-96A1-71F82D6BAEEB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256263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9A53-0FA0-4B47-8D1B-4129E9E4B7E1}" type="datetime1">
              <a:rPr lang="ru-RU" smtClean="0"/>
              <a:t>13.02.2020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Баумана СМ11 Подводные роботы и аппарата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5169-630F-4079-96A1-71F82D6BAE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620686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9A53-0FA0-4B47-8D1B-4129E9E4B7E1}" type="datetime1">
              <a:rPr lang="ru-RU" smtClean="0"/>
              <a:t>13.02.2020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Баумана СМ11 Подводные роботы и аппарата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5169-630F-4079-96A1-71F82D6BAE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367810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9A53-0FA0-4B47-8D1B-4129E9E4B7E1}" type="datetime1">
              <a:rPr lang="ru-RU" smtClean="0"/>
              <a:t>13.02.2020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Баумана СМ11 Подводные роботы и аппарата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5169-630F-4079-96A1-71F82D6BAE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652859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9A53-0FA0-4B47-8D1B-4129E9E4B7E1}" type="datetime1">
              <a:rPr lang="ru-RU" smtClean="0"/>
              <a:t>13.02.2020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Баумана СМ11 Подводные роботы и аппарата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5169-630F-4079-96A1-71F82D6BAEEB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800601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9A53-0FA0-4B47-8D1B-4129E9E4B7E1}" type="datetime1">
              <a:rPr lang="ru-RU" smtClean="0"/>
              <a:t>13.02.2020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Баумана СМ11 Подводные роботы и аппарата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5169-630F-4079-96A1-71F82D6BAE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7170250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9A53-0FA0-4B47-8D1B-4129E9E4B7E1}" type="datetime1">
              <a:rPr lang="ru-RU" smtClean="0"/>
              <a:t>13.02.2020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Баумана СМ11 Подводные роботы и аппарата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5169-630F-4079-96A1-71F82D6BAE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2365894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9A53-0FA0-4B47-8D1B-4129E9E4B7E1}" type="datetime1">
              <a:rPr lang="ru-RU" smtClean="0"/>
              <a:t>13.02.2020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Баумана СМ11 Подводные роботы и аппарата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5169-630F-4079-96A1-71F82D6BAE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3354290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9A53-0FA0-4B47-8D1B-4129E9E4B7E1}" type="datetime1">
              <a:rPr lang="ru-RU" smtClean="0"/>
              <a:t>13.02.2020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/>
              <a:t>МГТУ им. Баумана СМ11 Подводные роботы и аппарата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5169-630F-4079-96A1-71F82D6BAE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8173356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9F29A53-0FA0-4B47-8D1B-4129E9E4B7E1}" type="datetime1">
              <a:rPr lang="ru-RU" smtClean="0"/>
              <a:t>13.02.2020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МГТУ им. Баумана СМ11 Подводные роботы и аппарата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725169-630F-4079-96A1-71F82D6BAE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879578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9A53-0FA0-4B47-8D1B-4129E9E4B7E1}" type="datetime1">
              <a:rPr lang="ru-RU" smtClean="0"/>
              <a:t>13.02.2020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Баумана СМ11 Подводные роботы и аппарата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5169-630F-4079-96A1-71F82D6BAE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678169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9F29A53-0FA0-4B47-8D1B-4129E9E4B7E1}" type="datetime1">
              <a:rPr lang="ru-RU" smtClean="0"/>
              <a:t>13.02.2020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МГТУ им. Баумана СМ11 Подводные роботы и аппарата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725169-630F-4079-96A1-71F82D6BAEEB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841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Системы технического зрения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</p:spTree>
    <p:extLst>
      <p:ext uri="{BB962C8B-B14F-4D97-AF65-F5344CB8AC3E}">
        <p14:creationId xmlns:p14="http://schemas.microsoft.com/office/powerpoint/2010/main" val="3880559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задачи – навигация группы АНПА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373938"/>
          </a:xfrm>
        </p:spPr>
        <p:txBody>
          <a:bodyPr/>
          <a:lstStyle/>
          <a:p>
            <a:r>
              <a:rPr lang="ru-RU" dirty="0"/>
              <a:t>Схема аналогичная </a:t>
            </a:r>
            <a:r>
              <a:rPr lang="en-US" dirty="0"/>
              <a:t>GPS</a:t>
            </a:r>
          </a:p>
          <a:p>
            <a:pPr lvl="1"/>
            <a:r>
              <a:rPr lang="ru-RU" dirty="0"/>
              <a:t>Запросы с АНПА не посылаются</a:t>
            </a:r>
          </a:p>
          <a:p>
            <a:pPr lvl="1"/>
            <a:r>
              <a:rPr lang="ru-RU" dirty="0"/>
              <a:t>Маяки в фиксированные моменты сообщают точное время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294" y="4199563"/>
            <a:ext cx="7857011" cy="1233991"/>
          </a:xfrm>
        </p:spPr>
      </p:pic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МГТУ им. Баумана СМ11 Подводные роботы и аппарата</a:t>
            </a: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5707878" y="1822378"/>
            <a:ext cx="5181600" cy="2377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Осложнения</a:t>
            </a:r>
            <a:endParaRPr lang="en-US" dirty="0"/>
          </a:p>
          <a:p>
            <a:pPr lvl="1"/>
            <a:r>
              <a:rPr lang="ru-RU" dirty="0"/>
              <a:t>Необходимо синхронизовать обмены</a:t>
            </a:r>
          </a:p>
          <a:p>
            <a:pPr lvl="1"/>
            <a:r>
              <a:rPr lang="ru-RU" dirty="0"/>
              <a:t>Часы точного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1150274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задачи – навигация группы АНПА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2994203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У нас есть координаты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- </a:t>
                </a:r>
                <a:r>
                  <a:rPr lang="ru-RU" dirty="0"/>
                  <a:t>2 координаты и время получения посылки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dirty="0"/>
                  <a:t> – собственное время АНПА и скорость звука в воде</a:t>
                </a:r>
              </a:p>
              <a:p>
                <a:r>
                  <a:rPr lang="ru-RU" dirty="0"/>
                  <a:t>Как определить собственные координаты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ru-RU" dirty="0"/>
                      <m:t>?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2994203"/>
              </a:xfrm>
              <a:blipFill rotWithShape="0">
                <a:blip r:embed="rId2"/>
                <a:stretch>
                  <a:fillRect l="-1294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Объект 9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538" y="1640792"/>
            <a:ext cx="5581262" cy="3179035"/>
          </a:xfrm>
        </p:spPr>
      </p:pic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МГТУ им. Баумана СМ11 Подводные роботы и аппарата</a:t>
            </a:r>
          </a:p>
        </p:txBody>
      </p:sp>
    </p:spTree>
    <p:extLst>
      <p:ext uri="{BB962C8B-B14F-4D97-AF65-F5344CB8AC3E}">
        <p14:creationId xmlns:p14="http://schemas.microsoft.com/office/powerpoint/2010/main" val="3154828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задачи – навигация группы АНПА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2893847"/>
                <a:ext cx="5181600" cy="1925980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Построим попарные разности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2893847"/>
                <a:ext cx="5181600" cy="1925980"/>
              </a:xfrm>
              <a:blipFill rotWithShape="0">
                <a:blip r:embed="rId3"/>
                <a:stretch>
                  <a:fillRect l="-1294" t="-3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Объект 9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538" y="1640792"/>
            <a:ext cx="5581262" cy="3179035"/>
          </a:xfrm>
        </p:spPr>
      </p:pic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МГТУ им. Баумана СМ11 Подводные роботы и аппарата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596165"/>
              </p:ext>
            </p:extLst>
          </p:nvPr>
        </p:nvGraphicFramePr>
        <p:xfrm>
          <a:off x="955527" y="2055812"/>
          <a:ext cx="4294819" cy="434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5" imgW="2666880" imgH="266400" progId="Equation.DSMT4">
                  <p:embed/>
                </p:oleObj>
              </mc:Choice>
              <mc:Fallback>
                <p:oleObj name="Equation" r:id="rId5" imgW="2666880" imgH="266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527" y="2055812"/>
                        <a:ext cx="4294819" cy="4340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3918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задачи – навигация группы АНПА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914400" y="1808531"/>
                <a:ext cx="5181600" cy="192598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914400" y="1808531"/>
                <a:ext cx="5181600" cy="192598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Объект 9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538" y="1640792"/>
            <a:ext cx="5581262" cy="3179035"/>
          </a:xfrm>
        </p:spPr>
      </p:pic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МГТУ им. Баумана СМ11 Подводные роботы и аппарата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2"/>
              <p:cNvSpPr txBox="1">
                <a:spLocks/>
              </p:cNvSpPr>
              <p:nvPr/>
            </p:nvSpPr>
            <p:spPr>
              <a:xfrm>
                <a:off x="590938" y="3856837"/>
                <a:ext cx="5181600" cy="19259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dirty="0"/>
                  <a:t>Таких уравнений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endParaRPr lang="ru-RU" dirty="0"/>
              </a:p>
              <a:p>
                <a:r>
                  <a:rPr lang="ru-RU" dirty="0"/>
                  <a:t>Три неизвестных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ru-RU" dirty="0"/>
                  <a:t>Все остальные параметры - известны</a:t>
                </a:r>
              </a:p>
            </p:txBody>
          </p:sp>
        </mc:Choice>
        <mc:Fallback xmlns="">
          <p:sp>
            <p:nvSpPr>
              <p:cNvPr id="9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38" y="3856837"/>
                <a:ext cx="5181600" cy="1925980"/>
              </a:xfrm>
              <a:prstGeom prst="rect">
                <a:avLst/>
              </a:prstGeom>
              <a:blipFill rotWithShape="0">
                <a:blip r:embed="rId4"/>
                <a:stretch>
                  <a:fillRect l="-2118" t="-5063" b="-69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2354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линейных алгебраических уравнений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ba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Объект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Баумана СМ11 Подводные роботы и аппарата</a:t>
            </a:r>
          </a:p>
        </p:txBody>
      </p:sp>
    </p:spTree>
    <p:extLst>
      <p:ext uri="{BB962C8B-B14F-4D97-AF65-F5344CB8AC3E}">
        <p14:creationId xmlns:p14="http://schemas.microsoft.com/office/powerpoint/2010/main" val="2943956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линейных алгебраических уравнений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681673" cy="943212"/>
          </a:xfrm>
        </p:spPr>
        <p:txBody>
          <a:bodyPr>
            <a:normAutofit/>
          </a:bodyPr>
          <a:lstStyle/>
          <a:p>
            <a:r>
              <a:rPr lang="ru-RU" dirty="0"/>
              <a:t>Получаем систему из </a:t>
            </a:r>
            <a:r>
              <a:rPr lang="en-US" dirty="0"/>
              <a:t>n </a:t>
            </a:r>
            <a:r>
              <a:rPr lang="ru-RU" dirty="0"/>
              <a:t>уравнений для 3 переменных</a:t>
            </a:r>
          </a:p>
          <a:p>
            <a:r>
              <a:rPr lang="ru-RU" dirty="0"/>
              <a:t>Точного решения не существует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72" y="3051035"/>
            <a:ext cx="5142310" cy="2929012"/>
          </a:xfr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Баумана СМ11 Подводные роботы и аппарата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51035"/>
            <a:ext cx="5128140" cy="292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91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линейных алгебраических уравнений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Для решения используется метод наименьших квадратов (МНК)</a:t>
                </a:r>
              </a:p>
              <a:p>
                <a:r>
                  <a:rPr lang="ru-RU" dirty="0"/>
                  <a:t>Идея в минимизации нормы невязки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r>
                  <a:rPr lang="en-US" b="0" dirty="0"/>
                  <a:t> - </a:t>
                </a:r>
                <a:r>
                  <a:rPr lang="ru-RU" b="0" dirty="0"/>
                  <a:t>невязка</a:t>
                </a: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  <a:endParaRPr lang="ru-RU" dirty="0"/>
              </a:p>
              <a:p>
                <a:pPr marL="0" indent="0">
                  <a:buNone/>
                </a:pPr>
                <a:r>
                  <a:rPr lang="en-US" dirty="0"/>
                  <a:t>– </a:t>
                </a:r>
                <a:r>
                  <a:rPr lang="ru-RU" dirty="0"/>
                  <a:t>система из трёх уравнений с тремя переменными</a:t>
                </a:r>
              </a:p>
            </p:txBody>
          </p:sp>
        </mc:Choice>
        <mc:Fallback xmlns="">
          <p:sp>
            <p:nvSpPr>
              <p:cNvPr id="6" name="Объект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Баумана СМ11 Подводные роботы и аппарата</a:t>
            </a:r>
          </a:p>
        </p:txBody>
      </p:sp>
    </p:spTree>
    <p:extLst>
      <p:ext uri="{BB962C8B-B14F-4D97-AF65-F5344CB8AC3E}">
        <p14:creationId xmlns:p14="http://schemas.microsoft.com/office/powerpoint/2010/main" val="3167726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задачи – поиск люка комингс-площадки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4920" y="1846263"/>
            <a:ext cx="5222485" cy="4022725"/>
          </a:xfrm>
          <a:prstGeom prst="rect">
            <a:avLst/>
          </a:prstGeo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Баумана СМ11 Подводные роботы и аппарата</a:t>
            </a:r>
          </a:p>
        </p:txBody>
      </p:sp>
    </p:spTree>
    <p:extLst>
      <p:ext uri="{BB962C8B-B14F-4D97-AF65-F5344CB8AC3E}">
        <p14:creationId xmlns:p14="http://schemas.microsoft.com/office/powerpoint/2010/main" val="826612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задачи – поиск люка комингс-площадки</a:t>
            </a:r>
          </a:p>
        </p:txBody>
      </p:sp>
      <p:pic>
        <p:nvPicPr>
          <p:cNvPr id="9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6963" y="1955554"/>
            <a:ext cx="4938712" cy="3804143"/>
          </a:xfrm>
          <a:prstGeom prst="rect">
            <a:avLst/>
          </a:prstGeom>
        </p:spPr>
      </p:pic>
      <p:pic>
        <p:nvPicPr>
          <p:cNvPr id="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7062788" y="2219325"/>
            <a:ext cx="324802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Баумана СМ11 Подводные роботы и аппарата</a:t>
            </a:r>
          </a:p>
        </p:txBody>
      </p:sp>
    </p:spTree>
    <p:extLst>
      <p:ext uri="{BB962C8B-B14F-4D97-AF65-F5344CB8AC3E}">
        <p14:creationId xmlns:p14="http://schemas.microsoft.com/office/powerpoint/2010/main" val="3568234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люка комингс-площадки бинаризация изображения</a:t>
            </a:r>
          </a:p>
        </p:txBody>
      </p:sp>
      <p:pic>
        <p:nvPicPr>
          <p:cNvPr id="12" name="Содержимое 11" descr="binary_bad_hist_before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342" y="1957123"/>
            <a:ext cx="4867954" cy="3801005"/>
          </a:xfrm>
        </p:spPr>
      </p:pic>
      <p:pic>
        <p:nvPicPr>
          <p:cNvPr id="13" name="Содержимое 12" descr="binary_bad_hist_after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823" y="1957123"/>
            <a:ext cx="4867954" cy="3801005"/>
          </a:xfr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Баумана СМ11 Подводные роботы и аппарата</a:t>
            </a:r>
          </a:p>
        </p:txBody>
      </p:sp>
    </p:spTree>
    <p:extLst>
      <p:ext uri="{BB962C8B-B14F-4D97-AF65-F5344CB8AC3E}">
        <p14:creationId xmlns:p14="http://schemas.microsoft.com/office/powerpoint/2010/main" val="3273153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Состав курса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Элементы теории алгоритмов</a:t>
            </a:r>
          </a:p>
          <a:p>
            <a:pPr lvl="1"/>
            <a:r>
              <a:rPr lang="ru-RU" dirty="0"/>
              <a:t>Общее представление о решении вычислительных задач на ЭВМ</a:t>
            </a:r>
          </a:p>
          <a:p>
            <a:pPr lvl="1"/>
            <a:r>
              <a:rPr lang="ru-RU" dirty="0"/>
              <a:t>Некоторые алгоритмы линейной алгебры, интегрирование дифференциальных уравнений</a:t>
            </a:r>
          </a:p>
          <a:p>
            <a:pPr lvl="1"/>
            <a:r>
              <a:rPr lang="ru-RU" dirty="0"/>
              <a:t>Реализация изученных алгоритмов на языке </a:t>
            </a:r>
            <a:r>
              <a:rPr lang="en-US" dirty="0"/>
              <a:t>C++</a:t>
            </a:r>
          </a:p>
          <a:p>
            <a:pPr lvl="1"/>
            <a:r>
              <a:rPr lang="en-US" dirty="0"/>
              <a:t>3 </a:t>
            </a:r>
            <a:r>
              <a:rPr lang="ru-RU" dirty="0"/>
              <a:t>«лабораторных» работы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Элементы технического зрения</a:t>
            </a:r>
            <a:endParaRPr lang="en-US" dirty="0"/>
          </a:p>
          <a:p>
            <a:pPr lvl="1"/>
            <a:r>
              <a:rPr lang="ru-RU" dirty="0"/>
              <a:t>Основные понятия компьютерного зрения</a:t>
            </a:r>
          </a:p>
          <a:p>
            <a:pPr lvl="1"/>
            <a:r>
              <a:rPr lang="ru-RU" dirty="0"/>
              <a:t>Методы улучшение изображения</a:t>
            </a:r>
          </a:p>
          <a:p>
            <a:pPr lvl="1"/>
            <a:r>
              <a:rPr lang="ru-RU" dirty="0"/>
              <a:t>Методы поиска элементов на изображении</a:t>
            </a:r>
          </a:p>
          <a:p>
            <a:pPr lvl="1"/>
            <a:r>
              <a:rPr lang="ru-RU" dirty="0"/>
              <a:t>Основы </a:t>
            </a:r>
            <a:r>
              <a:rPr lang="ru-RU" dirty="0" err="1"/>
              <a:t>фреймворка</a:t>
            </a:r>
            <a:r>
              <a:rPr lang="ru-RU" dirty="0"/>
              <a:t> </a:t>
            </a:r>
            <a:r>
              <a:rPr lang="en-US" dirty="0" err="1"/>
              <a:t>OpenCV</a:t>
            </a:r>
            <a:endParaRPr lang="en-US" dirty="0"/>
          </a:p>
          <a:p>
            <a:pPr lvl="1"/>
            <a:r>
              <a:rPr lang="ru-RU" dirty="0"/>
              <a:t>2 «лабораторных работы»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МГТУ им. Баумана СМ11 Подводные роботы и аппарата</a:t>
            </a:r>
          </a:p>
        </p:txBody>
      </p:sp>
    </p:spTree>
    <p:extLst>
      <p:ext uri="{BB962C8B-B14F-4D97-AF65-F5344CB8AC3E}">
        <p14:creationId xmlns:p14="http://schemas.microsoft.com/office/powerpoint/2010/main" val="2694376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люка комингс-площадки бинаризация изображения</a:t>
            </a:r>
          </a:p>
        </p:txBody>
      </p:sp>
      <p:pic>
        <p:nvPicPr>
          <p:cNvPr id="10" name="Содержимое 8" descr="binary_orig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1994981"/>
            <a:ext cx="4938712" cy="3725288"/>
          </a:xfrm>
        </p:spPr>
      </p:pic>
      <p:pic>
        <p:nvPicPr>
          <p:cNvPr id="11" name="Содержимое 10" descr="adaptive_mean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011971"/>
            <a:ext cx="4937125" cy="3691308"/>
          </a:xfr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Баумана СМ11 Подводные роботы и аппарата</a:t>
            </a:r>
          </a:p>
        </p:txBody>
      </p:sp>
    </p:spTree>
    <p:extLst>
      <p:ext uri="{BB962C8B-B14F-4D97-AF65-F5344CB8AC3E}">
        <p14:creationId xmlns:p14="http://schemas.microsoft.com/office/powerpoint/2010/main" val="2266654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люка комингс-площадки – обход контура</a:t>
            </a:r>
          </a:p>
        </p:txBody>
      </p:sp>
      <p:pic>
        <p:nvPicPr>
          <p:cNvPr id="7" name="Содержимое 12" descr="hatch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002095"/>
            <a:ext cx="4938712" cy="3711061"/>
          </a:xfrm>
        </p:spPr>
      </p:pic>
      <p:pic>
        <p:nvPicPr>
          <p:cNvPr id="12" name="Объект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53253" y="1846263"/>
            <a:ext cx="4467095" cy="4022725"/>
          </a:xfrm>
          <a:prstGeom prst="rect">
            <a:avLst/>
          </a:prstGeo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Баумана СМ11 Подводные роботы и аппарата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1391" y="2586899"/>
            <a:ext cx="2603218" cy="282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142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люка комингс-площадки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После обработки мы получаем массив точек контура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ru-RU" dirty="0"/>
                  <a:t>Нужно убедиться в том, что они представляют собой эллипс</a:t>
                </a:r>
              </a:p>
              <a:p>
                <a:r>
                  <a:rPr lang="ru-RU" dirty="0"/>
                  <a:t>Как это сделать?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Баумана СМ11 Подводные роботы и аппарата</a:t>
            </a:r>
          </a:p>
        </p:txBody>
      </p:sp>
    </p:spTree>
    <p:extLst>
      <p:ext uri="{BB962C8B-B14F-4D97-AF65-F5344CB8AC3E}">
        <p14:creationId xmlns:p14="http://schemas.microsoft.com/office/powerpoint/2010/main" val="3068676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люка комингс-площадки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35686"/>
                <a:ext cx="10058400" cy="4023360"/>
              </a:xfrm>
            </p:spPr>
            <p:txBody>
              <a:bodyPr/>
              <a:lstStyle/>
              <a:p>
                <a:r>
                  <a:rPr lang="ru-RU" dirty="0"/>
                  <a:t>Уравнение эллипса в общем виде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𝐶𝑥𝑦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+1=0</m:t>
                    </m:r>
                  </m:oMath>
                </a14:m>
                <a:endParaRPr lang="en-US" dirty="0"/>
              </a:p>
              <a:p>
                <a:r>
                  <a:rPr lang="ru-RU" dirty="0"/>
                  <a:t>Такое уравнение справедливо для каждой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/>
                  <a:t> </a:t>
                </a:r>
                <a:endParaRPr lang="en-US" dirty="0"/>
              </a:p>
              <a:p>
                <a:r>
                  <a:rPr lang="ru-RU" dirty="0"/>
                  <a:t>Получаем систему из </a:t>
                </a:r>
                <a:r>
                  <a:rPr lang="en-US" i="1" dirty="0" err="1"/>
                  <a:t>i</a:t>
                </a:r>
                <a:r>
                  <a:rPr lang="en-US" dirty="0"/>
                  <a:t> </a:t>
                </a:r>
                <a:r>
                  <a:rPr lang="ru-RU" dirty="0"/>
                  <a:t>уравнений с 5 неизвестными – снова метод наименьших квадратов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35686"/>
                <a:ext cx="10058400" cy="4023360"/>
              </a:xfrm>
              <a:blipFill>
                <a:blip r:embed="rId2"/>
                <a:stretch>
                  <a:fillRect l="-606" t="-15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Баумана СМ11 Подводные роботы и аппарата</a:t>
            </a:r>
          </a:p>
        </p:txBody>
      </p:sp>
    </p:spTree>
    <p:extLst>
      <p:ext uri="{BB962C8B-B14F-4D97-AF65-F5344CB8AC3E}">
        <p14:creationId xmlns:p14="http://schemas.microsoft.com/office/powerpoint/2010/main" val="199651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524E5B-972C-4B07-B5AC-16DA46839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люка – два контура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D5FEBE-B969-4E06-80BB-0AF638CC55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Почему два контура?</a:t>
            </a:r>
          </a:p>
          <a:p>
            <a:r>
              <a:rPr lang="ru-RU" dirty="0"/>
              <a:t>На самом деле – мы ищем кольцо, то есть фигуру, ограниченную двумя эллипсами</a:t>
            </a:r>
          </a:p>
          <a:p>
            <a:r>
              <a:rPr lang="ru-RU" dirty="0"/>
              <a:t>Кроме того, по одному внешнему эллипсу мы не сможем восстановить определить координаты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06D56EA1-0FE2-44EE-B04F-73B9A784BC1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72333" y="1845734"/>
            <a:ext cx="5732303" cy="3821536"/>
          </a:xfrm>
          <a:prstGeom prst="rect">
            <a:avLst/>
          </a:prstGeom>
        </p:spPr>
      </p:pic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4496EFD-2CC2-4595-B33D-471764078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Баумана СМ11 Подводные роботы и аппарата</a:t>
            </a:r>
          </a:p>
        </p:txBody>
      </p:sp>
    </p:spTree>
    <p:extLst>
      <p:ext uri="{BB962C8B-B14F-4D97-AF65-F5344CB8AC3E}">
        <p14:creationId xmlns:p14="http://schemas.microsoft.com/office/powerpoint/2010/main" val="13432851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94E0D2-4204-40AD-A4EF-71FCFA0FA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люка комингс-площадки - проекционные соотношения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5025AD-CB57-4193-894A-931D4CC7C7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Проекционные соотношения позволяют нам однозначно определить ориентацию кольца – как именно оно наклонено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32F7A56-3CC8-4B1A-A360-464732ACEC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1963195"/>
            <a:ext cx="4937125" cy="3788860"/>
          </a:xfrm>
          <a:prstGeom prst="rect">
            <a:avLst/>
          </a:prstGeom>
        </p:spPr>
      </p:pic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31BD98-1FDD-4D14-9805-3AE06C001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Баумана СМ11 Подводные роботы и аппарата</a:t>
            </a:r>
          </a:p>
        </p:txBody>
      </p:sp>
    </p:spTree>
    <p:extLst>
      <p:ext uri="{BB962C8B-B14F-4D97-AF65-F5344CB8AC3E}">
        <p14:creationId xmlns:p14="http://schemas.microsoft.com/office/powerpoint/2010/main" val="3271952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получить зачёт?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Практическая часть</a:t>
            </a:r>
          </a:p>
          <a:p>
            <a:pPr lvl="1"/>
            <a:r>
              <a:rPr lang="ru-RU" dirty="0"/>
              <a:t>Самостоятельно написать 5 «лабораторных» программ </a:t>
            </a:r>
          </a:p>
          <a:p>
            <a:pPr lvl="1"/>
            <a:r>
              <a:rPr lang="ru-RU" dirty="0"/>
              <a:t>Ответить на контрольные вопросы</a:t>
            </a:r>
          </a:p>
          <a:p>
            <a:r>
              <a:rPr lang="ru-RU" dirty="0"/>
              <a:t>Теоретическая часть</a:t>
            </a:r>
          </a:p>
          <a:p>
            <a:pPr lvl="1"/>
            <a:r>
              <a:rPr lang="ru-RU" dirty="0"/>
              <a:t>1 вопрос по численным методам и алгоритмам</a:t>
            </a:r>
          </a:p>
          <a:p>
            <a:pPr lvl="1"/>
            <a:r>
              <a:rPr lang="ru-RU" dirty="0"/>
              <a:t>1 вопрос по техническому зрению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Баумана СМ11 Подводные роботы и аппарата</a:t>
            </a:r>
          </a:p>
        </p:txBody>
      </p:sp>
    </p:spTree>
    <p:extLst>
      <p:ext uri="{BB962C8B-B14F-4D97-AF65-F5344CB8AC3E}">
        <p14:creationId xmlns:p14="http://schemas.microsoft.com/office/powerpoint/2010/main" val="3012392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Объект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8298"/>
          <a:stretch/>
        </p:blipFill>
        <p:spPr>
          <a:xfrm>
            <a:off x="838200" y="1904281"/>
            <a:ext cx="6233160" cy="427268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Пример задачи – навигация группы АНПА</a:t>
            </a:r>
            <a:endParaRPr lang="ru-RU" dirty="0"/>
          </a:p>
        </p:txBody>
      </p:sp>
      <p:sp>
        <p:nvSpPr>
          <p:cNvPr id="12" name="Content Placeholder 8"/>
          <p:cNvSpPr>
            <a:spLocks noGrp="1"/>
          </p:cNvSpPr>
          <p:nvPr>
            <p:ph idx="1"/>
          </p:nvPr>
        </p:nvSpPr>
        <p:spPr>
          <a:xfrm>
            <a:off x="7552944" y="1825625"/>
            <a:ext cx="3800856" cy="4351338"/>
          </a:xfrm>
        </p:spPr>
        <p:txBody>
          <a:bodyPr>
            <a:normAutofit/>
          </a:bodyPr>
          <a:lstStyle/>
          <a:p>
            <a:r>
              <a:rPr lang="ru-RU" sz="2000" dirty="0"/>
              <a:t>Решение поисковых и осмотровых задач</a:t>
            </a:r>
          </a:p>
          <a:p>
            <a:r>
              <a:rPr lang="ru-RU" sz="2000" dirty="0"/>
              <a:t>Совместная работа нескольких АНПА</a:t>
            </a:r>
          </a:p>
          <a:p>
            <a:r>
              <a:rPr lang="ru-RU" sz="2000" dirty="0"/>
              <a:t>Необходимость решения задачи совместной навигации</a:t>
            </a:r>
            <a:endParaRPr lang="en-US" sz="20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r>
              <a:rPr lang="ru-RU"/>
              <a:t>МГТУ им. Баумана СМ11 Подводные роботы и аппарата</a:t>
            </a:r>
          </a:p>
        </p:txBody>
      </p:sp>
    </p:spTree>
    <p:extLst>
      <p:ext uri="{BB962C8B-B14F-4D97-AF65-F5344CB8AC3E}">
        <p14:creationId xmlns:p14="http://schemas.microsoft.com/office/powerpoint/2010/main" val="2168359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задачи – навигация группы АНПА</a:t>
            </a:r>
          </a:p>
        </p:txBody>
      </p:sp>
      <p:sp>
        <p:nvSpPr>
          <p:cNvPr id="12" name="Content Placeholder 8"/>
          <p:cNvSpPr>
            <a:spLocks noGrp="1"/>
          </p:cNvSpPr>
          <p:nvPr>
            <p:ph idx="1"/>
          </p:nvPr>
        </p:nvSpPr>
        <p:spPr>
          <a:xfrm>
            <a:off x="7552944" y="1825625"/>
            <a:ext cx="3800856" cy="4351338"/>
          </a:xfrm>
        </p:spPr>
        <p:txBody>
          <a:bodyPr>
            <a:normAutofit/>
          </a:bodyPr>
          <a:lstStyle/>
          <a:p>
            <a:r>
              <a:rPr lang="ru-RU" sz="2000" dirty="0"/>
              <a:t>У каждого АНПА – ограниченная область поиска</a:t>
            </a:r>
          </a:p>
          <a:p>
            <a:r>
              <a:rPr lang="ru-RU" sz="2000" dirty="0"/>
              <a:t>Нельзя допускать пропуски при обследовании акватории</a:t>
            </a:r>
          </a:p>
          <a:p>
            <a:r>
              <a:rPr lang="ru-RU" sz="2000" dirty="0"/>
              <a:t>Чересчур большое перекрытие – увеличение времени обследования</a:t>
            </a:r>
            <a:endParaRPr lang="en-US" sz="20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r>
              <a:rPr lang="ru-RU"/>
              <a:t>МГТУ им. Баумана СМ11 Подводные роботы и аппарата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855" y="1904266"/>
            <a:ext cx="6481089" cy="294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692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задачи – навигация группы АНПА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 можно обеспечить требуемую точность взаимного расположения АНПА?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Баумана СМ11 Подводные роботы и аппарата</a:t>
            </a:r>
          </a:p>
        </p:txBody>
      </p:sp>
    </p:spTree>
    <p:extLst>
      <p:ext uri="{BB962C8B-B14F-4D97-AF65-F5344CB8AC3E}">
        <p14:creationId xmlns:p14="http://schemas.microsoft.com/office/powerpoint/2010/main" val="1068626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задачи – навигация группы АНПА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Применение ГАНС с длинной базой</a:t>
            </a:r>
          </a:p>
          <a:p>
            <a:r>
              <a:rPr lang="ru-RU" dirty="0"/>
              <a:t>Возможность коррекции ИНС</a:t>
            </a:r>
          </a:p>
          <a:p>
            <a:r>
              <a:rPr lang="ru-RU" dirty="0"/>
              <a:t>Сколько нужно маяков?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Баумана СМ11 Подводные роботы и аппарата</a:t>
            </a:r>
          </a:p>
        </p:txBody>
      </p:sp>
      <p:pic>
        <p:nvPicPr>
          <p:cNvPr id="1028" name="Рисунок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1" t="13972" r="11401" b="10480"/>
          <a:stretch>
            <a:fillRect/>
          </a:stretch>
        </p:blipFill>
        <p:spPr bwMode="auto">
          <a:xfrm>
            <a:off x="7064461" y="1910967"/>
            <a:ext cx="3895725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3705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задачи – навигация группы АНПА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Скорость звука ≈1500м/с</a:t>
            </a:r>
          </a:p>
          <a:p>
            <a:r>
              <a:rPr lang="ru-RU" dirty="0"/>
              <a:t>Нам нужно как минимум 3 буя</a:t>
            </a:r>
          </a:p>
          <a:p>
            <a:r>
              <a:rPr lang="ru-RU" dirty="0"/>
              <a:t>Сколько времени понадобится на обмен?</a:t>
            </a: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4113948"/>
              </p:ext>
            </p:extLst>
          </p:nvPr>
        </p:nvGraphicFramePr>
        <p:xfrm>
          <a:off x="6218238" y="1846263"/>
          <a:ext cx="4937125" cy="4022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1919">
                  <a:extLst>
                    <a:ext uri="{9D8B030D-6E8A-4147-A177-3AD203B41FA5}">
                      <a16:colId xmlns:a16="http://schemas.microsoft.com/office/drawing/2014/main" val="1468488574"/>
                    </a:ext>
                  </a:extLst>
                </a:gridCol>
                <a:gridCol w="1489499">
                  <a:extLst>
                    <a:ext uri="{9D8B030D-6E8A-4147-A177-3AD203B41FA5}">
                      <a16:colId xmlns:a16="http://schemas.microsoft.com/office/drawing/2014/main" val="2415373382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448024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Бухта</a:t>
                      </a:r>
                    </a:p>
                  </a:txBody>
                  <a:tcPr marL="87126" marR="87126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Размеры</a:t>
                      </a:r>
                    </a:p>
                  </a:txBody>
                  <a:tcPr marL="87126" marR="87126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Ориентировочная площадь</a:t>
                      </a:r>
                    </a:p>
                  </a:txBody>
                  <a:tcPr marL="87126" marR="87126"/>
                </a:tc>
                <a:extLst>
                  <a:ext uri="{0D108BD9-81ED-4DB2-BD59-A6C34878D82A}">
                    <a16:rowId xmlns:a16="http://schemas.microsoft.com/office/drawing/2014/main" val="4225580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Авачинская губа</a:t>
                      </a:r>
                      <a:endParaRPr lang="ru-RU" dirty="0"/>
                    </a:p>
                  </a:txBody>
                  <a:tcPr marL="87126" marR="87126"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12х8</a:t>
                      </a:r>
                      <a:endParaRPr lang="ru-RU" dirty="0"/>
                    </a:p>
                  </a:txBody>
                  <a:tcPr marL="87126" marR="87126"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 </a:t>
                      </a:r>
                      <a:endParaRPr lang="ru-RU" dirty="0"/>
                    </a:p>
                  </a:txBody>
                  <a:tcPr marL="87126" marR="87126"/>
                </a:tc>
                <a:extLst>
                  <a:ext uri="{0D108BD9-81ED-4DB2-BD59-A6C34878D82A}">
                    <a16:rowId xmlns:a16="http://schemas.microsoft.com/office/drawing/2014/main" val="1997353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Севастопольская бухта</a:t>
                      </a:r>
                      <a:endParaRPr lang="ru-RU" dirty="0"/>
                    </a:p>
                  </a:txBody>
                  <a:tcPr marL="87126" marR="87126"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2х1.2 </a:t>
                      </a:r>
                      <a:endParaRPr lang="ru-RU" dirty="0"/>
                    </a:p>
                  </a:txBody>
                  <a:tcPr marL="87126" marR="87126"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endParaRPr lang="ru-RU" dirty="0"/>
                    </a:p>
                  </a:txBody>
                  <a:tcPr marL="87126" marR="87126"/>
                </a:tc>
                <a:extLst>
                  <a:ext uri="{0D108BD9-81ED-4DB2-BD59-A6C34878D82A}">
                    <a16:rowId xmlns:a16="http://schemas.microsoft.com/office/drawing/2014/main" val="3899586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Невская губа</a:t>
                      </a:r>
                      <a:endParaRPr lang="ru-RU" dirty="0"/>
                    </a:p>
                  </a:txBody>
                  <a:tcPr marL="87126" marR="87126"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15х15</a:t>
                      </a:r>
                      <a:endParaRPr lang="ru-RU" dirty="0"/>
                    </a:p>
                  </a:txBody>
                  <a:tcPr marL="87126" marR="87126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200</a:t>
                      </a:r>
                    </a:p>
                  </a:txBody>
                  <a:tcPr marL="87126" marR="87126"/>
                </a:tc>
                <a:extLst>
                  <a:ext uri="{0D108BD9-81ED-4DB2-BD59-A6C34878D82A}">
                    <a16:rowId xmlns:a16="http://schemas.microsoft.com/office/drawing/2014/main" val="1805153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Каспийск</a:t>
                      </a:r>
                      <a:endParaRPr lang="ru-RU" dirty="0"/>
                    </a:p>
                  </a:txBody>
                  <a:tcPr marL="87126" marR="87126"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20х5 </a:t>
                      </a:r>
                      <a:endParaRPr lang="ru-RU" dirty="0"/>
                    </a:p>
                  </a:txBody>
                  <a:tcPr marL="87126" marR="87126"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ru-RU" dirty="0"/>
                    </a:p>
                  </a:txBody>
                  <a:tcPr marL="87126" marR="87126"/>
                </a:tc>
                <a:extLst>
                  <a:ext uri="{0D108BD9-81ED-4DB2-BD59-A6C34878D82A}">
                    <a16:rowId xmlns:a16="http://schemas.microsoft.com/office/drawing/2014/main" val="2272549277"/>
                  </a:ext>
                </a:extLst>
              </a:tr>
            </a:tbl>
          </a:graphicData>
        </a:graphic>
      </p:graphicFrame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Баумана СМ11 Подводные роботы и аппарата</a:t>
            </a:r>
          </a:p>
        </p:txBody>
      </p:sp>
    </p:spTree>
    <p:extLst>
      <p:ext uri="{BB962C8B-B14F-4D97-AF65-F5344CB8AC3E}">
        <p14:creationId xmlns:p14="http://schemas.microsoft.com/office/powerpoint/2010/main" val="3335817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задачи – навигация группы АНПА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078036" cy="4023360"/>
          </a:xfrm>
        </p:spPr>
        <p:txBody>
          <a:bodyPr>
            <a:normAutofit/>
          </a:bodyPr>
          <a:lstStyle/>
          <a:p>
            <a:r>
              <a:rPr lang="ru-RU" sz="2400" dirty="0"/>
              <a:t>В случае схемы «запрос-ответ»</a:t>
            </a:r>
          </a:p>
          <a:p>
            <a:pPr lvl="1"/>
            <a:r>
              <a:rPr lang="ru-RU" sz="2000" dirty="0"/>
              <a:t>Каждый АНПА посылает запрос</a:t>
            </a:r>
          </a:p>
          <a:p>
            <a:pPr lvl="1"/>
            <a:r>
              <a:rPr lang="ru-RU" sz="2000" dirty="0"/>
              <a:t>Ждёт ответа</a:t>
            </a:r>
          </a:p>
          <a:p>
            <a:pPr lvl="1"/>
            <a:r>
              <a:rPr lang="ru-RU" sz="2000" dirty="0"/>
              <a:t>Повторяет для каждого буя</a:t>
            </a:r>
          </a:p>
          <a:p>
            <a:pPr marL="457200" lvl="1" indent="0">
              <a:buNone/>
            </a:pPr>
            <a:endParaRPr lang="ru-RU" sz="2000" dirty="0"/>
          </a:p>
          <a:p>
            <a:pPr marL="457200" lvl="1" indent="0">
              <a:buNone/>
            </a:pPr>
            <a:r>
              <a:rPr lang="ru-RU" sz="2000" dirty="0"/>
              <a:t>Можно ли  уменьшить затраты времени на навигацию?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315" y="3539325"/>
            <a:ext cx="6091409" cy="961559"/>
          </a:xfrm>
        </p:spPr>
      </p:pic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Баумана СМ11 Подводные роботы и аппарата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315" y="1987075"/>
            <a:ext cx="6182123" cy="96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183375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346</TotalTime>
  <Words>864</Words>
  <Application>Microsoft Office PowerPoint</Application>
  <PresentationFormat>Широкоэкранный</PresentationFormat>
  <Paragraphs>140</Paragraphs>
  <Slides>25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Ретро</vt:lpstr>
      <vt:lpstr>Equation</vt:lpstr>
      <vt:lpstr>Системы технического зрения</vt:lpstr>
      <vt:lpstr>Состав курса</vt:lpstr>
      <vt:lpstr>Как получить зачёт?</vt:lpstr>
      <vt:lpstr>Пример задачи – навигация группы АНПА</vt:lpstr>
      <vt:lpstr>Пример задачи – навигация группы АНПА</vt:lpstr>
      <vt:lpstr>Пример задачи – навигация группы АНПА</vt:lpstr>
      <vt:lpstr>Пример задачи – навигация группы АНПА</vt:lpstr>
      <vt:lpstr>Пример задачи – навигация группы АНПА</vt:lpstr>
      <vt:lpstr>Пример задачи – навигация группы АНПА</vt:lpstr>
      <vt:lpstr>Пример задачи – навигация группы АНПА</vt:lpstr>
      <vt:lpstr>Пример задачи – навигация группы АНПА</vt:lpstr>
      <vt:lpstr>Пример задачи – навигация группы АНПА</vt:lpstr>
      <vt:lpstr>Пример задачи – навигация группы АНПА</vt:lpstr>
      <vt:lpstr>Система линейных алгебраических уравнений</vt:lpstr>
      <vt:lpstr>Система линейных алгебраических уравнений</vt:lpstr>
      <vt:lpstr>Система линейных алгебраических уравнений</vt:lpstr>
      <vt:lpstr>Пример задачи – поиск люка комингс-площадки</vt:lpstr>
      <vt:lpstr>Пример задачи – поиск люка комингс-площадки</vt:lpstr>
      <vt:lpstr>Поиск люка комингс-площадки бинаризация изображения</vt:lpstr>
      <vt:lpstr>Поиск люка комингс-площадки бинаризация изображения</vt:lpstr>
      <vt:lpstr>Поиск люка комингс-площадки – обход контура</vt:lpstr>
      <vt:lpstr>Поиск люка комингс-площадки</vt:lpstr>
      <vt:lpstr>Поиск люка комингс-площадки</vt:lpstr>
      <vt:lpstr>Поиск люка – два контура</vt:lpstr>
      <vt:lpstr>Поиск люка комингс-площадки - проекционные соотношения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Элементы технического зрения ПРТС</dc:title>
  <dc:subject/>
  <dc:creator>Алексей Макашов</dc:creator>
  <cp:keywords/>
  <dc:description/>
  <cp:lastModifiedBy>Alexey Makashov</cp:lastModifiedBy>
  <cp:revision>34</cp:revision>
  <dcterms:created xsi:type="dcterms:W3CDTF">2017-02-06T14:27:47Z</dcterms:created>
  <dcterms:modified xsi:type="dcterms:W3CDTF">2020-02-13T12:26:18Z</dcterms:modified>
  <cp:category/>
</cp:coreProperties>
</file>