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8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d Moroz" initials="D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97"/>
  </p:normalViewPr>
  <p:slideViewPr>
    <p:cSldViewPr>
      <p:cViewPr varScale="1">
        <p:scale>
          <a:sx n="108" d="100"/>
          <a:sy n="108" d="100"/>
        </p:scale>
        <p:origin x="50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6A8281-EF2C-4F0C-9688-8810E6D3AF8E}" type="datetimeFigureOut">
              <a:rPr lang="ru-RU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7C6C14F-9C08-46EF-88A8-3F387596EF8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73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17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3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606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2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18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89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1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9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7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3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7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8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3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2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18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chnicalvision.ru/index.php/%D0%A4%D0%B0%D0%B9%D0%BB:3-2-9.jpg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://wiki.technicalvision.ru/index.php/%D0%A4%D0%B0%D0%B9%D0%BB:3-2-9.jpg" TargetMode="External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technicalvision.ru/index.php/%D0%A4%D0%B0%D0%B9%D0%BB:3-2-1.jp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chnicalvision.ru/index.php/%D0%A4%D0%B0%D0%B9%D0%BB:3-2-9.jpg" TargetMode="External"/><Relationship Id="rId4" Type="http://schemas.openxmlformats.org/officeDocument/2006/relationships/image" Target="../media/image2.jpeg"/><Relationship Id="rId5" Type="http://schemas.openxmlformats.org/officeDocument/2006/relationships/hyperlink" Target="http://wiki.technicalvision.ru/index.php/%D0%A4%D0%B0%D0%B9%D0%BB:3-2-11.jpg" TargetMode="External"/><Relationship Id="rId6" Type="http://schemas.openxmlformats.org/officeDocument/2006/relationships/image" Target="../media/image20.jpeg"/><Relationship Id="rId7" Type="http://schemas.openxmlformats.org/officeDocument/2006/relationships/hyperlink" Target="http://wiki.technicalvision.ru/index.php/%D0%A4%D0%B0%D0%B9%D0%BB:3-2-13.jpg" TargetMode="External"/><Relationship Id="rId8" Type="http://schemas.openxmlformats.org/officeDocument/2006/relationships/image" Target="../media/image21.jpeg"/><Relationship Id="rId9" Type="http://schemas.openxmlformats.org/officeDocument/2006/relationships/hyperlink" Target="http://wiki.technicalvision.ru/index.php/%D0%A4%D0%B0%D0%B9%D0%BB:3-2-16.jpg" TargetMode="External"/><Relationship Id="rId10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chnicalvision.ru/index.php/%D0%A4%D0%B0%D0%B9%D0%BB:3-2-18.jpg" TargetMode="External"/><Relationship Id="rId4" Type="http://schemas.openxmlformats.org/officeDocument/2006/relationships/image" Target="../media/image23.jpeg"/><Relationship Id="rId5" Type="http://schemas.openxmlformats.org/officeDocument/2006/relationships/hyperlink" Target="http://wiki.technicalvision.ru/index.php/%D0%A4%D0%B0%D0%B9%D0%BB:3-2-21.jpg" TargetMode="External"/><Relationship Id="rId6" Type="http://schemas.openxmlformats.org/officeDocument/2006/relationships/image" Target="../media/image24.jpeg"/><Relationship Id="rId7" Type="http://schemas.openxmlformats.org/officeDocument/2006/relationships/hyperlink" Target="http://wiki.technicalvision.ru/index.php/%D0%A4%D0%B0%D0%B9%D0%BB:3-2-22.jpg" TargetMode="External"/><Relationship Id="rId8" Type="http://schemas.openxmlformats.org/officeDocument/2006/relationships/image" Target="../media/image25.jpeg"/><Relationship Id="rId9" Type="http://schemas.openxmlformats.org/officeDocument/2006/relationships/hyperlink" Target="http://wiki.technicalvision.ru/index.php/%D0%A4%D0%B0%D0%B9%D0%BB:3-2-17.jpg" TargetMode="External"/><Relationship Id="rId10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hyperlink" Target="http://wiki.technicalvision.ru/index.php/%D0%A4%D0%B0%D0%B9%D0%BB:3-2-14.jpg" TargetMode="External"/><Relationship Id="rId1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iki.technicalvision.ru/index.php/%D0%A4%D0%B0%D0%B9%D0%BB:3-2-24.jpg" TargetMode="External"/><Relationship Id="rId4" Type="http://schemas.openxmlformats.org/officeDocument/2006/relationships/image" Target="../media/image27.jpeg"/><Relationship Id="rId5" Type="http://schemas.openxmlformats.org/officeDocument/2006/relationships/hyperlink" Target="http://wiki.technicalvision.ru/index.php/%D0%A4%D0%B0%D0%B9%D0%BB:3-2-26.jpg" TargetMode="External"/><Relationship Id="rId6" Type="http://schemas.openxmlformats.org/officeDocument/2006/relationships/image" Target="../media/image28.jpeg"/><Relationship Id="rId7" Type="http://schemas.openxmlformats.org/officeDocument/2006/relationships/hyperlink" Target="http://wiki.technicalvision.ru/index.php/%D0%A4%D0%B0%D0%B9%D0%BB:3-2-25.jpg" TargetMode="External"/><Relationship Id="rId8" Type="http://schemas.openxmlformats.org/officeDocument/2006/relationships/image" Target="../media/image29.jpeg"/><Relationship Id="rId9" Type="http://schemas.openxmlformats.org/officeDocument/2006/relationships/hyperlink" Target="http://wiki.technicalvision.ru/index.php/%D0%A4%D0%B0%D0%B9%D0%BB:3-2-27.jpg" TargetMode="External"/><Relationship Id="rId10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chnicalvision.ru/index.php/%D0%A4%D0%B0%D0%B9%D0%BB:3-2-1.jpg" TargetMode="External"/><Relationship Id="rId4" Type="http://schemas.openxmlformats.org/officeDocument/2006/relationships/image" Target="../media/image1.jpeg"/><Relationship Id="rId5" Type="http://schemas.openxmlformats.org/officeDocument/2006/relationships/hyperlink" Target="http://wiki.technicalvision.ru/index.php/%D0%A4%D0%B0%D0%B9%D0%BB:3-2-8.jpg" TargetMode="External"/><Relationship Id="rId6" Type="http://schemas.openxmlformats.org/officeDocument/2006/relationships/image" Target="../media/image32.jpeg"/><Relationship Id="rId7" Type="http://schemas.openxmlformats.org/officeDocument/2006/relationships/hyperlink" Target="http://wiki.technicalvision.ru/index.php/%D0%A4%D0%B0%D0%B9%D0%BB:3-2-3.jpg" TargetMode="External"/><Relationship Id="rId8" Type="http://schemas.openxmlformats.org/officeDocument/2006/relationships/image" Target="../media/image33.jpeg"/><Relationship Id="rId9" Type="http://schemas.openxmlformats.org/officeDocument/2006/relationships/hyperlink" Target="http://wiki.technicalvision.ru/index.php/%D0%A4%D0%B0%D0%B9%D0%BB:3-2-5.jpg" TargetMode="External"/><Relationship Id="rId10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chnicalvision.ru/index.php/%D0%A4%D0%B0%D0%B9%D0%BB:3-2-41.jpg" TargetMode="External"/><Relationship Id="rId4" Type="http://schemas.openxmlformats.org/officeDocument/2006/relationships/image" Target="../media/image35.jpeg"/><Relationship Id="rId5" Type="http://schemas.openxmlformats.org/officeDocument/2006/relationships/hyperlink" Target="http://wiki.technicalvision.ru/index.php/%D0%A4%D0%B0%D0%B9%D0%BB:3-2-42.jpg" TargetMode="External"/><Relationship Id="rId6" Type="http://schemas.openxmlformats.org/officeDocument/2006/relationships/image" Target="../media/image36.jpeg"/><Relationship Id="rId7" Type="http://schemas.openxmlformats.org/officeDocument/2006/relationships/hyperlink" Target="http://wiki.technicalvision.ru/index.php/%D0%A4%D0%B0%D0%B9%D0%BB:3-2-43.jpg" TargetMode="External"/><Relationship Id="rId8" Type="http://schemas.openxmlformats.org/officeDocument/2006/relationships/image" Target="../media/image37.jpeg"/><Relationship Id="rId9" Type="http://schemas.openxmlformats.org/officeDocument/2006/relationships/hyperlink" Target="http://wiki.technicalvision.ru/index.php/%D0%A4%D0%B0%D0%B9%D0%BB:3-2-5.jpg" TargetMode="External"/><Relationship Id="rId10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chnicalvision.ru/index.php/%D0%A4%D0%B0%D0%B9%D0%BB:3-2-44.jpg" TargetMode="External"/><Relationship Id="rId4" Type="http://schemas.openxmlformats.org/officeDocument/2006/relationships/image" Target="../media/image38.jpeg"/><Relationship Id="rId5" Type="http://schemas.openxmlformats.org/officeDocument/2006/relationships/hyperlink" Target="http://wiki.technicalvision.ru/index.php/%D0%A4%D0%B0%D0%B9%D0%BB:3-2-46.jpg" TargetMode="External"/><Relationship Id="rId6" Type="http://schemas.openxmlformats.org/officeDocument/2006/relationships/image" Target="../media/image39.jpeg"/><Relationship Id="rId7" Type="http://schemas.openxmlformats.org/officeDocument/2006/relationships/hyperlink" Target="http://wiki.technicalvision.ru/index.php/%D0%A4%D0%B0%D0%B9%D0%BB:3-2-48.jpg" TargetMode="External"/><Relationship Id="rId8" Type="http://schemas.openxmlformats.org/officeDocument/2006/relationships/image" Target="../media/image40.jpeg"/><Relationship Id="rId9" Type="http://schemas.openxmlformats.org/officeDocument/2006/relationships/hyperlink" Target="http://wiki.technicalvision.ru/index.php/%D0%A4%D0%B0%D0%B9%D0%BB:3-2-49.jpg" TargetMode="External"/><Relationship Id="rId10" Type="http://schemas.openxmlformats.org/officeDocument/2006/relationships/image" Target="../media/image41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2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3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4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440" y="692696"/>
            <a:ext cx="7772400" cy="3126209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dirty="0" smtClean="0"/>
              <a:t>Системы технического зрения</a:t>
            </a:r>
            <a:endParaRPr lang="ru-RU" dirty="0"/>
          </a:p>
        </p:txBody>
      </p:sp>
      <p:sp>
        <p:nvSpPr>
          <p:cNvPr id="1638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440" y="4581128"/>
            <a:ext cx="1008112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Бинаризация. Линейные фильтры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Бинаризация </a:t>
            </a:r>
            <a:r>
              <a:rPr lang="en-US" dirty="0" smtClean="0"/>
              <a:t>THRESH_BINARY</a:t>
            </a:r>
            <a:endParaRPr lang="ru-RU" dirty="0"/>
          </a:p>
        </p:txBody>
      </p:sp>
      <p:pic>
        <p:nvPicPr>
          <p:cNvPr id="13" name="Содержимое 12" descr="hatch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919912"/>
            <a:ext cx="4040188" cy="3035891"/>
          </a:xfrm>
        </p:spPr>
      </p:pic>
      <p:pic>
        <p:nvPicPr>
          <p:cNvPr id="14" name="Содержимое 13" descr="hatch_binary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69026" y="2929905"/>
            <a:ext cx="4041775" cy="3015905"/>
          </a:xfrm>
        </p:spPr>
      </p:pic>
    </p:spTree>
    <p:extLst>
      <p:ext uri="{BB962C8B-B14F-4D97-AF65-F5344CB8AC3E}">
        <p14:creationId xmlns:p14="http://schemas.microsoft.com/office/powerpoint/2010/main" val="12853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Бинарное изображение</a:t>
            </a:r>
            <a:r>
              <a:rPr lang="en-US" dirty="0" smtClean="0"/>
              <a:t>: </a:t>
            </a:r>
            <a:r>
              <a:rPr lang="ru-RU" dirty="0" smtClean="0"/>
              <a:t>а если контрастность ниже?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Бинаризация </a:t>
            </a:r>
            <a:r>
              <a:rPr lang="en-US" dirty="0" smtClean="0"/>
              <a:t>TO_ZERO</a:t>
            </a:r>
            <a:endParaRPr lang="ru-RU" dirty="0"/>
          </a:p>
        </p:txBody>
      </p:sp>
      <p:pic>
        <p:nvPicPr>
          <p:cNvPr id="9" name="Содержимое 8" descr="binary_orig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914092"/>
            <a:ext cx="4040188" cy="3047528"/>
          </a:xfrm>
        </p:spPr>
      </p:pic>
      <p:pic>
        <p:nvPicPr>
          <p:cNvPr id="10" name="Содержимое 9" descr="binary_otsu_res_bad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69026" y="2911881"/>
            <a:ext cx="4041775" cy="3051953"/>
          </a:xfrm>
        </p:spPr>
      </p:pic>
    </p:spTree>
    <p:extLst>
      <p:ext uri="{BB962C8B-B14F-4D97-AF65-F5344CB8AC3E}">
        <p14:creationId xmlns:p14="http://schemas.microsoft.com/office/powerpoint/2010/main" val="10472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Бинарное изображение</a:t>
            </a:r>
            <a:r>
              <a:rPr lang="en-US" dirty="0" smtClean="0"/>
              <a:t>: </a:t>
            </a:r>
            <a:r>
              <a:rPr lang="ru-RU" dirty="0" smtClean="0"/>
              <a:t>а если контрастность ниже?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Бинаризация </a:t>
            </a:r>
            <a:r>
              <a:rPr lang="en-US" dirty="0" smtClean="0"/>
              <a:t>TO_ZERO</a:t>
            </a:r>
            <a:endParaRPr lang="ru-RU" dirty="0"/>
          </a:p>
        </p:txBody>
      </p:sp>
      <p:pic>
        <p:nvPicPr>
          <p:cNvPr id="12" name="Содержимое 11" descr="binary_bad_hist_befor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860524"/>
            <a:ext cx="4040188" cy="3154667"/>
          </a:xfrm>
        </p:spPr>
      </p:pic>
      <p:pic>
        <p:nvPicPr>
          <p:cNvPr id="13" name="Содержимое 12" descr="binary_bad_hist_after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69026" y="2859904"/>
            <a:ext cx="4041775" cy="3155907"/>
          </a:xfrm>
        </p:spPr>
      </p:pic>
    </p:spTree>
    <p:extLst>
      <p:ext uri="{BB962C8B-B14F-4D97-AF65-F5344CB8AC3E}">
        <p14:creationId xmlns:p14="http://schemas.microsoft.com/office/powerpoint/2010/main" val="4410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Адаптивная бинаризация</a:t>
            </a:r>
            <a:endParaRPr lang="ru-RU" dirty="0"/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Попробуем </a:t>
            </a:r>
            <a:r>
              <a:rPr lang="ru-RU" dirty="0" err="1" smtClean="0"/>
              <a:t>бинаризовать</a:t>
            </a:r>
            <a:r>
              <a:rPr lang="ru-RU" dirty="0" smtClean="0"/>
              <a:t> не всё изображение, а его отдельные области</a:t>
            </a:r>
          </a:p>
          <a:p>
            <a:r>
              <a:rPr lang="ru-RU" dirty="0" smtClean="0"/>
              <a:t>Точнее, будем сравнивать пиксель с его окружением</a:t>
            </a:r>
          </a:p>
          <a:p>
            <a:r>
              <a:rPr lang="ru-RU" dirty="0" smtClean="0"/>
              <a:t>Если он ярче порогового значения – 1, иначе – 0</a:t>
            </a:r>
          </a:p>
          <a:p>
            <a:r>
              <a:rPr lang="ru-RU" dirty="0" smtClean="0"/>
              <a:t>Как выбрать область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7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Адаптивная бинаризация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5x5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>
          <a:xfrm>
            <a:off x="6456041" y="1844825"/>
            <a:ext cx="4041775" cy="654843"/>
          </a:xfrm>
        </p:spPr>
        <p:txBody>
          <a:bodyPr/>
          <a:lstStyle/>
          <a:p>
            <a:r>
              <a:rPr lang="en-US" dirty="0" smtClean="0"/>
              <a:t>GAUSS 5x5</a:t>
            </a:r>
            <a:endParaRPr lang="ru-RU" dirty="0"/>
          </a:p>
        </p:txBody>
      </p:sp>
      <p:graphicFrame>
        <p:nvGraphicFramePr>
          <p:cNvPr id="12" name="Содержимое 11"/>
          <p:cNvGraphicFramePr>
            <a:graphicFrameLocks noGrp="1"/>
          </p:cNvGraphicFramePr>
          <p:nvPr>
            <p:ph sz="quarter" idx="2"/>
          </p:nvPr>
        </p:nvGraphicFramePr>
        <p:xfrm>
          <a:off x="1981200" y="2514600"/>
          <a:ext cx="37547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52"/>
                <a:gridCol w="750952"/>
                <a:gridCol w="750952"/>
                <a:gridCol w="750952"/>
                <a:gridCol w="7509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Содержимое 12"/>
          <p:cNvGraphicFramePr>
            <a:graphicFrameLocks noGrp="1"/>
          </p:cNvGraphicFramePr>
          <p:nvPr>
            <p:ph sz="quarter" idx="4"/>
          </p:nvPr>
        </p:nvGraphicFramePr>
        <p:xfrm>
          <a:off x="6456040" y="2514600"/>
          <a:ext cx="37547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52"/>
                <a:gridCol w="750952"/>
                <a:gridCol w="750952"/>
                <a:gridCol w="750952"/>
                <a:gridCol w="7509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7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Адаптивная бинаризация</a:t>
            </a:r>
            <a:endParaRPr lang="ru-RU" dirty="0"/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Суммируем по области размером </a:t>
            </a:r>
            <a:r>
              <a:rPr lang="en-US" dirty="0" smtClean="0"/>
              <a:t>(size x size)</a:t>
            </a:r>
          </a:p>
          <a:p>
            <a:r>
              <a:rPr lang="ru-RU" dirty="0" smtClean="0"/>
              <a:t>При суммировании используем веса</a:t>
            </a:r>
          </a:p>
          <a:p>
            <a:r>
              <a:rPr lang="ru-RU" dirty="0" smtClean="0"/>
              <a:t>Делим на сумму весов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8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Адаптивная бинаризация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Бинаризация </a:t>
            </a:r>
            <a:r>
              <a:rPr lang="en-US" dirty="0" smtClean="0"/>
              <a:t>MEAN</a:t>
            </a:r>
            <a:endParaRPr lang="ru-RU" dirty="0"/>
          </a:p>
        </p:txBody>
      </p:sp>
      <p:pic>
        <p:nvPicPr>
          <p:cNvPr id="9" name="Содержимое 8" descr="binary_orig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914092"/>
            <a:ext cx="4040188" cy="3047528"/>
          </a:xfrm>
        </p:spPr>
      </p:pic>
      <p:pic>
        <p:nvPicPr>
          <p:cNvPr id="11" name="Содержимое 10" descr="adaptive_mean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69026" y="2926912"/>
            <a:ext cx="4041775" cy="3021888"/>
          </a:xfrm>
        </p:spPr>
      </p:pic>
    </p:spTree>
    <p:extLst>
      <p:ext uri="{BB962C8B-B14F-4D97-AF65-F5344CB8AC3E}">
        <p14:creationId xmlns:p14="http://schemas.microsoft.com/office/powerpoint/2010/main" val="11625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Сегментированное изображение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493520"/>
          </a:xfrm>
        </p:spPr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 err="1" smtClean="0"/>
              <a:t>многомодового</a:t>
            </a:r>
            <a:r>
              <a:rPr lang="ru-RU" dirty="0" smtClean="0"/>
              <a:t> случая нет универсального подхода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53602" name="Picture 2" descr="http://wiki.technicalvision.ru/images/6/6f/3-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2852936"/>
            <a:ext cx="5040560" cy="2571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9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Сегментированное изображение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iki.technicalvision.ru/images/9/93/3-1-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872" y="575309"/>
            <a:ext cx="6192688" cy="6167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97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pic>
        <p:nvPicPr>
          <p:cNvPr id="12" name="Содержимое 11" descr="3-2-9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600" y="2996953"/>
            <a:ext cx="2152650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5015881" y="4005065"/>
          <a:ext cx="4920207" cy="1129845"/>
        </p:xfrm>
        <a:graphic>
          <a:graphicData uri="http://schemas.openxmlformats.org/drawingml/2006/table">
            <a:tbl>
              <a:tblPr/>
              <a:tblGrid>
                <a:gridCol w="1640069"/>
                <a:gridCol w="1640069"/>
                <a:gridCol w="1640069"/>
              </a:tblGrid>
              <a:tr h="376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]→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>
                          <a:latin typeface="MathJax_Main-Web"/>
                          <a:ea typeface="Times New Roman"/>
                          <a:cs typeface="Times New Roman"/>
                        </a:rPr>
                        <a:t>′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>
                          <a:latin typeface="MathJax_Main-Web"/>
                          <a:ea typeface="Times New Roman"/>
                          <a:cs typeface="Times New Roman"/>
                        </a:rPr>
                        <a:t>′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]=1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>
                          <a:latin typeface="MathJax_Main-Web"/>
                          <a:ea typeface="Times New Roman"/>
                          <a:cs typeface="Times New Roman"/>
                        </a:rPr>
                        <a:t>′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]=0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Im[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]=1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1−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Im[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]=0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1−</a:t>
                      </a:r>
                      <a:r>
                        <a:rPr lang="ru-RU" sz="1450" dirty="0">
                          <a:latin typeface="MathJax_Math-italic-Web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03912" y="285293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 шума «соль-перец»</a:t>
            </a:r>
          </a:p>
          <a:p>
            <a:r>
              <a:rPr lang="ru-RU" dirty="0" smtClean="0"/>
              <a:t>вероятности перехода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493520"/>
          </a:xfrm>
        </p:spPr>
        <p:txBody>
          <a:bodyPr/>
          <a:lstStyle/>
          <a:p>
            <a:r>
              <a:rPr lang="ru-RU" dirty="0" smtClean="0"/>
              <a:t>Уменьшение объёма информации</a:t>
            </a:r>
          </a:p>
          <a:p>
            <a:r>
              <a:rPr lang="ru-RU" dirty="0" smtClean="0"/>
              <a:t>Упрощение её обработки</a:t>
            </a:r>
          </a:p>
          <a:p>
            <a:r>
              <a:rPr lang="ru-RU" dirty="0" smtClean="0"/>
              <a:t>Как её произвести?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3-2-1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1" y="3573017"/>
            <a:ext cx="206692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Рисунок 4" descr="3-2-9.jpg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6080" y="3573017"/>
            <a:ext cx="2152650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Стрелка вправо 5"/>
          <p:cNvSpPr/>
          <p:nvPr/>
        </p:nvSpPr>
        <p:spPr>
          <a:xfrm>
            <a:off x="5447928" y="4653136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pic>
        <p:nvPicPr>
          <p:cNvPr id="12" name="Содержимое 11" descr="3-2-9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09444" y="521600"/>
            <a:ext cx="2152650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Рисунок 12" descr="3-2-11.jpg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8525167" y="521600"/>
            <a:ext cx="2057400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Рисунок 13" descr="3-2-13.jpg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 bwMode="auto">
          <a:xfrm>
            <a:off x="5109444" y="3355252"/>
            <a:ext cx="2152650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" name="Рисунок 14" descr="3-2-16.jpg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8525167" y="3355251"/>
            <a:ext cx="2057401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93812" y="2786946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исходное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37569" y="5621151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p=0.25</a:t>
            </a:r>
          </a:p>
          <a:p>
            <a:r>
              <a:rPr lang="en-US" dirty="0" smtClean="0"/>
              <a:t>q=0.25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169787" y="2648446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p=0.1</a:t>
            </a:r>
          </a:p>
          <a:p>
            <a:r>
              <a:rPr lang="en-US" dirty="0" smtClean="0"/>
              <a:t>q=0.1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05666" y="5621150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p=0.45</a:t>
            </a:r>
          </a:p>
          <a:p>
            <a:r>
              <a:rPr lang="en-US" dirty="0" smtClean="0"/>
              <a:t>q=0.45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7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/>
          <a:lstStyle/>
          <a:p>
            <a:r>
              <a:rPr lang="ru-RU" dirty="0" smtClean="0"/>
              <a:t>Медианный фильтр</a:t>
            </a:r>
          </a:p>
          <a:p>
            <a:r>
              <a:rPr lang="ru-RU" dirty="0" smtClean="0"/>
              <a:t>Считаем количество 0 и 1 в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окрестности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Единиц </a:t>
            </a:r>
            <a:r>
              <a:rPr lang="en-US" sz="2600" dirty="0"/>
              <a:t>&gt; </a:t>
            </a:r>
            <a:r>
              <a:rPr lang="ru-RU" sz="2600" dirty="0"/>
              <a:t>нулей =</a:t>
            </a:r>
            <a:r>
              <a:rPr lang="en-US" sz="2600" dirty="0"/>
              <a:t>&gt; 1</a:t>
            </a:r>
            <a:endParaRPr lang="ru-RU" sz="26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 smtClean="0"/>
              <a:t>Результат зависит </a:t>
            </a:r>
            <a:r>
              <a:rPr lang="ru-RU" sz="1800" dirty="0"/>
              <a:t>от зашумлённости</a:t>
            </a:r>
          </a:p>
          <a:p>
            <a:endParaRPr lang="en-US" sz="1800" dirty="0"/>
          </a:p>
        </p:txBody>
      </p:sp>
      <p:pic>
        <p:nvPicPr>
          <p:cNvPr id="7" name="Рисунок 6" descr="3-2-18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04312" y="1124744"/>
            <a:ext cx="204787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Рисунок 8" descr="3-2-21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1028" y="3728814"/>
            <a:ext cx="207645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Рисунок 9" descr="3-2-22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13837" y="3728814"/>
            <a:ext cx="203835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Стрелка вправо 10"/>
          <p:cNvSpPr/>
          <p:nvPr/>
        </p:nvSpPr>
        <p:spPr>
          <a:xfrm>
            <a:off x="7666601" y="2100486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7666601" y="4695031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5" descr="3-2-17.jpg">
            <a:hlinkClick r:id="rId9"/>
          </p:cNvPr>
          <p:cNvPicPr>
            <a:picLocks noGrp="1"/>
          </p:cNvPicPr>
          <p:nvPr>
            <p:ph idx="1"/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51028" y="1124744"/>
            <a:ext cx="196215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 smtClean="0"/>
              <a:t>Результат зависит </a:t>
            </a:r>
            <a:r>
              <a:rPr lang="ru-RU" sz="1800" dirty="0"/>
              <a:t>от размера апертуры</a:t>
            </a:r>
          </a:p>
          <a:p>
            <a:endParaRPr lang="en-US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513599" y="1593342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3-2-24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2735" y="703896"/>
            <a:ext cx="2057400" cy="204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Рисунок 14" descr="3-2-26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9905" y="3439219"/>
            <a:ext cx="20955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Рисунок 16" descr="3-2-25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87551" y="3463032"/>
            <a:ext cx="207645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Рисунок 17" descr="3-2-27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42735" y="3439219"/>
            <a:ext cx="2109849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Рисунок 18" descr="3-2-14.jpg">
            <a:hlinkClick r:id="rId11"/>
          </p:cNvPr>
          <p:cNvPicPr>
            <a:picLocks noGrp="1"/>
          </p:cNvPicPr>
          <p:nvPr>
            <p:ph idx="1"/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87551" y="703896"/>
            <a:ext cx="210502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33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ранговый фильтр </a:t>
            </a:r>
            <a:r>
              <a:rPr lang="en-US" dirty="0" smtClean="0"/>
              <a:t>– </a:t>
            </a:r>
            <a:r>
              <a:rPr lang="ru-RU" dirty="0" smtClean="0"/>
              <a:t>больше заданного порога</a:t>
            </a:r>
          </a:p>
          <a:p>
            <a:r>
              <a:rPr lang="ru-RU" dirty="0" smtClean="0"/>
              <a:t>разные пороги для нулей и единиц!</a:t>
            </a:r>
          </a:p>
          <a:p>
            <a:r>
              <a:rPr lang="ru-RU" dirty="0" smtClean="0"/>
              <a:t>Он же процентильный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Единиц 6, нулей 3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Ранг 6 – 1, </a:t>
            </a:r>
            <a:r>
              <a:rPr lang="ru-RU" sz="2600" dirty="0" err="1"/>
              <a:t>р</a:t>
            </a:r>
            <a:r>
              <a:rPr lang="ru-RU" sz="2600" dirty="0" err="1">
                <a:latin typeface="+mn-lt"/>
                <a:cs typeface="+mn-cs"/>
              </a:rPr>
              <a:t>анг</a:t>
            </a:r>
            <a:r>
              <a:rPr lang="ru-RU" sz="2600" dirty="0">
                <a:latin typeface="+mn-lt"/>
                <a:cs typeface="+mn-cs"/>
              </a:rPr>
              <a:t> 7 – 0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Нужен, если мы имеем априорную информацию</a:t>
            </a:r>
            <a:endParaRPr lang="ru-RU" sz="26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 шум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аддитивного шума</a:t>
            </a:r>
          </a:p>
          <a:p>
            <a:pPr algn="ctr">
              <a:buNone/>
            </a:pPr>
            <a:r>
              <a:rPr lang="en-US" dirty="0" err="1" smtClean="0"/>
              <a:t>Im</a:t>
            </a:r>
            <a:r>
              <a:rPr lang="en-US" dirty="0" smtClean="0"/>
              <a:t> ′ [</a:t>
            </a:r>
            <a:r>
              <a:rPr lang="en-US" dirty="0" err="1" smtClean="0"/>
              <a:t>x,y</a:t>
            </a:r>
            <a:r>
              <a:rPr lang="en-US" dirty="0" smtClean="0"/>
              <a:t>]=</a:t>
            </a:r>
            <a:r>
              <a:rPr lang="en-US" dirty="0" err="1" smtClean="0"/>
              <a:t>Im</a:t>
            </a:r>
            <a:r>
              <a:rPr lang="en-US" dirty="0" smtClean="0"/>
              <a:t>[</a:t>
            </a:r>
            <a:r>
              <a:rPr lang="en-US" dirty="0" err="1" smtClean="0"/>
              <a:t>x,y</a:t>
            </a:r>
            <a:r>
              <a:rPr lang="en-US" dirty="0" smtClean="0"/>
              <a:t>]+R(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Частный случай – гауссов шум</a:t>
            </a:r>
          </a:p>
          <a:p>
            <a:pPr algn="ctr">
              <a:buNone/>
            </a:pPr>
            <a:r>
              <a:rPr lang="ru-RU" dirty="0" err="1" smtClean="0"/>
              <a:t>Im</a:t>
            </a:r>
            <a:r>
              <a:rPr lang="ru-RU" dirty="0" smtClean="0"/>
              <a:t> ′ [</a:t>
            </a:r>
            <a:r>
              <a:rPr lang="ru-RU" dirty="0" err="1" smtClean="0"/>
              <a:t>x,y</a:t>
            </a:r>
            <a:r>
              <a:rPr lang="ru-RU" dirty="0" smtClean="0"/>
              <a:t>]</a:t>
            </a:r>
            <a:r>
              <a:rPr lang="ru-RU" dirty="0" err="1" smtClean="0"/>
              <a:t>=Im</a:t>
            </a:r>
            <a:r>
              <a:rPr lang="ru-RU" dirty="0" smtClean="0"/>
              <a:t>[</a:t>
            </a:r>
            <a:r>
              <a:rPr lang="ru-RU" dirty="0" err="1" smtClean="0"/>
              <a:t>x,y</a:t>
            </a:r>
            <a:r>
              <a:rPr lang="ru-RU" dirty="0" smtClean="0"/>
              <a:t>]+N(0,</a:t>
            </a:r>
            <a:r>
              <a:rPr lang="ru-RU" dirty="0" err="1" smtClean="0"/>
              <a:t>σ</a:t>
            </a:r>
            <a:r>
              <a:rPr lang="ru-RU" dirty="0" smtClean="0"/>
              <a:t>),</a:t>
            </a:r>
          </a:p>
          <a:p>
            <a:r>
              <a:rPr lang="ru-RU" dirty="0" smtClean="0"/>
              <a:t>Мат.модель: сумма множества независимых факторов</a:t>
            </a:r>
          </a:p>
          <a:p>
            <a:r>
              <a:rPr lang="ru-RU" dirty="0" smtClean="0"/>
              <a:t>Подходит при маленьких дисперсиях</a:t>
            </a:r>
          </a:p>
          <a:p>
            <a:r>
              <a:rPr lang="ru-RU" dirty="0" smtClean="0"/>
              <a:t>Предположения: независимость, нулевое </a:t>
            </a:r>
            <a:r>
              <a:rPr lang="ru-RU" dirty="0" err="1" smtClean="0"/>
              <a:t>матожидание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8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 шум</a:t>
            </a:r>
            <a:endParaRPr lang="ru-RU" dirty="0"/>
          </a:p>
        </p:txBody>
      </p:sp>
      <p:pic>
        <p:nvPicPr>
          <p:cNvPr id="18" name="Содержимое 17" descr="3-2-1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004098" y="594353"/>
            <a:ext cx="206692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224" y="2780928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исходное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679930" y="542940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ym typeface="Symbol"/>
              </a:rPr>
              <a:t>=80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135547" y="28015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ym typeface="Symbol"/>
              </a:rPr>
              <a:t>=40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85714" y="540874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ym typeface="Symbol"/>
              </a:rPr>
              <a:t>=300</a:t>
            </a:r>
            <a:endParaRPr lang="ru-RU" dirty="0"/>
          </a:p>
        </p:txBody>
      </p:sp>
      <p:pic>
        <p:nvPicPr>
          <p:cNvPr id="11" name="Рисунок 10" descr="3-2-8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50190" y="3294471"/>
            <a:ext cx="211455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Рисунок 18" descr="3-2-3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50190" y="594353"/>
            <a:ext cx="2085975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" name="Рисунок 19" descr="3-2-5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9592" y="3294472"/>
            <a:ext cx="207645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 шум</a:t>
            </a:r>
            <a:endParaRPr lang="ru-RU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/>
          <a:lstStyle/>
          <a:p>
            <a:r>
              <a:rPr lang="ru-RU" dirty="0" smtClean="0"/>
              <a:t>Медианный фильтр</a:t>
            </a:r>
          </a:p>
          <a:p>
            <a:r>
              <a:rPr lang="ru-RU" dirty="0" smtClean="0"/>
              <a:t>Упорядочиваем точки в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окрестности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164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176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169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(150, 164, 166, 168, </a:t>
            </a:r>
            <a:r>
              <a:rPr lang="ru-RU" sz="2600" dirty="0">
                <a:solidFill>
                  <a:srgbClr val="FF0000"/>
                </a:solidFill>
              </a:rPr>
              <a:t>169</a:t>
            </a:r>
            <a:r>
              <a:rPr lang="ru-RU" sz="2600" dirty="0"/>
              <a:t>, 170, 173, 176, 182) – в середине списка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14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 шум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Зависит от зашумлённости</a:t>
            </a:r>
          </a:p>
          <a:p>
            <a:endParaRPr lang="en-US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422257" y="1665350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7422257" y="4562078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3-2-41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2304" y="711120"/>
            <a:ext cx="2085975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Рисунок 14" descr="3-2-42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43872" y="3495278"/>
            <a:ext cx="207645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Рисунок 16" descr="3-2-43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794204" y="3495278"/>
            <a:ext cx="2124075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Рисунок 12" descr="3-2-5.jpg">
            <a:hlinkClick r:id="rId9"/>
          </p:cNvPr>
          <p:cNvPicPr>
            <a:picLocks noGrp="1"/>
          </p:cNvPicPr>
          <p:nvPr>
            <p:ph idx="1"/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43872" y="741996"/>
            <a:ext cx="207645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0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Зависит от размера апертуры</a:t>
            </a:r>
          </a:p>
          <a:p>
            <a:endParaRPr lang="en-US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301688" y="2726570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3-2-44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5440" y="1619258"/>
            <a:ext cx="2057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 descr="3-2-46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5800" y="4191652"/>
            <a:ext cx="20764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Рисунок 19" descr="3-2-48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91332" y="4190036"/>
            <a:ext cx="20288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Рисунок 20" descr="3-2-49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39239" y="4180511"/>
            <a:ext cx="20859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9" descr="3-2-44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4850" y="1619258"/>
            <a:ext cx="2057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35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493520"/>
          </a:xfrm>
        </p:spPr>
        <p:txBody>
          <a:bodyPr/>
          <a:lstStyle/>
          <a:p>
            <a:r>
              <a:rPr lang="ru-RU" dirty="0" smtClean="0"/>
              <a:t>На основе обработки </a:t>
            </a:r>
            <a:r>
              <a:rPr lang="ru-RU" dirty="0" err="1" smtClean="0"/>
              <a:t>гистограмы</a:t>
            </a:r>
            <a:r>
              <a:rPr lang="ru-RU" dirty="0" smtClean="0"/>
              <a:t> яркостей</a:t>
            </a:r>
          </a:p>
          <a:p>
            <a:r>
              <a:rPr lang="ru-RU" dirty="0" smtClean="0"/>
              <a:t>Выбор конкретного положения?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50530" name="Picture 2" descr="http://wiki.technicalvision.ru/images/5/51/3-1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2924944"/>
            <a:ext cx="6840760" cy="3287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36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 шум</a:t>
            </a:r>
            <a:endParaRPr lang="ru-RU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/>
          <a:lstStyle/>
          <a:p>
            <a:r>
              <a:rPr lang="ru-RU" dirty="0" smtClean="0"/>
              <a:t>Ранговый фильтр</a:t>
            </a:r>
          </a:p>
          <a:p>
            <a:r>
              <a:rPr lang="ru-RU" dirty="0" smtClean="0"/>
              <a:t>Упорядочиваем точки в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окрестности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164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176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169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(150, 164, 166, 168, 169, 170, </a:t>
            </a:r>
            <a:r>
              <a:rPr lang="ru-RU" sz="2600" dirty="0">
                <a:solidFill>
                  <a:srgbClr val="FF0000"/>
                </a:solidFill>
              </a:rPr>
              <a:t>173</a:t>
            </a:r>
            <a:r>
              <a:rPr lang="ru-RU" sz="2600" dirty="0"/>
              <a:t>, 176, 182) – в середине списка</a:t>
            </a:r>
          </a:p>
        </p:txBody>
      </p:sp>
    </p:spTree>
    <p:extLst>
      <p:ext uri="{BB962C8B-B14F-4D97-AF65-F5344CB8AC3E}">
        <p14:creationId xmlns:p14="http://schemas.microsoft.com/office/powerpoint/2010/main" val="5407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 шум</a:t>
            </a:r>
            <a:endParaRPr lang="ru-RU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/>
          <a:lstStyle/>
          <a:p>
            <a:r>
              <a:rPr lang="ru-RU" dirty="0" smtClean="0"/>
              <a:t>Взвешенный фильтр </a:t>
            </a:r>
          </a:p>
          <a:p>
            <a:r>
              <a:rPr lang="ru-RU" dirty="0" smtClean="0"/>
              <a:t>Суммируем с весами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2711624" y="4365104"/>
          <a:ext cx="6096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19536" y="5517232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ru-RU" sz="2600" dirty="0">
                <a:sym typeface="Symbol"/>
              </a:rPr>
              <a:t></a:t>
            </a:r>
            <a:r>
              <a:rPr lang="ru-RU" sz="2600" dirty="0"/>
              <a:t>167,33 </a:t>
            </a:r>
            <a:r>
              <a:rPr lang="ru-RU" sz="2600" dirty="0">
                <a:sym typeface="Symbol"/>
              </a:rPr>
              <a:t></a:t>
            </a:r>
            <a:r>
              <a:rPr lang="ru-RU" sz="2600" dirty="0"/>
              <a:t>167</a:t>
            </a:r>
            <a:endParaRPr lang="ru-RU" sz="2600" dirty="0">
              <a:latin typeface="+mn-lt"/>
              <a:cs typeface="+mn-c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11624" y="2924944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164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176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169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8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 шум</a:t>
            </a:r>
            <a:endParaRPr lang="ru-RU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/>
          <a:lstStyle/>
          <a:p>
            <a:r>
              <a:rPr lang="ru-RU" dirty="0" smtClean="0"/>
              <a:t>Взвешенный фильтр</a:t>
            </a:r>
          </a:p>
          <a:p>
            <a:r>
              <a:rPr lang="ru-RU" dirty="0" smtClean="0"/>
              <a:t>Суммируем с весами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711624" y="4365104"/>
          <a:ext cx="6096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19536" y="5517232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ru-RU" sz="2600" dirty="0">
                <a:sym typeface="Symbol"/>
              </a:rPr>
              <a:t></a:t>
            </a:r>
            <a:r>
              <a:rPr lang="ru-RU" sz="2600" dirty="0"/>
              <a:t>169,43 </a:t>
            </a:r>
            <a:r>
              <a:rPr lang="ru-RU" sz="2600" dirty="0">
                <a:sym typeface="Symbol"/>
              </a:rPr>
              <a:t></a:t>
            </a:r>
            <a:r>
              <a:rPr lang="ru-RU" sz="2600" dirty="0"/>
              <a:t>169</a:t>
            </a:r>
            <a:endParaRPr lang="ru-RU" sz="2600" dirty="0">
              <a:latin typeface="+mn-lt"/>
              <a:cs typeface="+mn-c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11624" y="2924944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164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176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169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3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в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Медианный фильтр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medianBlur</a:t>
            </a:r>
            <a:r>
              <a:rPr lang="en-US" dirty="0" smtClean="0"/>
              <a:t> (cv::Mat </a:t>
            </a:r>
            <a:r>
              <a:rPr lang="en-US" dirty="0" err="1" smtClean="0"/>
              <a:t>src</a:t>
            </a:r>
            <a:r>
              <a:rPr lang="en-US" dirty="0" smtClean="0"/>
              <a:t>, CV::Mat 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src</a:t>
            </a:r>
            <a:r>
              <a:rPr lang="en-US" dirty="0" smtClean="0"/>
              <a:t> – </a:t>
            </a:r>
            <a:r>
              <a:rPr lang="ru-RU" dirty="0" smtClean="0"/>
              <a:t>исходное изображение</a:t>
            </a:r>
          </a:p>
          <a:p>
            <a:pPr marL="0" indent="0">
              <a:buNone/>
            </a:pPr>
            <a:r>
              <a:rPr lang="en-US" dirty="0" err="1" smtClean="0"/>
              <a:t>dst</a:t>
            </a:r>
            <a:r>
              <a:rPr lang="en-US" dirty="0" smtClean="0"/>
              <a:t> – </a:t>
            </a:r>
            <a:r>
              <a:rPr lang="ru-RU" dirty="0" smtClean="0"/>
              <a:t>результат</a:t>
            </a:r>
          </a:p>
          <a:p>
            <a:pPr marL="0" indent="0">
              <a:buNone/>
            </a:pPr>
            <a:r>
              <a:rPr lang="en-US" dirty="0" err="1" smtClean="0"/>
              <a:t>ksize</a:t>
            </a:r>
            <a:r>
              <a:rPr lang="en-US" dirty="0" smtClean="0"/>
              <a:t> – </a:t>
            </a:r>
            <a:r>
              <a:rPr lang="ru-RU" dirty="0" smtClean="0"/>
              <a:t>размер фильтра</a:t>
            </a:r>
          </a:p>
          <a:p>
            <a:r>
              <a:rPr lang="ru-RU" dirty="0" smtClean="0"/>
              <a:t>Бокс-фильтр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boxFilter</a:t>
            </a:r>
            <a:r>
              <a:rPr lang="en-US" dirty="0" smtClean="0"/>
              <a:t> </a:t>
            </a:r>
            <a:r>
              <a:rPr lang="en-US" dirty="0"/>
              <a:t>(cv::Mat </a:t>
            </a:r>
            <a:r>
              <a:rPr lang="en-US" dirty="0" err="1"/>
              <a:t>src</a:t>
            </a:r>
            <a:r>
              <a:rPr lang="en-US" dirty="0"/>
              <a:t>, CV::Mat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ksize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Гауссов фильтр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gaussianBlur</a:t>
            </a:r>
            <a:r>
              <a:rPr lang="en-US" dirty="0" smtClean="0"/>
              <a:t> </a:t>
            </a:r>
            <a:r>
              <a:rPr lang="en-US" dirty="0"/>
              <a:t>(cv::Mat </a:t>
            </a:r>
            <a:r>
              <a:rPr lang="en-US" dirty="0" err="1"/>
              <a:t>src</a:t>
            </a:r>
            <a:r>
              <a:rPr lang="en-US" dirty="0"/>
              <a:t>, CV::Mat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ksize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1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фильтрации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Бокс-фильтр</a:t>
            </a:r>
            <a:endParaRPr lang="ru-RU" dirty="0"/>
          </a:p>
        </p:txBody>
      </p:sp>
      <p:pic>
        <p:nvPicPr>
          <p:cNvPr id="11" name="Содержимое 10" descr="binary_orig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1981200" y="2914092"/>
            <a:ext cx="4040188" cy="3047528"/>
          </a:xfrm>
        </p:spPr>
      </p:pic>
      <p:pic>
        <p:nvPicPr>
          <p:cNvPr id="12" name="Содержимое 11" descr="Box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6169026" y="2922192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6845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фильтрации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Свёртка с </a:t>
            </a:r>
            <a:r>
              <a:rPr lang="ru-RU" dirty="0" err="1" smtClean="0"/>
              <a:t>гауссианом</a:t>
            </a:r>
            <a:endParaRPr lang="ru-RU" dirty="0"/>
          </a:p>
        </p:txBody>
      </p:sp>
      <p:pic>
        <p:nvPicPr>
          <p:cNvPr id="11" name="Содержимое 10" descr="binary_orig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1981200" y="2914092"/>
            <a:ext cx="4040188" cy="3047528"/>
          </a:xfrm>
        </p:spPr>
      </p:pic>
      <p:pic>
        <p:nvPicPr>
          <p:cNvPr id="8" name="Содержимое 7" descr="Gaussian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6169026" y="2922192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2801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фильтрации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Медианный фильтр</a:t>
            </a:r>
            <a:endParaRPr lang="ru-RU" dirty="0"/>
          </a:p>
        </p:txBody>
      </p:sp>
      <p:pic>
        <p:nvPicPr>
          <p:cNvPr id="11" name="Содержимое 10" descr="binary_orig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1981200" y="2914092"/>
            <a:ext cx="4040188" cy="3047528"/>
          </a:xfrm>
        </p:spPr>
      </p:pic>
      <p:pic>
        <p:nvPicPr>
          <p:cNvPr id="8" name="Содержимое 7" descr="Median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6169026" y="2922192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5852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opencv_binarization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9" name="Содержимое 8" descr="binary_orig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914092"/>
            <a:ext cx="4040188" cy="3047528"/>
          </a:xfrm>
        </p:spPr>
      </p:pic>
      <p:pic>
        <p:nvPicPr>
          <p:cNvPr id="10" name="Содержимое 9" descr="binary_simple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312024" y="2348880"/>
            <a:ext cx="3970395" cy="3846513"/>
          </a:xfrm>
        </p:spPr>
      </p:pic>
    </p:spTree>
    <p:extLst>
      <p:ext uri="{BB962C8B-B14F-4D97-AF65-F5344CB8AC3E}">
        <p14:creationId xmlns:p14="http://schemas.microsoft.com/office/powerpoint/2010/main" val="179961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opencv_binarization</a:t>
            </a:r>
            <a:endParaRPr lang="ru-RU" dirty="0"/>
          </a:p>
        </p:txBody>
      </p:sp>
      <p:pic>
        <p:nvPicPr>
          <p:cNvPr id="13" name="Содержимое 12" descr="binary_prog_init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5580" r="8893"/>
          <a:stretch/>
        </p:blipFill>
        <p:spPr>
          <a:xfrm>
            <a:off x="1199456" y="1737360"/>
            <a:ext cx="10369152" cy="4427944"/>
          </a:xfrm>
        </p:spPr>
      </p:pic>
    </p:spTree>
    <p:extLst>
      <p:ext uri="{BB962C8B-B14F-4D97-AF65-F5344CB8AC3E}">
        <p14:creationId xmlns:p14="http://schemas.microsoft.com/office/powerpoint/2010/main" val="102945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opencv_binarization</a:t>
            </a:r>
            <a:endParaRPr lang="ru-RU" dirty="0"/>
          </a:p>
        </p:txBody>
      </p:sp>
      <p:pic>
        <p:nvPicPr>
          <p:cNvPr id="5" name="Содержимое 4" descr="binary_prog_main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8149" r="22282"/>
          <a:stretch/>
        </p:blipFill>
        <p:spPr>
          <a:xfrm>
            <a:off x="4799856" y="470533"/>
            <a:ext cx="5472608" cy="6104889"/>
          </a:xfr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opencv_binarization</a:t>
            </a:r>
            <a:endParaRPr lang="ru-RU" dirty="0"/>
          </a:p>
        </p:txBody>
      </p:sp>
      <p:pic>
        <p:nvPicPr>
          <p:cNvPr id="5" name="Содержимое 4" descr="binary_prog_threshold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6409" r="17539" b="5636"/>
          <a:stretch/>
        </p:blipFill>
        <p:spPr>
          <a:xfrm>
            <a:off x="1919717" y="2204864"/>
            <a:ext cx="9148213" cy="3384376"/>
          </a:xfrm>
        </p:spPr>
      </p:pic>
    </p:spTree>
    <p:extLst>
      <p:ext uri="{BB962C8B-B14F-4D97-AF65-F5344CB8AC3E}">
        <p14:creationId xmlns:p14="http://schemas.microsoft.com/office/powerpoint/2010/main" val="184031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4935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Критерий </a:t>
            </a:r>
            <a:r>
              <a:rPr lang="ru-RU" dirty="0" err="1" smtClean="0"/>
              <a:t>Отсу</a:t>
            </a:r>
            <a:r>
              <a:rPr lang="ru-RU" dirty="0" smtClean="0"/>
              <a:t> (</a:t>
            </a:r>
            <a:r>
              <a:rPr lang="ru-RU" dirty="0" err="1" smtClean="0"/>
              <a:t>Оцу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Вычисляются </a:t>
            </a:r>
            <a:r>
              <a:rPr lang="ru-RU" dirty="0" err="1" smtClean="0"/>
              <a:t>математицеское</a:t>
            </a:r>
            <a:r>
              <a:rPr lang="ru-RU" dirty="0" smtClean="0"/>
              <a:t> ожидание </a:t>
            </a:r>
            <a:r>
              <a:rPr lang="ru-RU" dirty="0" smtClean="0">
                <a:sym typeface="Symbol"/>
              </a:rPr>
              <a:t> и вероятность  для каждого значения яркости</a:t>
            </a:r>
          </a:p>
          <a:p>
            <a:r>
              <a:rPr lang="ru-RU" dirty="0" smtClean="0">
                <a:sym typeface="Symbol"/>
              </a:rPr>
              <a:t>Вычисляются их суммы и ищется минимум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52578" name="Picture 2" descr="\sigma^2_b(t)=\sigma^2-\sigma^2_w(t)=\omega_1(t)\omega_2(t)\left[\mu_1(t)-\mu_2(t)\right]^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3501008"/>
            <a:ext cx="6163690" cy="372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27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изображение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Бинаризация </a:t>
            </a:r>
            <a:r>
              <a:rPr lang="en-US" dirty="0" smtClean="0"/>
              <a:t>THRESH_BINARY</a:t>
            </a:r>
            <a:endParaRPr lang="ru-RU" dirty="0"/>
          </a:p>
        </p:txBody>
      </p:sp>
      <p:pic>
        <p:nvPicPr>
          <p:cNvPr id="17" name="Содержимое 16" descr="eret_befor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2948635" y="3385198"/>
            <a:ext cx="2105319" cy="2105319"/>
          </a:xfrm>
        </p:spPr>
      </p:pic>
      <p:pic>
        <p:nvPicPr>
          <p:cNvPr id="18" name="Содержимое 17" descr="eret_after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146824" y="3385198"/>
            <a:ext cx="2086179" cy="2105319"/>
          </a:xfrm>
        </p:spPr>
      </p:pic>
    </p:spTree>
    <p:extLst>
      <p:ext uri="{BB962C8B-B14F-4D97-AF65-F5344CB8AC3E}">
        <p14:creationId xmlns:p14="http://schemas.microsoft.com/office/powerpoint/2010/main" val="13032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1742</TotalTime>
  <Words>663</Words>
  <Application>Microsoft Macintosh PowerPoint</Application>
  <PresentationFormat>Widescreen</PresentationFormat>
  <Paragraphs>275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MathJax_Main-Web</vt:lpstr>
      <vt:lpstr>MathJax_Math-italic-Web</vt:lpstr>
      <vt:lpstr>Symbol</vt:lpstr>
      <vt:lpstr>Times New Roman</vt:lpstr>
      <vt:lpstr>Wingdings 2</vt:lpstr>
      <vt:lpstr>Retrospect</vt:lpstr>
      <vt:lpstr>Системы технического зрения</vt:lpstr>
      <vt:lpstr>Бинарное изображение</vt:lpstr>
      <vt:lpstr>Бинарное изображение</vt:lpstr>
      <vt:lpstr>opencv_binarization</vt:lpstr>
      <vt:lpstr>opencv_binarization</vt:lpstr>
      <vt:lpstr>opencv_binarization</vt:lpstr>
      <vt:lpstr>opencv_binarization</vt:lpstr>
      <vt:lpstr>Бинарное изображение</vt:lpstr>
      <vt:lpstr>Бинарное изображение</vt:lpstr>
      <vt:lpstr>Бинарное изображение</vt:lpstr>
      <vt:lpstr>Бинарное изображение: а если контрастность ниже?</vt:lpstr>
      <vt:lpstr>Бинарное изображение: а если контрастность ниже?</vt:lpstr>
      <vt:lpstr>Адаптивная бинаризация</vt:lpstr>
      <vt:lpstr>Адаптивная бинаризация</vt:lpstr>
      <vt:lpstr>Адаптивная бинаризация</vt:lpstr>
      <vt:lpstr>Адаптивная бинаризация</vt:lpstr>
      <vt:lpstr>Сегментированное изображение</vt:lpstr>
      <vt:lpstr>Сегментированное изображение</vt:lpstr>
      <vt:lpstr>Бинарное изображение</vt:lpstr>
      <vt:lpstr>Бинарное изображение</vt:lpstr>
      <vt:lpstr>Бинарное изображение</vt:lpstr>
      <vt:lpstr>Бинарное изображение</vt:lpstr>
      <vt:lpstr>Бинарное изображение</vt:lpstr>
      <vt:lpstr>Бинарное изображение</vt:lpstr>
      <vt:lpstr>Гауссов шум</vt:lpstr>
      <vt:lpstr>Гауссов шум</vt:lpstr>
      <vt:lpstr>Гауссов шум</vt:lpstr>
      <vt:lpstr>Гауссов шум</vt:lpstr>
      <vt:lpstr>Бинарное изображение</vt:lpstr>
      <vt:lpstr>Гауссов шум</vt:lpstr>
      <vt:lpstr>Гауссов шум</vt:lpstr>
      <vt:lpstr>Гауссов шум</vt:lpstr>
      <vt:lpstr>Фильтры в OpenCV</vt:lpstr>
      <vt:lpstr>Результат фильтрации</vt:lpstr>
      <vt:lpstr>Результат фильтрации</vt:lpstr>
      <vt:lpstr>Результат фильтрации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компьютерное зрение</dc:title>
  <dc:creator>Алексей Макашов</dc:creator>
  <cp:lastModifiedBy>Alexey Makashov</cp:lastModifiedBy>
  <cp:revision>41</cp:revision>
  <dcterms:created xsi:type="dcterms:W3CDTF">2013-12-05T12:22:38Z</dcterms:created>
  <dcterms:modified xsi:type="dcterms:W3CDTF">2019-04-15T11:28:05Z</dcterms:modified>
</cp:coreProperties>
</file>