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2"/>
  </p:notesMasterIdLst>
  <p:sldIdLst>
    <p:sldId id="256" r:id="rId2"/>
    <p:sldId id="300" r:id="rId3"/>
    <p:sldId id="302" r:id="rId4"/>
    <p:sldId id="301" r:id="rId5"/>
    <p:sldId id="304" r:id="rId6"/>
    <p:sldId id="305" r:id="rId7"/>
    <p:sldId id="306" r:id="rId8"/>
    <p:sldId id="303" r:id="rId9"/>
    <p:sldId id="307" r:id="rId10"/>
    <p:sldId id="308" r:id="rId11"/>
    <p:sldId id="309" r:id="rId12"/>
    <p:sldId id="310" r:id="rId13"/>
    <p:sldId id="311" r:id="rId14"/>
    <p:sldId id="320" r:id="rId15"/>
    <p:sldId id="316" r:id="rId16"/>
    <p:sldId id="312" r:id="rId17"/>
    <p:sldId id="313" r:id="rId18"/>
    <p:sldId id="314" r:id="rId19"/>
    <p:sldId id="315" r:id="rId20"/>
    <p:sldId id="317" r:id="rId21"/>
    <p:sldId id="319" r:id="rId22"/>
    <p:sldId id="318" r:id="rId23"/>
    <p:sldId id="296" r:id="rId24"/>
    <p:sldId id="297" r:id="rId25"/>
    <p:sldId id="257" r:id="rId26"/>
    <p:sldId id="258" r:id="rId27"/>
    <p:sldId id="298" r:id="rId28"/>
    <p:sldId id="321" r:id="rId29"/>
    <p:sldId id="299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279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ad Moroz" initials="D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7"/>
  </p:normalViewPr>
  <p:slideViewPr>
    <p:cSldViewPr>
      <p:cViewPr varScale="1">
        <p:scale>
          <a:sx n="108" d="100"/>
          <a:sy n="108" d="100"/>
        </p:scale>
        <p:origin x="5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commentAuthors" Target="commentAuthors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Relationship Id="rId2" Type="http://schemas.openxmlformats.org/officeDocument/2006/relationships/image" Target="../media/image77.wmf"/><Relationship Id="rId3" Type="http://schemas.openxmlformats.org/officeDocument/2006/relationships/image" Target="../media/image7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Relationship Id="rId2" Type="http://schemas.openxmlformats.org/officeDocument/2006/relationships/image" Target="../media/image82.wmf"/><Relationship Id="rId3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Relationship Id="rId2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4" Type="http://schemas.openxmlformats.org/officeDocument/2006/relationships/image" Target="../media/image58.wmf"/><Relationship Id="rId1" Type="http://schemas.openxmlformats.org/officeDocument/2006/relationships/image" Target="../media/image55.wmf"/><Relationship Id="rId2" Type="http://schemas.openxmlformats.org/officeDocument/2006/relationships/image" Target="../media/image5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Relationship Id="rId2" Type="http://schemas.openxmlformats.org/officeDocument/2006/relationships/image" Target="../media/image61.wmf"/><Relationship Id="rId3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Relationship Id="rId2" Type="http://schemas.openxmlformats.org/officeDocument/2006/relationships/image" Target="../media/image64.wmf"/><Relationship Id="rId3" Type="http://schemas.openxmlformats.org/officeDocument/2006/relationships/image" Target="../media/image6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7FE05-059B-45F3-B3A6-D8714CD9347B}" type="datetimeFigureOut">
              <a:rPr lang="ru-RU" smtClean="0"/>
              <a:pPr/>
              <a:t>23.05.18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6956-90FF-47C9-AF90-4B977F9763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Сегментированное изображение:</a:t>
            </a:r>
            <a:r>
              <a:rPr lang="ru-RU" baseline="0" dirty="0" smtClean="0"/>
              <a:t> небо, развевающиеся флаги, автобусы, иероглифы, восточная постройка, портрет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F2F7C1-A2BC-4D8E-81C2-5925990088D8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ru-RU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smtClean="0"/>
              <a:t>Робертс – повернут, смещение, Превитт – небольшое усреднение (шум), Собель – примерно как гауссовское усреднение.</a:t>
            </a:r>
          </a:p>
          <a:p>
            <a:pPr>
              <a:spcBef>
                <a:spcPct val="0"/>
              </a:spcBef>
            </a:pPr>
            <a:r>
              <a:rPr lang="ru-RU" smtClean="0"/>
              <a:t>Выбор маски зависит от характера шума, ориентация не важна.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D3A7FA-BAD3-45CC-B493-9ABF1AABCC5A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ru-RU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smtClean="0"/>
              <a:t>Робертс – повернут, смещение, Превитт – небольшое усреднение (шум), Собель – примерно как гауссовское усреднение.</a:t>
            </a:r>
          </a:p>
          <a:p>
            <a:pPr>
              <a:spcBef>
                <a:spcPct val="0"/>
              </a:spcBef>
            </a:pPr>
            <a:r>
              <a:rPr lang="ru-RU" smtClean="0"/>
              <a:t>Выбор маски зависит от характера шума, ориентация не важна.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117BC6B-FA37-4EF1-9F58-956D9B23FC62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ru-RU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smtClean="0"/>
              <a:t>Робертс – повернут, смещение, Превитт – небольшое усреднение (шум), Собель – примерно как гауссовское усреднение.</a:t>
            </a:r>
          </a:p>
          <a:p>
            <a:pPr>
              <a:spcBef>
                <a:spcPct val="0"/>
              </a:spcBef>
            </a:pPr>
            <a:r>
              <a:rPr lang="ru-RU" smtClean="0"/>
              <a:t>Выбор маски зависит от характера шума, ориентация не важна.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72B02A8-7F50-48FF-BBE3-CFED13AD50AA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ru-RU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smtClean="0"/>
              <a:t>Робертс – повернут, смещение, Превитт – небольшое усреднение (шум), Собель – примерно как гауссовское усреднение.</a:t>
            </a:r>
          </a:p>
          <a:p>
            <a:pPr>
              <a:spcBef>
                <a:spcPct val="0"/>
              </a:spcBef>
            </a:pPr>
            <a:r>
              <a:rPr lang="ru-RU" smtClean="0"/>
              <a:t>Выбор маски зависит от характера шума, ориентация не важна.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E0C528D-C6E7-4C1B-BFDD-59F9033AD1D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ru-RU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smtClean="0"/>
              <a:t>Робертс – повернут, смещение, Превитт – небольшое усреднение (шум), Собель – примерно как гауссовское усреднение.</a:t>
            </a:r>
          </a:p>
          <a:p>
            <a:pPr>
              <a:spcBef>
                <a:spcPct val="0"/>
              </a:spcBef>
            </a:pPr>
            <a:r>
              <a:rPr lang="ru-RU" smtClean="0"/>
              <a:t>Выбор маски зависит от характера шума, ориентация не важна.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9EE389-0E37-40B7-966D-EEE9AB04AA7F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ru-RU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smtClean="0"/>
              <a:t>Робертс – повернут, смещение, Превитт – небольшое усреднение (шум), Собель – примерно как гауссовское усреднение.</a:t>
            </a:r>
          </a:p>
          <a:p>
            <a:pPr>
              <a:spcBef>
                <a:spcPct val="0"/>
              </a:spcBef>
            </a:pPr>
            <a:r>
              <a:rPr lang="ru-RU" smtClean="0"/>
              <a:t>Выбор маски зависит от характера шума, ориентация не важна.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E6F6D1B-75D3-4FA4-9AF0-5780C0BA1B09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ru-RU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smtClean="0"/>
              <a:t>Робертс – повернут, смещение, Превитт – небольшое усреднение (шум), Собель – примерно как гауссовское усреднение.</a:t>
            </a:r>
          </a:p>
          <a:p>
            <a:pPr>
              <a:spcBef>
                <a:spcPct val="0"/>
              </a:spcBef>
            </a:pPr>
            <a:r>
              <a:rPr lang="ru-RU" smtClean="0"/>
              <a:t>Выбор маски зависит от характера шума, ориентация не важна.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87F63A-0FED-49B0-AE80-E40AFACB08D9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ru-RU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smtClean="0"/>
              <a:t>Робертс – повернут, смещение, Превитт – небольшое усреднение (шум), Собель – примерно как гауссовское усреднение.</a:t>
            </a:r>
          </a:p>
          <a:p>
            <a:pPr>
              <a:spcBef>
                <a:spcPct val="0"/>
              </a:spcBef>
            </a:pPr>
            <a:r>
              <a:rPr lang="ru-RU" smtClean="0"/>
              <a:t>Выбор маски зависит от характера шума, ориентация не важна.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30B93C-A0A9-4EF2-AA77-EDBEACEBBDDC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ru-RU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smtClean="0"/>
              <a:t>Робертс – повернут, смещение, Превитт – небольшое усреднение (шум), Собель – примерно как гауссовское усреднение.</a:t>
            </a:r>
          </a:p>
          <a:p>
            <a:pPr>
              <a:spcBef>
                <a:spcPct val="0"/>
              </a:spcBef>
            </a:pPr>
            <a:r>
              <a:rPr lang="ru-RU" smtClean="0"/>
              <a:t>Выбор маски зависит от характера шума, ориентация не важна.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FFE8865-C73B-46B9-BE7B-6666522DF568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ru-RU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smtClean="0"/>
              <a:t>Робертс – повернут, смещение, Превитт – небольшое усреднение (шум), Собель – примерно как гауссовское усреднение.</a:t>
            </a:r>
          </a:p>
          <a:p>
            <a:pPr>
              <a:spcBef>
                <a:spcPct val="0"/>
              </a:spcBef>
            </a:pPr>
            <a:r>
              <a:rPr lang="ru-RU" smtClean="0"/>
              <a:t>Выбор маски зависит от характера шума, ориентация не важна.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Сегментированное изображение:</a:t>
            </a:r>
            <a:r>
              <a:rPr lang="ru-RU" baseline="0" dirty="0" smtClean="0"/>
              <a:t> небо, развевающиеся флаги, автобусы, иероглифы, восточная постройка, портрет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68C97F2-0D56-4077-9146-E31813C2FB2B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ru-RU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smtClean="0"/>
              <a:t>Робертс – повернут, смещение, Превитт – небольшое усреднение (шум), Собель – примерно как гауссовское усреднение.</a:t>
            </a:r>
          </a:p>
          <a:p>
            <a:pPr>
              <a:spcBef>
                <a:spcPct val="0"/>
              </a:spcBef>
            </a:pPr>
            <a:r>
              <a:rPr lang="ru-RU" smtClean="0"/>
              <a:t>Выбор маски зависит от характера шума, ориентация не важна.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E31C87-A35C-450D-9BFB-841CB6135004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ru-RU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smtClean="0"/>
              <a:t>Робертс – повернут, смещение, Превитт – небольшое усреднение (шум), Собель – примерно как гауссовское усреднение.</a:t>
            </a:r>
          </a:p>
          <a:p>
            <a:pPr>
              <a:spcBef>
                <a:spcPct val="0"/>
              </a:spcBef>
            </a:pPr>
            <a:r>
              <a:rPr lang="ru-RU" smtClean="0"/>
              <a:t>Выбор маски зависит от характера шума, ориентация не важна.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3722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C0A01C3-25AF-4BE7-BF1D-54FBF3DC8C17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382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424D9F1-25CB-4187-A6D6-2E94DABCE55A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2A0CAEC-228E-430A-A301-7905488B73BA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ru-RU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smtClean="0"/>
              <a:t>Робертс – повернут, смещение, Превитт – небольшое усреднение (шум), Собель – примерно как гауссовское усреднение.</a:t>
            </a:r>
          </a:p>
          <a:p>
            <a:pPr>
              <a:spcBef>
                <a:spcPct val="0"/>
              </a:spcBef>
            </a:pPr>
            <a:r>
              <a:rPr lang="ru-RU" smtClean="0"/>
              <a:t>Выбор маски зависит от характера шума, ориентация не важна.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4AC1049-6C2D-4611-8445-92C03988CFF1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ru-RU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smtClean="0"/>
              <a:t>Робертс – повернут, смещение, Превитт – небольшое усреднение (шум), Собель – примерно как гауссовское усреднение.</a:t>
            </a:r>
          </a:p>
          <a:p>
            <a:pPr>
              <a:spcBef>
                <a:spcPct val="0"/>
              </a:spcBef>
            </a:pPr>
            <a:r>
              <a:rPr lang="ru-RU" smtClean="0"/>
              <a:t>Выбор маски зависит от характера шума, ориентация не важна.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99C229-E971-4C15-8EA6-E9C61984B025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ru-RU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smtClean="0"/>
              <a:t>Интерес - анализ примитивов для распознавания объектов.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BFF82B-2AC1-4B1F-846C-57DD960D1D7D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ru-RU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8C7ABB2-D647-45AA-808B-15F912F0E06F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ru-RU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smtClean="0"/>
              <a:t>Робертс – повернут, смещение, Превитт – небольшое усреднение (шум), Собель – примерно как гауссовское усреднение.</a:t>
            </a:r>
          </a:p>
          <a:p>
            <a:pPr>
              <a:spcBef>
                <a:spcPct val="0"/>
              </a:spcBef>
            </a:pPr>
            <a:r>
              <a:rPr lang="ru-RU" smtClean="0"/>
              <a:t>Выбор маски зависит от характера шума, ориентация не важна.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23.05.18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23.05.18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23.05.18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23.05.18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23.05.18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23.05.18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23.05.18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23.05.18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23.05.18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93FC474-2E20-47FA-B6DA-07EC18748817}" type="datetimeFigureOut">
              <a:rPr lang="ru-RU" smtClean="0"/>
              <a:pPr/>
              <a:t>23.05.18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23.05.18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3FC474-2E20-47FA-B6DA-07EC18748817}" type="datetimeFigureOut">
              <a:rPr lang="ru-RU" smtClean="0"/>
              <a:pPr/>
              <a:t>23.05.18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49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" Type="http://schemas.openxmlformats.org/officeDocument/2006/relationships/tags" Target="../tags/tag7.xml"/><Relationship Id="rId2" Type="http://schemas.openxmlformats.org/officeDocument/2006/relationships/tags" Target="../tags/tag8.xml"/><Relationship Id="rId3" Type="http://schemas.openxmlformats.org/officeDocument/2006/relationships/tags" Target="../tags/tag9.xml"/><Relationship Id="rId4" Type="http://schemas.openxmlformats.org/officeDocument/2006/relationships/tags" Target="../tags/tag10.xml"/><Relationship Id="rId5" Type="http://schemas.openxmlformats.org/officeDocument/2006/relationships/tags" Target="../tags/tag11.xml"/><Relationship Id="rId6" Type="http://schemas.openxmlformats.org/officeDocument/2006/relationships/tags" Target="../tags/tag12.xml"/><Relationship Id="rId7" Type="http://schemas.openxmlformats.org/officeDocument/2006/relationships/tags" Target="../tags/tag13.xml"/><Relationship Id="rId8" Type="http://schemas.openxmlformats.org/officeDocument/2006/relationships/slideLayout" Target="../slideLayouts/slideLayout2.xml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1.pn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1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8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3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7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50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54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oleObject" Target="../embeddings/oleObject8.bin"/><Relationship Id="rId5" Type="http://schemas.openxmlformats.org/officeDocument/2006/relationships/image" Target="../media/image55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56.w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57.wmf"/><Relationship Id="rId10" Type="http://schemas.openxmlformats.org/officeDocument/2006/relationships/oleObject" Target="../embeddings/oleObject11.bin"/><Relationship Id="rId11" Type="http://schemas.openxmlformats.org/officeDocument/2006/relationships/image" Target="../media/image58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60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61.w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6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63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64.w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6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2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4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76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77.wmf"/><Relationship Id="rId8" Type="http://schemas.openxmlformats.org/officeDocument/2006/relationships/oleObject" Target="../embeddings/oleObject20.bin"/><Relationship Id="rId9" Type="http://schemas.openxmlformats.org/officeDocument/2006/relationships/image" Target="../media/image78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84.png"/><Relationship Id="rId5" Type="http://schemas.openxmlformats.org/officeDocument/2006/relationships/oleObject" Target="../embeddings/oleObject21.bin"/><Relationship Id="rId6" Type="http://schemas.openxmlformats.org/officeDocument/2006/relationships/image" Target="../media/image81.wmf"/><Relationship Id="rId7" Type="http://schemas.openxmlformats.org/officeDocument/2006/relationships/image" Target="../media/image85.png"/><Relationship Id="rId8" Type="http://schemas.openxmlformats.org/officeDocument/2006/relationships/oleObject" Target="../embeddings/oleObject22.bin"/><Relationship Id="rId9" Type="http://schemas.openxmlformats.org/officeDocument/2006/relationships/image" Target="../media/image82.wmf"/><Relationship Id="rId10" Type="http://schemas.openxmlformats.org/officeDocument/2006/relationships/oleObject" Target="../embeddings/oleObject23.bin"/><Relationship Id="rId11" Type="http://schemas.openxmlformats.org/officeDocument/2006/relationships/image" Target="../media/image83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Элементы технического зрения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Распознавание изображений и их элементов. Характерные черты.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Сопоставление изображений :</a:t>
            </a:r>
            <a:br>
              <a:rPr lang="ru-RU" dirty="0" smtClean="0"/>
            </a:br>
            <a:r>
              <a:rPr lang="ru-RU" dirty="0" smtClean="0"/>
              <a:t>оптический поток</a:t>
            </a:r>
            <a:endParaRPr lang="ru-RU" dirty="0"/>
          </a:p>
        </p:txBody>
      </p:sp>
      <p:pic>
        <p:nvPicPr>
          <p:cNvPr id="880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0896" y="1763229"/>
            <a:ext cx="6100460" cy="243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1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5168" y="5283994"/>
            <a:ext cx="7005638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62" descr="Editte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71800" y="5877272"/>
            <a:ext cx="292258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899592" y="4077072"/>
            <a:ext cx="7772400" cy="11521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Используем ограничения для формализации задачи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Постоянная яркость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ru-RU" sz="2000" dirty="0" smtClean="0"/>
              <a:t>Малое смещение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Сопоставление изображений :</a:t>
            </a:r>
            <a:br>
              <a:rPr lang="ru-RU" dirty="0" smtClean="0"/>
            </a:br>
            <a:r>
              <a:rPr lang="ru-RU" dirty="0" smtClean="0"/>
              <a:t>оптический поток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457200" y="1940712"/>
            <a:ext cx="8229600" cy="3792544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sz="2400" dirty="0" smtClean="0"/>
              <a:t>Объединим ограничения</a:t>
            </a:r>
            <a:r>
              <a:rPr lang="ru-RU" sz="2400" dirty="0" smtClean="0"/>
              <a:t>:</a:t>
            </a:r>
          </a:p>
          <a:p>
            <a:pPr>
              <a:buFont typeface="Arial" charset="0"/>
              <a:buChar char="•"/>
            </a:pPr>
            <a:endParaRPr lang="ru-RU" sz="2400" dirty="0" smtClean="0"/>
          </a:p>
          <a:p>
            <a:pPr>
              <a:buFont typeface="Arial" charset="0"/>
              <a:buChar char="•"/>
            </a:pPr>
            <a:endParaRPr lang="ru-RU" sz="2400" dirty="0"/>
          </a:p>
          <a:p>
            <a:pPr>
              <a:buFont typeface="Arial" charset="0"/>
              <a:buChar char="•"/>
            </a:pPr>
            <a:endParaRPr lang="ru-RU" sz="2400" dirty="0" smtClean="0"/>
          </a:p>
          <a:p>
            <a:pPr>
              <a:buFont typeface="Arial" charset="0"/>
              <a:buChar char="•"/>
            </a:pPr>
            <a:endParaRPr lang="ru-RU" sz="2400" dirty="0"/>
          </a:p>
          <a:p>
            <a:pPr lvl="0">
              <a:buFont typeface="Arial" charset="0"/>
              <a:buChar char="•"/>
            </a:pPr>
            <a:r>
              <a:rPr lang="ru-RU" sz="2400" dirty="0"/>
              <a:t>1 уравнение, но 2 переменных (</a:t>
            </a:r>
            <a:r>
              <a:rPr lang="en-US" sz="2400" dirty="0" err="1"/>
              <a:t>u,v</a:t>
            </a:r>
            <a:r>
              <a:rPr lang="ru-RU" sz="2400" dirty="0"/>
              <a:t>) – как быть?</a:t>
            </a:r>
          </a:p>
          <a:p>
            <a:pPr>
              <a:buFont typeface="Arial" charset="0"/>
              <a:buChar char="•"/>
            </a:pPr>
            <a:endParaRPr lang="ru-RU" sz="2400" dirty="0" smtClean="0"/>
          </a:p>
        </p:txBody>
      </p:sp>
      <p:pic>
        <p:nvPicPr>
          <p:cNvPr id="8" name="Picture 9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2564904"/>
            <a:ext cx="39751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8" descr="Editte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93590" y="3080842"/>
            <a:ext cx="417512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9" descr="Edittex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12640" y="3622179"/>
            <a:ext cx="447357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4" descr="Edittex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31690" y="4179392"/>
            <a:ext cx="2193925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Сопоставление изображений :</a:t>
            </a:r>
            <a:br>
              <a:rPr lang="ru-RU" dirty="0" smtClean="0"/>
            </a:br>
            <a:r>
              <a:rPr lang="ru-RU" dirty="0" smtClean="0"/>
              <a:t>оптический поток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781552"/>
          </a:xfrm>
        </p:spPr>
        <p:txBody>
          <a:bodyPr>
            <a:noAutofit/>
          </a:bodyPr>
          <a:lstStyle/>
          <a:p>
            <a:pPr lvl="1">
              <a:buFont typeface="Arial" charset="0"/>
              <a:buChar char="•"/>
            </a:pPr>
            <a:r>
              <a:rPr lang="ru-RU" sz="2800" dirty="0" smtClean="0"/>
              <a:t>Идея</a:t>
            </a:r>
            <a:r>
              <a:rPr lang="en-US" sz="2800" dirty="0" smtClean="0"/>
              <a:t>:  </a:t>
            </a:r>
            <a:r>
              <a:rPr lang="ru-RU" sz="2800" dirty="0" smtClean="0"/>
              <a:t>наложить дополнительные ограничения</a:t>
            </a:r>
            <a:endParaRPr lang="en-US" sz="2800" dirty="0" smtClean="0"/>
          </a:p>
          <a:p>
            <a:pPr lvl="2">
              <a:buFont typeface="Arial" charset="0"/>
              <a:buChar char="•"/>
            </a:pPr>
            <a:r>
              <a:rPr lang="ru-RU" sz="2000" dirty="0" smtClean="0"/>
              <a:t>Пусть оптический поток меняется плавно</a:t>
            </a:r>
            <a:endParaRPr lang="en-US" sz="2000" dirty="0" smtClean="0"/>
          </a:p>
          <a:p>
            <a:pPr lvl="2">
              <a:buFont typeface="Arial" charset="0"/>
              <a:buChar char="•"/>
            </a:pPr>
            <a:r>
              <a:rPr lang="ru-RU" sz="2000" dirty="0" smtClean="0"/>
              <a:t>пусть для всех пикселей из окрестности смещение постоянно!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</a:t>
            </a:r>
          </a:p>
          <a:p>
            <a:pPr lvl="2">
              <a:buFont typeface="Arial" charset="0"/>
              <a:buChar char="•"/>
            </a:pPr>
            <a:r>
              <a:rPr lang="ru-RU" sz="2000" dirty="0" smtClean="0"/>
              <a:t>Тогда для окрестности 5х5 получим 25 уравнений!</a:t>
            </a:r>
            <a:endParaRPr lang="en-US" sz="2000" dirty="0"/>
          </a:p>
        </p:txBody>
      </p: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1408113" y="4013200"/>
            <a:ext cx="6130925" cy="2082800"/>
            <a:chOff x="887" y="1952"/>
            <a:chExt cx="3862" cy="1312"/>
          </a:xfrm>
        </p:grpSpPr>
        <p:pic>
          <p:nvPicPr>
            <p:cNvPr id="12" name="Picture 20" descr="Edittex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705" y="3004"/>
              <a:ext cx="179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23" descr="Edittex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957" y="3005"/>
              <a:ext cx="12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25" descr="Edittex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236" y="3005"/>
              <a:ext cx="77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33" descr="Edittex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592" y="3185"/>
              <a:ext cx="34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37" descr="Edittex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094" y="3187"/>
              <a:ext cx="333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38" descr="Edittex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882" y="3185"/>
              <a:ext cx="24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0" descr="Edittex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887" y="1952"/>
              <a:ext cx="3862" cy="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Сопоставление изображений :</a:t>
            </a:r>
            <a:br>
              <a:rPr lang="ru-RU" dirty="0" smtClean="0"/>
            </a:br>
            <a:r>
              <a:rPr lang="ru-RU" dirty="0" smtClean="0"/>
              <a:t>оптический поток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Содержимое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35480"/>
                <a:ext cx="8229600" cy="3869784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charset="0"/>
                  <a:buChar char="•"/>
                </a:pPr>
                <a:r>
                  <a:rPr lang="ru-RU" sz="2000" dirty="0" smtClean="0"/>
                  <a:t>Получаем задачу МНК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ru-RU" sz="2800" b="0" i="1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𝐴</m:t>
                      </m:r>
                      <m:r>
                        <m:rPr>
                          <m:lit/>
                        </m:rPr>
                        <a:rPr lang="en-US" sz="2800" b="0" i="1" smtClean="0">
                          <a:latin typeface="Cambria Math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charset="0"/>
                        </a:rPr>
                        <m:t>   =&gt;  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sz="2800" b="0" i="1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𝐴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800" b="0" i="1" dirty="0" smtClean="0">
                  <a:latin typeface="Cambria Math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ru-RU" sz="2800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8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28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∑</m:t>
                                </m:r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∑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∑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∑</m:t>
                                </m:r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8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28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28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∑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∑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 smtClean="0"/>
              </a:p>
              <a:p>
                <a:pPr lvl="1">
                  <a:buFont typeface="Arial" charset="0"/>
                  <a:buChar char="•"/>
                </a:pPr>
                <a:r>
                  <a:rPr lang="ru-RU" sz="2000" dirty="0">
                    <a:solidFill>
                      <a:schemeClr val="tx1"/>
                    </a:solidFill>
                  </a:rPr>
                  <a:t>Кроме того, можно наложить дополнительные ограничения, зная характер движения 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камеры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Содержимое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35480"/>
                <a:ext cx="8229600" cy="3869784"/>
              </a:xfrm>
              <a:blipFill rotWithShape="0">
                <a:blip r:embed="rId2"/>
                <a:stretch>
                  <a:fillRect t="-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Оценка движения</a:t>
            </a:r>
            <a:r>
              <a:rPr lang="en-US" dirty="0"/>
              <a:t>: </a:t>
            </a:r>
            <a:r>
              <a:rPr lang="ru-RU" dirty="0" smtClean="0"/>
              <a:t>оптический </a:t>
            </a:r>
            <a:r>
              <a:rPr lang="ru-RU" dirty="0"/>
              <a:t>поток</a:t>
            </a:r>
            <a:endParaRPr lang="en-US" dirty="0"/>
          </a:p>
        </p:txBody>
      </p:sp>
      <p:pic>
        <p:nvPicPr>
          <p:cNvPr id="525315" name="Picture 1027" descr="_8196_figure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475" y="2498725"/>
            <a:ext cx="4251325" cy="1920875"/>
          </a:xfrm>
          <a:prstGeom prst="rect">
            <a:avLst/>
          </a:prstGeom>
          <a:noFill/>
        </p:spPr>
      </p:pic>
      <p:pic>
        <p:nvPicPr>
          <p:cNvPr id="525316" name="Picture 1028" descr="_8196_figure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9150" y="1600200"/>
            <a:ext cx="4057650" cy="3794125"/>
          </a:xfrm>
          <a:prstGeom prst="rect">
            <a:avLst/>
          </a:prstGeom>
          <a:noFill/>
        </p:spPr>
      </p:pic>
      <p:sp>
        <p:nvSpPr>
          <p:cNvPr id="525318" name="Text Box 1030"/>
          <p:cNvSpPr txBox="1">
            <a:spLocks noChangeArrowheads="1"/>
          </p:cNvSpPr>
          <p:nvPr/>
        </p:nvSpPr>
        <p:spPr bwMode="auto">
          <a:xfrm>
            <a:off x="244475" y="5610225"/>
            <a:ext cx="805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000" b="0" dirty="0">
                <a:latin typeface="Arial" charset="0"/>
              </a:rPr>
              <a:t>Оценка движения начинается с оценки движения каждого пикселя</a:t>
            </a:r>
            <a:endParaRPr lang="en-US" sz="2000" b="0" dirty="0">
              <a:latin typeface="Arial" charset="0"/>
            </a:endParaRPr>
          </a:p>
          <a:p>
            <a:r>
              <a:rPr lang="ru-RU" sz="2000" b="0" dirty="0">
                <a:latin typeface="Arial" charset="0"/>
              </a:rPr>
              <a:t>Затем рассматривается движение во всем изображении</a:t>
            </a:r>
            <a:endParaRPr lang="en-US" sz="2000" b="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323529" y="1828341"/>
            <a:ext cx="8352928" cy="4192947"/>
            <a:chOff x="112" y="916"/>
            <a:chExt cx="5451" cy="3352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112" y="916"/>
              <a:ext cx="5451" cy="3352"/>
              <a:chOff x="112" y="916"/>
              <a:chExt cx="5451" cy="3352"/>
            </a:xfrm>
          </p:grpSpPr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112" y="931"/>
                <a:ext cx="2272" cy="3337"/>
                <a:chOff x="112" y="931"/>
                <a:chExt cx="2272" cy="3337"/>
              </a:xfrm>
            </p:grpSpPr>
            <p:grpSp>
              <p:nvGrpSpPr>
                <p:cNvPr id="7" name="Group 11"/>
                <p:cNvGrpSpPr>
                  <a:grpSpLocks/>
                </p:cNvGrpSpPr>
                <p:nvPr/>
              </p:nvGrpSpPr>
              <p:grpSpPr bwMode="auto">
                <a:xfrm>
                  <a:off x="112" y="931"/>
                  <a:ext cx="2272" cy="3113"/>
                  <a:chOff x="112" y="931"/>
                  <a:chExt cx="2272" cy="3113"/>
                </a:xfrm>
              </p:grpSpPr>
              <p:sp>
                <p:nvSpPr>
                  <p:cNvPr id="548876" name="Line 1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24" y="931"/>
                    <a:ext cx="933" cy="30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548877" name="Line 13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059" y="938"/>
                    <a:ext cx="1305" cy="2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548878" name="Line 14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678" y="972"/>
                    <a:ext cx="394" cy="231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548879" name="AutoShape 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" y="3286"/>
                    <a:ext cx="2272" cy="758"/>
                  </a:xfrm>
                  <a:prstGeom prst="parallelogram">
                    <a:avLst>
                      <a:gd name="adj" fmla="val 74934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548880" name="AutoShape 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22" y="2095"/>
                    <a:ext cx="1090" cy="318"/>
                  </a:xfrm>
                  <a:prstGeom prst="parallelogram">
                    <a:avLst>
                      <a:gd name="adj" fmla="val 85692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548881" name="AutoShape 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3" y="2626"/>
                    <a:ext cx="1621" cy="472"/>
                  </a:xfrm>
                  <a:prstGeom prst="parallelogram">
                    <a:avLst>
                      <a:gd name="adj" fmla="val 85858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548882" name="AutoShape 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87" y="1576"/>
                    <a:ext cx="644" cy="188"/>
                  </a:xfrm>
                  <a:prstGeom prst="parallelogram">
                    <a:avLst>
                      <a:gd name="adj" fmla="val 85638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548883" name="Line 19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063" y="938"/>
                    <a:ext cx="754" cy="30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54888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36" y="4076"/>
                  <a:ext cx="2066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ru-RU" sz="2000">
                      <a:latin typeface="Arial" charset="0"/>
                    </a:rPr>
                    <a:t>Гауссова пирамида для</a:t>
                  </a:r>
                  <a:r>
                    <a:rPr lang="en-US" sz="2000">
                      <a:latin typeface="Arial" charset="0"/>
                    </a:rPr>
                    <a:t> H</a:t>
                  </a:r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3289" y="916"/>
                <a:ext cx="2274" cy="3352"/>
                <a:chOff x="3289" y="916"/>
                <a:chExt cx="2274" cy="3352"/>
              </a:xfrm>
            </p:grpSpPr>
            <p:grpSp>
              <p:nvGrpSpPr>
                <p:cNvPr id="9" name="Group 22"/>
                <p:cNvGrpSpPr>
                  <a:grpSpLocks/>
                </p:cNvGrpSpPr>
                <p:nvPr/>
              </p:nvGrpSpPr>
              <p:grpSpPr bwMode="auto">
                <a:xfrm>
                  <a:off x="3289" y="916"/>
                  <a:ext cx="2274" cy="3115"/>
                  <a:chOff x="3289" y="916"/>
                  <a:chExt cx="2274" cy="3115"/>
                </a:xfrm>
              </p:grpSpPr>
              <p:sp>
                <p:nvSpPr>
                  <p:cNvPr id="548887" name="Line 2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01" y="916"/>
                    <a:ext cx="934" cy="308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548888" name="Line 24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4237" y="923"/>
                    <a:ext cx="1306" cy="23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548889" name="Line 25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3854" y="957"/>
                    <a:ext cx="396" cy="231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548890" name="AutoShape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89" y="3273"/>
                    <a:ext cx="2274" cy="758"/>
                  </a:xfrm>
                  <a:prstGeom prst="parallelogram">
                    <a:avLst>
                      <a:gd name="adj" fmla="val 75000"/>
                    </a:avLst>
                  </a:prstGeom>
                  <a:solidFill>
                    <a:srgbClr val="0000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548891" name="AutoShape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00" y="2081"/>
                    <a:ext cx="1091" cy="317"/>
                  </a:xfrm>
                  <a:prstGeom prst="parallelogram">
                    <a:avLst>
                      <a:gd name="adj" fmla="val 86041"/>
                    </a:avLst>
                  </a:prstGeom>
                  <a:solidFill>
                    <a:srgbClr val="0000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548892" name="AutoShape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72" y="2612"/>
                    <a:ext cx="1621" cy="472"/>
                  </a:xfrm>
                  <a:prstGeom prst="parallelogram">
                    <a:avLst>
                      <a:gd name="adj" fmla="val 85858"/>
                    </a:avLst>
                  </a:prstGeom>
                  <a:solidFill>
                    <a:srgbClr val="0000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548893" name="AutoShape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65" y="1562"/>
                    <a:ext cx="643" cy="186"/>
                  </a:xfrm>
                  <a:prstGeom prst="parallelogram">
                    <a:avLst>
                      <a:gd name="adj" fmla="val 86425"/>
                    </a:avLst>
                  </a:prstGeom>
                  <a:solidFill>
                    <a:srgbClr val="0000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548894" name="Line 30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4241" y="923"/>
                    <a:ext cx="754" cy="309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54889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412" y="4076"/>
                  <a:ext cx="199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ru-RU" sz="2000">
                      <a:latin typeface="Arial" charset="0"/>
                    </a:rPr>
                    <a:t>Гауссова пирамида для </a:t>
                  </a:r>
                  <a:r>
                    <a:rPr lang="en-US" sz="2000">
                      <a:latin typeface="Arial" charset="0"/>
                    </a:rPr>
                    <a:t>I</a:t>
                  </a:r>
                </a:p>
              </p:txBody>
            </p:sp>
          </p:grpSp>
        </p:grpSp>
        <p:sp>
          <p:nvSpPr>
            <p:cNvPr id="548896" name="Text Box 32"/>
            <p:cNvSpPr txBox="1">
              <a:spLocks noChangeArrowheads="1"/>
            </p:cNvSpPr>
            <p:nvPr/>
          </p:nvSpPr>
          <p:spPr bwMode="auto">
            <a:xfrm>
              <a:off x="4124" y="3580"/>
              <a:ext cx="5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latin typeface="Arial" charset="0"/>
                </a:rPr>
                <a:t>image I</a:t>
              </a:r>
            </a:p>
          </p:txBody>
        </p:sp>
        <p:sp>
          <p:nvSpPr>
            <p:cNvPr id="548897" name="Text Box 33"/>
            <p:cNvSpPr txBox="1">
              <a:spLocks noChangeArrowheads="1"/>
            </p:cNvSpPr>
            <p:nvPr/>
          </p:nvSpPr>
          <p:spPr bwMode="auto">
            <a:xfrm>
              <a:off x="887" y="3571"/>
              <a:ext cx="6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latin typeface="Arial" charset="0"/>
                </a:rPr>
                <a:t>image H</a:t>
              </a:r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3505200" y="2209800"/>
            <a:ext cx="2179638" cy="3307432"/>
            <a:chOff x="2489" y="1482"/>
            <a:chExt cx="1373" cy="2269"/>
          </a:xfrm>
        </p:grpSpPr>
        <p:sp>
          <p:nvSpPr>
            <p:cNvPr id="548899" name="Text Box 35"/>
            <p:cNvSpPr txBox="1">
              <a:spLocks noChangeArrowheads="1"/>
            </p:cNvSpPr>
            <p:nvPr/>
          </p:nvSpPr>
          <p:spPr bwMode="auto">
            <a:xfrm>
              <a:off x="2489" y="3482"/>
              <a:ext cx="124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i="1" dirty="0">
                  <a:solidFill>
                    <a:srgbClr val="D60093"/>
                  </a:solidFill>
                </a:rPr>
                <a:t>u=10 </a:t>
              </a:r>
              <a:r>
                <a:rPr lang="ru-RU" sz="2200" i="1" dirty="0">
                  <a:solidFill>
                    <a:srgbClr val="D60093"/>
                  </a:solidFill>
                </a:rPr>
                <a:t>пикселей</a:t>
              </a:r>
              <a:endParaRPr lang="en-US" sz="2200" dirty="0"/>
            </a:p>
          </p:txBody>
        </p:sp>
        <p:sp>
          <p:nvSpPr>
            <p:cNvPr id="548900" name="Text Box 36"/>
            <p:cNvSpPr txBox="1">
              <a:spLocks noChangeArrowheads="1"/>
            </p:cNvSpPr>
            <p:nvPr/>
          </p:nvSpPr>
          <p:spPr bwMode="auto">
            <a:xfrm>
              <a:off x="2489" y="2658"/>
              <a:ext cx="115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i="1">
                  <a:solidFill>
                    <a:srgbClr val="D60093"/>
                  </a:solidFill>
                </a:rPr>
                <a:t>u=5 </a:t>
              </a:r>
              <a:r>
                <a:rPr lang="ru-RU" sz="2200" i="1">
                  <a:solidFill>
                    <a:srgbClr val="D60093"/>
                  </a:solidFill>
                </a:rPr>
                <a:t>пикселей</a:t>
              </a:r>
              <a:endParaRPr lang="en-US" sz="2200"/>
            </a:p>
          </p:txBody>
        </p:sp>
        <p:sp>
          <p:nvSpPr>
            <p:cNvPr id="548901" name="Text Box 37"/>
            <p:cNvSpPr txBox="1">
              <a:spLocks noChangeArrowheads="1"/>
            </p:cNvSpPr>
            <p:nvPr/>
          </p:nvSpPr>
          <p:spPr bwMode="auto">
            <a:xfrm>
              <a:off x="2489" y="2026"/>
              <a:ext cx="128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i="1" dirty="0">
                  <a:solidFill>
                    <a:srgbClr val="D60093"/>
                  </a:solidFill>
                </a:rPr>
                <a:t>u=2.5 </a:t>
              </a:r>
              <a:r>
                <a:rPr lang="ru-RU" sz="2200" i="1" dirty="0">
                  <a:solidFill>
                    <a:srgbClr val="D60093"/>
                  </a:solidFill>
                </a:rPr>
                <a:t>пикселей</a:t>
              </a:r>
              <a:endParaRPr lang="en-US" sz="2200" dirty="0"/>
            </a:p>
          </p:txBody>
        </p:sp>
        <p:sp>
          <p:nvSpPr>
            <p:cNvPr id="548902" name="Text Box 38"/>
            <p:cNvSpPr txBox="1">
              <a:spLocks noChangeArrowheads="1"/>
            </p:cNvSpPr>
            <p:nvPr/>
          </p:nvSpPr>
          <p:spPr bwMode="auto">
            <a:xfrm>
              <a:off x="2489" y="1482"/>
              <a:ext cx="137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i="1">
                  <a:solidFill>
                    <a:srgbClr val="D60093"/>
                  </a:solidFill>
                </a:rPr>
                <a:t>u=1.25 </a:t>
              </a:r>
              <a:r>
                <a:rPr lang="ru-RU" sz="2200" i="1">
                  <a:solidFill>
                    <a:srgbClr val="D60093"/>
                  </a:solidFill>
                </a:rPr>
                <a:t>пикселей</a:t>
              </a:r>
              <a:endParaRPr lang="en-US" sz="2200"/>
            </a:p>
          </p:txBody>
        </p:sp>
      </p:grpSp>
      <p:sp>
        <p:nvSpPr>
          <p:cNvPr id="548903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/>
              <a:t>Иерархический метод оценки движения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Сопоставление изображений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133480"/>
          </a:xfrm>
        </p:spPr>
        <p:txBody>
          <a:bodyPr>
            <a:normAutofit/>
          </a:bodyPr>
          <a:lstStyle/>
          <a:p>
            <a:pPr lvl="1"/>
            <a:r>
              <a:rPr lang="ru-RU" dirty="0" smtClean="0"/>
              <a:t>Всегда ли задача разрешима?</a:t>
            </a:r>
            <a:endParaRPr lang="en-US" dirty="0"/>
          </a:p>
        </p:txBody>
      </p: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5960179" y="2390033"/>
            <a:ext cx="2282164" cy="2241550"/>
            <a:chOff x="728" y="1376"/>
            <a:chExt cx="1424" cy="1360"/>
          </a:xfrm>
        </p:grpSpPr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728" y="1376"/>
              <a:ext cx="1424" cy="1360"/>
            </a:xfrm>
            <a:prstGeom prst="ellipse">
              <a:avLst/>
            </a:prstGeom>
            <a:solidFill>
              <a:srgbClr val="EAEAEA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1312" y="1720"/>
              <a:ext cx="216" cy="216"/>
            </a:xfrm>
            <a:prstGeom prst="ellipse">
              <a:avLst/>
            </a:prstGeom>
            <a:solidFill>
              <a:srgbClr val="0000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3" name="Group 6"/>
            <p:cNvGrpSpPr>
              <a:grpSpLocks/>
            </p:cNvGrpSpPr>
            <p:nvPr/>
          </p:nvGrpSpPr>
          <p:grpSpPr bwMode="auto">
            <a:xfrm>
              <a:off x="816" y="1824"/>
              <a:ext cx="656" cy="576"/>
              <a:chOff x="816" y="1824"/>
              <a:chExt cx="656" cy="576"/>
            </a:xfrm>
          </p:grpSpPr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 flipV="1">
                <a:off x="816" y="1824"/>
                <a:ext cx="656" cy="24"/>
              </a:xfrm>
              <a:prstGeom prst="line">
                <a:avLst/>
              </a:prstGeom>
              <a:noFill/>
              <a:ln w="28575" cap="sq">
                <a:solidFill>
                  <a:srgbClr val="CC99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 flipH="1">
                <a:off x="1328" y="1832"/>
                <a:ext cx="144" cy="568"/>
              </a:xfrm>
              <a:prstGeom prst="line">
                <a:avLst/>
              </a:prstGeom>
              <a:noFill/>
              <a:ln w="28575" cap="sq">
                <a:solidFill>
                  <a:srgbClr val="CC99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ru-RU"/>
              </a:p>
            </p:txBody>
          </p:sp>
        </p:grp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1464" y="1832"/>
              <a:ext cx="272" cy="208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miter lim="800000"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ru-RU"/>
            </a:p>
          </p:txBody>
        </p:sp>
        <p:grpSp>
          <p:nvGrpSpPr>
            <p:cNvPr id="17" name="Group 10"/>
            <p:cNvGrpSpPr>
              <a:grpSpLocks/>
            </p:cNvGrpSpPr>
            <p:nvPr/>
          </p:nvGrpSpPr>
          <p:grpSpPr bwMode="auto">
            <a:xfrm>
              <a:off x="1088" y="2040"/>
              <a:ext cx="656" cy="576"/>
              <a:chOff x="816" y="1824"/>
              <a:chExt cx="656" cy="576"/>
            </a:xfrm>
          </p:grpSpPr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 flipV="1">
                <a:off x="816" y="1824"/>
                <a:ext cx="656" cy="24"/>
              </a:xfrm>
              <a:prstGeom prst="line">
                <a:avLst/>
              </a:prstGeom>
              <a:noFill/>
              <a:ln w="28575" cap="sq">
                <a:solidFill>
                  <a:srgbClr val="CC0066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 flipH="1">
                <a:off x="1328" y="1832"/>
                <a:ext cx="144" cy="568"/>
              </a:xfrm>
              <a:prstGeom prst="line">
                <a:avLst/>
              </a:prstGeom>
              <a:noFill/>
              <a:ln w="28575" cap="sq">
                <a:solidFill>
                  <a:srgbClr val="CC0066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ru-RU"/>
              </a:p>
            </p:txBody>
          </p:sp>
        </p:grpSp>
      </p:grpSp>
      <p:grpSp>
        <p:nvGrpSpPr>
          <p:cNvPr id="25" name="Group 13"/>
          <p:cNvGrpSpPr>
            <a:grpSpLocks/>
          </p:cNvGrpSpPr>
          <p:nvPr/>
        </p:nvGrpSpPr>
        <p:grpSpPr bwMode="auto">
          <a:xfrm>
            <a:off x="1314438" y="2390793"/>
            <a:ext cx="2385141" cy="2266401"/>
            <a:chOff x="2416" y="1472"/>
            <a:chExt cx="1424" cy="1360"/>
          </a:xfrm>
        </p:grpSpPr>
        <p:sp>
          <p:nvSpPr>
            <p:cNvPr id="26" name="Oval 14"/>
            <p:cNvSpPr>
              <a:spLocks noChangeArrowheads="1"/>
            </p:cNvSpPr>
            <p:nvPr/>
          </p:nvSpPr>
          <p:spPr bwMode="auto">
            <a:xfrm>
              <a:off x="2416" y="1472"/>
              <a:ext cx="1424" cy="1360"/>
            </a:xfrm>
            <a:prstGeom prst="ellipse">
              <a:avLst/>
            </a:prstGeom>
            <a:solidFill>
              <a:srgbClr val="EAEAEA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" name="Oval 15"/>
            <p:cNvSpPr>
              <a:spLocks noChangeArrowheads="1"/>
            </p:cNvSpPr>
            <p:nvPr/>
          </p:nvSpPr>
          <p:spPr bwMode="auto">
            <a:xfrm>
              <a:off x="2944" y="2200"/>
              <a:ext cx="216" cy="216"/>
            </a:xfrm>
            <a:prstGeom prst="ellipse">
              <a:avLst/>
            </a:prstGeom>
            <a:solidFill>
              <a:srgbClr val="0000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28" name="Group 16"/>
            <p:cNvGrpSpPr>
              <a:grpSpLocks/>
            </p:cNvGrpSpPr>
            <p:nvPr/>
          </p:nvGrpSpPr>
          <p:grpSpPr bwMode="auto">
            <a:xfrm>
              <a:off x="2504" y="1920"/>
              <a:ext cx="656" cy="576"/>
              <a:chOff x="816" y="1824"/>
              <a:chExt cx="656" cy="576"/>
            </a:xfrm>
          </p:grpSpPr>
          <p:sp>
            <p:nvSpPr>
              <p:cNvPr id="35" name="Line 17"/>
              <p:cNvSpPr>
                <a:spLocks noChangeShapeType="1"/>
              </p:cNvSpPr>
              <p:nvPr/>
            </p:nvSpPr>
            <p:spPr bwMode="auto">
              <a:xfrm flipV="1">
                <a:off x="816" y="1824"/>
                <a:ext cx="656" cy="24"/>
              </a:xfrm>
              <a:prstGeom prst="line">
                <a:avLst/>
              </a:prstGeom>
              <a:noFill/>
              <a:ln w="28575" cap="sq">
                <a:solidFill>
                  <a:srgbClr val="CC99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36" name="Line 18"/>
              <p:cNvSpPr>
                <a:spLocks noChangeShapeType="1"/>
              </p:cNvSpPr>
              <p:nvPr/>
            </p:nvSpPr>
            <p:spPr bwMode="auto">
              <a:xfrm flipH="1">
                <a:off x="1328" y="1832"/>
                <a:ext cx="144" cy="568"/>
              </a:xfrm>
              <a:prstGeom prst="line">
                <a:avLst/>
              </a:prstGeom>
              <a:noFill/>
              <a:ln w="28575" cap="sq">
                <a:solidFill>
                  <a:srgbClr val="CC99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ru-RU"/>
              </a:p>
            </p:txBody>
          </p:sp>
        </p:grpSp>
        <p:sp>
          <p:nvSpPr>
            <p:cNvPr id="29" name="Line 19"/>
            <p:cNvSpPr>
              <a:spLocks noChangeShapeType="1"/>
            </p:cNvSpPr>
            <p:nvPr/>
          </p:nvSpPr>
          <p:spPr bwMode="auto">
            <a:xfrm>
              <a:off x="3080" y="2296"/>
              <a:ext cx="272" cy="208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miter lim="800000"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ru-RU"/>
            </a:p>
          </p:txBody>
        </p:sp>
        <p:grpSp>
          <p:nvGrpSpPr>
            <p:cNvPr id="30" name="Group 20"/>
            <p:cNvGrpSpPr>
              <a:grpSpLocks/>
            </p:cNvGrpSpPr>
            <p:nvPr/>
          </p:nvGrpSpPr>
          <p:grpSpPr bwMode="auto">
            <a:xfrm>
              <a:off x="2776" y="2136"/>
              <a:ext cx="656" cy="576"/>
              <a:chOff x="816" y="1824"/>
              <a:chExt cx="656" cy="576"/>
            </a:xfrm>
          </p:grpSpPr>
          <p:sp>
            <p:nvSpPr>
              <p:cNvPr id="33" name="Line 21"/>
              <p:cNvSpPr>
                <a:spLocks noChangeShapeType="1"/>
              </p:cNvSpPr>
              <p:nvPr/>
            </p:nvSpPr>
            <p:spPr bwMode="auto">
              <a:xfrm flipV="1">
                <a:off x="816" y="1824"/>
                <a:ext cx="656" cy="24"/>
              </a:xfrm>
              <a:prstGeom prst="line">
                <a:avLst/>
              </a:prstGeom>
              <a:noFill/>
              <a:ln w="28575" cap="sq">
                <a:solidFill>
                  <a:srgbClr val="CC0066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34" name="Line 22"/>
              <p:cNvSpPr>
                <a:spLocks noChangeShapeType="1"/>
              </p:cNvSpPr>
              <p:nvPr/>
            </p:nvSpPr>
            <p:spPr bwMode="auto">
              <a:xfrm flipH="1">
                <a:off x="1328" y="1832"/>
                <a:ext cx="144" cy="568"/>
              </a:xfrm>
              <a:prstGeom prst="line">
                <a:avLst/>
              </a:prstGeom>
              <a:noFill/>
              <a:ln w="28575" cap="sq">
                <a:solidFill>
                  <a:srgbClr val="CC0066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ru-RU"/>
              </a:p>
            </p:txBody>
          </p:sp>
        </p:grp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 flipV="1">
              <a:off x="3072" y="2240"/>
              <a:ext cx="344" cy="48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miter lim="800000"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>
              <a:off x="3064" y="2296"/>
              <a:ext cx="256" cy="368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miter lim="800000"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ru-RU"/>
            </a:p>
          </p:txBody>
        </p:sp>
      </p:grpSp>
      <p:grpSp>
        <p:nvGrpSpPr>
          <p:cNvPr id="37" name="Group 25"/>
          <p:cNvGrpSpPr>
            <a:grpSpLocks/>
          </p:cNvGrpSpPr>
          <p:nvPr/>
        </p:nvGrpSpPr>
        <p:grpSpPr bwMode="auto">
          <a:xfrm>
            <a:off x="3699579" y="3965851"/>
            <a:ext cx="2260600" cy="2159000"/>
            <a:chOff x="2096" y="2656"/>
            <a:chExt cx="1424" cy="1360"/>
          </a:xfrm>
        </p:grpSpPr>
        <p:sp>
          <p:nvSpPr>
            <p:cNvPr id="38" name="Oval 26"/>
            <p:cNvSpPr>
              <a:spLocks noChangeArrowheads="1"/>
            </p:cNvSpPr>
            <p:nvPr/>
          </p:nvSpPr>
          <p:spPr bwMode="auto">
            <a:xfrm>
              <a:off x="2096" y="2656"/>
              <a:ext cx="1424" cy="1360"/>
            </a:xfrm>
            <a:prstGeom prst="ellipse">
              <a:avLst/>
            </a:prstGeom>
            <a:solidFill>
              <a:srgbClr val="EAEAEA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9" name="Oval 27"/>
            <p:cNvSpPr>
              <a:spLocks noChangeArrowheads="1"/>
            </p:cNvSpPr>
            <p:nvPr/>
          </p:nvSpPr>
          <p:spPr bwMode="auto">
            <a:xfrm>
              <a:off x="2448" y="3384"/>
              <a:ext cx="216" cy="216"/>
            </a:xfrm>
            <a:prstGeom prst="ellipse">
              <a:avLst/>
            </a:prstGeom>
            <a:solidFill>
              <a:srgbClr val="0000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40" name="Group 28"/>
            <p:cNvGrpSpPr>
              <a:grpSpLocks/>
            </p:cNvGrpSpPr>
            <p:nvPr/>
          </p:nvGrpSpPr>
          <p:grpSpPr bwMode="auto">
            <a:xfrm>
              <a:off x="2192" y="3088"/>
              <a:ext cx="656" cy="576"/>
              <a:chOff x="816" y="1824"/>
              <a:chExt cx="656" cy="576"/>
            </a:xfrm>
          </p:grpSpPr>
          <p:sp>
            <p:nvSpPr>
              <p:cNvPr id="50" name="Line 29"/>
              <p:cNvSpPr>
                <a:spLocks noChangeShapeType="1"/>
              </p:cNvSpPr>
              <p:nvPr/>
            </p:nvSpPr>
            <p:spPr bwMode="auto">
              <a:xfrm flipV="1">
                <a:off x="816" y="1824"/>
                <a:ext cx="656" cy="24"/>
              </a:xfrm>
              <a:prstGeom prst="line">
                <a:avLst/>
              </a:prstGeom>
              <a:noFill/>
              <a:ln w="28575" cap="sq">
                <a:solidFill>
                  <a:srgbClr val="CC99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51" name="Line 30"/>
              <p:cNvSpPr>
                <a:spLocks noChangeShapeType="1"/>
              </p:cNvSpPr>
              <p:nvPr/>
            </p:nvSpPr>
            <p:spPr bwMode="auto">
              <a:xfrm flipH="1">
                <a:off x="1328" y="1832"/>
                <a:ext cx="144" cy="568"/>
              </a:xfrm>
              <a:prstGeom prst="line">
                <a:avLst/>
              </a:prstGeom>
              <a:noFill/>
              <a:ln w="28575" cap="sq">
                <a:solidFill>
                  <a:srgbClr val="CC99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ru-RU"/>
              </a:p>
            </p:txBody>
          </p:sp>
        </p:grpSp>
        <p:sp>
          <p:nvSpPr>
            <p:cNvPr id="41" name="Line 31"/>
            <p:cNvSpPr>
              <a:spLocks noChangeShapeType="1"/>
            </p:cNvSpPr>
            <p:nvPr/>
          </p:nvSpPr>
          <p:spPr bwMode="auto">
            <a:xfrm>
              <a:off x="2568" y="3496"/>
              <a:ext cx="304" cy="312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miter lim="800000"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ru-RU"/>
            </a:p>
          </p:txBody>
        </p:sp>
        <p:grpSp>
          <p:nvGrpSpPr>
            <p:cNvPr id="42" name="Group 32"/>
            <p:cNvGrpSpPr>
              <a:grpSpLocks/>
            </p:cNvGrpSpPr>
            <p:nvPr/>
          </p:nvGrpSpPr>
          <p:grpSpPr bwMode="auto">
            <a:xfrm>
              <a:off x="2464" y="3304"/>
              <a:ext cx="656" cy="576"/>
              <a:chOff x="816" y="1824"/>
              <a:chExt cx="656" cy="576"/>
            </a:xfrm>
          </p:grpSpPr>
          <p:sp>
            <p:nvSpPr>
              <p:cNvPr id="48" name="Line 33"/>
              <p:cNvSpPr>
                <a:spLocks noChangeShapeType="1"/>
              </p:cNvSpPr>
              <p:nvPr/>
            </p:nvSpPr>
            <p:spPr bwMode="auto">
              <a:xfrm flipV="1">
                <a:off x="816" y="1824"/>
                <a:ext cx="656" cy="24"/>
              </a:xfrm>
              <a:prstGeom prst="line">
                <a:avLst/>
              </a:prstGeom>
              <a:noFill/>
              <a:ln w="28575" cap="sq">
                <a:solidFill>
                  <a:srgbClr val="CC0066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49" name="Line 34"/>
              <p:cNvSpPr>
                <a:spLocks noChangeShapeType="1"/>
              </p:cNvSpPr>
              <p:nvPr/>
            </p:nvSpPr>
            <p:spPr bwMode="auto">
              <a:xfrm flipH="1">
                <a:off x="1328" y="1832"/>
                <a:ext cx="144" cy="568"/>
              </a:xfrm>
              <a:prstGeom prst="line">
                <a:avLst/>
              </a:prstGeom>
              <a:noFill/>
              <a:ln w="28575" cap="sq">
                <a:solidFill>
                  <a:srgbClr val="CC0066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ru-RU"/>
              </a:p>
            </p:txBody>
          </p:sp>
        </p:grpSp>
        <p:sp>
          <p:nvSpPr>
            <p:cNvPr id="43" name="Line 35"/>
            <p:cNvSpPr>
              <a:spLocks noChangeShapeType="1"/>
            </p:cNvSpPr>
            <p:nvPr/>
          </p:nvSpPr>
          <p:spPr bwMode="auto">
            <a:xfrm flipV="1">
              <a:off x="2560" y="3408"/>
              <a:ext cx="400" cy="80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miter lim="800000"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44" name="Line 36"/>
            <p:cNvSpPr>
              <a:spLocks noChangeShapeType="1"/>
            </p:cNvSpPr>
            <p:nvPr/>
          </p:nvSpPr>
          <p:spPr bwMode="auto">
            <a:xfrm>
              <a:off x="2544" y="3496"/>
              <a:ext cx="48" cy="328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miter lim="800000"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45" name="Line 37"/>
            <p:cNvSpPr>
              <a:spLocks noChangeShapeType="1"/>
            </p:cNvSpPr>
            <p:nvPr/>
          </p:nvSpPr>
          <p:spPr bwMode="auto">
            <a:xfrm flipH="1" flipV="1">
              <a:off x="2296" y="3440"/>
              <a:ext cx="256" cy="56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miter lim="800000"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46" name="Line 38"/>
            <p:cNvSpPr>
              <a:spLocks noChangeShapeType="1"/>
            </p:cNvSpPr>
            <p:nvPr/>
          </p:nvSpPr>
          <p:spPr bwMode="auto">
            <a:xfrm flipH="1" flipV="1">
              <a:off x="2256" y="3256"/>
              <a:ext cx="280" cy="224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miter lim="800000"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47" name="Line 39"/>
            <p:cNvSpPr>
              <a:spLocks noChangeShapeType="1"/>
            </p:cNvSpPr>
            <p:nvPr/>
          </p:nvSpPr>
          <p:spPr bwMode="auto">
            <a:xfrm flipH="1">
              <a:off x="2352" y="3496"/>
              <a:ext cx="200" cy="200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miter lim="800000"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979" name="Picture 3" descr="im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5638800" cy="4227513"/>
          </a:xfrm>
          <a:prstGeom prst="rect">
            <a:avLst/>
          </a:prstGeom>
          <a:noFill/>
        </p:spPr>
      </p:pic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229600" cy="1143000"/>
          </a:xfrm>
        </p:spPr>
        <p:txBody>
          <a:bodyPr/>
          <a:lstStyle/>
          <a:p>
            <a:r>
              <a:rPr lang="ru-RU" dirty="0"/>
              <a:t>Края</a:t>
            </a:r>
            <a:endParaRPr lang="en-US" dirty="0"/>
          </a:p>
        </p:txBody>
      </p:sp>
      <p:pic>
        <p:nvPicPr>
          <p:cNvPr id="510980" name="Picture 4" descr="zoomi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00713" y="1447800"/>
            <a:ext cx="2514600" cy="1885950"/>
          </a:xfrm>
          <a:prstGeom prst="rect">
            <a:avLst/>
          </a:prstGeom>
          <a:noFill/>
        </p:spPr>
      </p:pic>
      <p:pic>
        <p:nvPicPr>
          <p:cNvPr id="510981" name="Picture 5" descr="sur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03838" y="3590925"/>
            <a:ext cx="3382962" cy="2536825"/>
          </a:xfrm>
          <a:prstGeom prst="rect">
            <a:avLst/>
          </a:prstGeom>
          <a:noFill/>
        </p:spPr>
      </p:pic>
      <p:sp>
        <p:nvSpPr>
          <p:cNvPr id="510982" name="Line 6"/>
          <p:cNvSpPr>
            <a:spLocks noChangeShapeType="1"/>
          </p:cNvSpPr>
          <p:nvPr/>
        </p:nvSpPr>
        <p:spPr bwMode="auto">
          <a:xfrm flipH="1">
            <a:off x="4832350" y="21113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10984" name="Rectangle 8"/>
          <p:cNvSpPr>
            <a:spLocks noChangeArrowheads="1"/>
          </p:cNvSpPr>
          <p:nvPr/>
        </p:nvSpPr>
        <p:spPr bwMode="auto">
          <a:xfrm>
            <a:off x="4616450" y="2057400"/>
            <a:ext cx="152400" cy="1301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0985" name="Rectangle 9"/>
          <p:cNvSpPr>
            <a:spLocks noChangeArrowheads="1"/>
          </p:cNvSpPr>
          <p:nvPr/>
        </p:nvSpPr>
        <p:spPr bwMode="auto">
          <a:xfrm>
            <a:off x="1295400" y="5611813"/>
            <a:ext cx="35877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b="0">
                <a:latin typeface="Arial" charset="0"/>
              </a:rPr>
              <a:t> </a:t>
            </a:r>
            <a:r>
              <a:rPr lang="ru-RU" sz="2000" b="0">
                <a:latin typeface="Arial" charset="0"/>
              </a:rPr>
              <a:t>большие градиенты</a:t>
            </a:r>
            <a:endParaRPr lang="en-US" sz="2000" b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0">
                <a:latin typeface="Arial" charset="0"/>
              </a:rPr>
              <a:t> </a:t>
            </a:r>
            <a:r>
              <a:rPr lang="ru-RU" sz="2000" b="0">
                <a:latin typeface="Arial" charset="0"/>
              </a:rPr>
              <a:t>большое </a:t>
            </a:r>
            <a:r>
              <a:rPr lang="en-US" sz="2000" b="0">
                <a:latin typeface="Symbol" pitchFamily="18" charset="2"/>
              </a:rPr>
              <a:t>l</a:t>
            </a:r>
            <a:r>
              <a:rPr lang="en-US" sz="2000" b="0" baseline="-25000">
                <a:latin typeface="Arial" charset="0"/>
              </a:rPr>
              <a:t>1</a:t>
            </a:r>
            <a:r>
              <a:rPr lang="en-US" sz="2000" b="0">
                <a:latin typeface="Arial" charset="0"/>
              </a:rPr>
              <a:t>, </a:t>
            </a:r>
            <a:r>
              <a:rPr lang="ru-RU" sz="2000" b="0">
                <a:latin typeface="Arial" charset="0"/>
              </a:rPr>
              <a:t>маленькое </a:t>
            </a:r>
            <a:r>
              <a:rPr lang="en-US" sz="2000" b="0">
                <a:latin typeface="Arial" charset="0"/>
              </a:rPr>
              <a:t>l </a:t>
            </a:r>
            <a:r>
              <a:rPr lang="en-US" sz="2000" b="0">
                <a:latin typeface="Symbol" pitchFamily="18" charset="2"/>
              </a:rPr>
              <a:t>l</a:t>
            </a:r>
            <a:r>
              <a:rPr lang="en-US" sz="2000" b="0" baseline="-25000">
                <a:latin typeface="Arial" charset="0"/>
              </a:rPr>
              <a:t>2</a:t>
            </a:r>
          </a:p>
        </p:txBody>
      </p:sp>
      <p:pic>
        <p:nvPicPr>
          <p:cNvPr id="510986" name="Picture 10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5257800"/>
            <a:ext cx="17907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364" name="Picture 4" descr="im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5621338" cy="4214813"/>
          </a:xfrm>
          <a:prstGeom prst="rect">
            <a:avLst/>
          </a:prstGeom>
          <a:noFill/>
        </p:spPr>
      </p:pic>
      <p:pic>
        <p:nvPicPr>
          <p:cNvPr id="527362" name="Picture 2" descr="sur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03838" y="3543300"/>
            <a:ext cx="3382962" cy="2536825"/>
          </a:xfrm>
          <a:prstGeom prst="rect">
            <a:avLst/>
          </a:prstGeom>
          <a:noFill/>
        </p:spPr>
      </p:pic>
      <p:pic>
        <p:nvPicPr>
          <p:cNvPr id="527363" name="Picture 3" descr="zoomi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0238" y="1447800"/>
            <a:ext cx="2514600" cy="1885950"/>
          </a:xfrm>
          <a:prstGeom prst="rect">
            <a:avLst/>
          </a:prstGeom>
          <a:noFill/>
        </p:spPr>
      </p:pic>
      <p:sp>
        <p:nvSpPr>
          <p:cNvPr id="527365" name="Rectangle 5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ru-RU" dirty="0"/>
              <a:t>Слабоконтрастная текстура</a:t>
            </a:r>
            <a:endParaRPr lang="en-US" dirty="0"/>
          </a:p>
        </p:txBody>
      </p:sp>
      <p:sp>
        <p:nvSpPr>
          <p:cNvPr id="527366" name="Line 6"/>
          <p:cNvSpPr>
            <a:spLocks noChangeShapeType="1"/>
          </p:cNvSpPr>
          <p:nvPr/>
        </p:nvSpPr>
        <p:spPr bwMode="auto">
          <a:xfrm flipH="1">
            <a:off x="1446213" y="273208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27367" name="Rectangle 7"/>
          <p:cNvSpPr>
            <a:spLocks noChangeArrowheads="1"/>
          </p:cNvSpPr>
          <p:nvPr/>
        </p:nvSpPr>
        <p:spPr bwMode="auto">
          <a:xfrm>
            <a:off x="1475656" y="5877272"/>
            <a:ext cx="3503613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b="0" dirty="0">
                <a:latin typeface="Arial" charset="0"/>
              </a:rPr>
              <a:t> </a:t>
            </a:r>
            <a:r>
              <a:rPr lang="ru-RU" sz="2000" b="0" dirty="0">
                <a:latin typeface="Arial" charset="0"/>
              </a:rPr>
              <a:t>величина градиента мала</a:t>
            </a:r>
            <a:endParaRPr lang="en-US" sz="2000" b="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0" dirty="0">
                <a:latin typeface="Arial" charset="0"/>
              </a:rPr>
              <a:t> </a:t>
            </a:r>
            <a:r>
              <a:rPr lang="ru-RU" sz="2000" b="0" dirty="0">
                <a:latin typeface="Arial" charset="0"/>
              </a:rPr>
              <a:t>малое</a:t>
            </a:r>
            <a:r>
              <a:rPr lang="en-US" sz="2000" b="0" dirty="0">
                <a:latin typeface="Symbol" pitchFamily="18" charset="2"/>
              </a:rPr>
              <a:t> l</a:t>
            </a:r>
            <a:r>
              <a:rPr lang="en-US" sz="2000" b="0" baseline="-25000" dirty="0">
                <a:latin typeface="Arial" charset="0"/>
              </a:rPr>
              <a:t>1</a:t>
            </a:r>
            <a:r>
              <a:rPr lang="en-US" sz="2000" b="0" dirty="0">
                <a:latin typeface="Arial" charset="0"/>
              </a:rPr>
              <a:t>, </a:t>
            </a:r>
            <a:r>
              <a:rPr lang="ru-RU" sz="2000" b="0" dirty="0">
                <a:latin typeface="Arial" charset="0"/>
              </a:rPr>
              <a:t>малое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>
                <a:latin typeface="Symbol" pitchFamily="18" charset="2"/>
              </a:rPr>
              <a:t>l</a:t>
            </a:r>
            <a:r>
              <a:rPr lang="en-US" sz="2000" b="0" baseline="-25000" dirty="0">
                <a:latin typeface="Arial" charset="0"/>
              </a:rPr>
              <a:t>2</a:t>
            </a:r>
          </a:p>
        </p:txBody>
      </p:sp>
      <p:pic>
        <p:nvPicPr>
          <p:cNvPr id="527373" name="Picture 13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2" y="5373216"/>
            <a:ext cx="17907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7374" name="Rectangle 14"/>
          <p:cNvSpPr>
            <a:spLocks noChangeArrowheads="1"/>
          </p:cNvSpPr>
          <p:nvPr/>
        </p:nvSpPr>
        <p:spPr bwMode="auto">
          <a:xfrm>
            <a:off x="1262063" y="2655888"/>
            <a:ext cx="152400" cy="1301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958" name="Picture 6" descr="im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5621338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229600" cy="1143000"/>
          </a:xfrm>
        </p:spPr>
        <p:txBody>
          <a:bodyPr/>
          <a:lstStyle/>
          <a:p>
            <a:r>
              <a:rPr lang="ru-RU" dirty="0" err="1"/>
              <a:t>Текстурированная</a:t>
            </a:r>
            <a:r>
              <a:rPr lang="ru-RU" dirty="0"/>
              <a:t> область</a:t>
            </a:r>
            <a:endParaRPr lang="en-US" dirty="0"/>
          </a:p>
        </p:txBody>
      </p:sp>
      <p:pic>
        <p:nvPicPr>
          <p:cNvPr id="509955" name="Picture 3" descr="zoomi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89600" y="1452563"/>
            <a:ext cx="2514600" cy="1884362"/>
          </a:xfrm>
          <a:prstGeom prst="rect">
            <a:avLst/>
          </a:prstGeom>
          <a:noFill/>
        </p:spPr>
      </p:pic>
      <p:pic>
        <p:nvPicPr>
          <p:cNvPr id="509956" name="Picture 4" descr="sur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3562350"/>
            <a:ext cx="3378200" cy="2533650"/>
          </a:xfrm>
          <a:prstGeom prst="rect">
            <a:avLst/>
          </a:prstGeom>
          <a:noFill/>
        </p:spPr>
      </p:pic>
      <p:sp>
        <p:nvSpPr>
          <p:cNvPr id="509957" name="Rectangle 5"/>
          <p:cNvSpPr>
            <a:spLocks noChangeArrowheads="1"/>
          </p:cNvSpPr>
          <p:nvPr/>
        </p:nvSpPr>
        <p:spPr bwMode="auto">
          <a:xfrm>
            <a:off x="4343400" y="4114800"/>
            <a:ext cx="152400" cy="152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09959" name="Line 7"/>
          <p:cNvSpPr>
            <a:spLocks noChangeShapeType="1"/>
          </p:cNvSpPr>
          <p:nvPr/>
        </p:nvSpPr>
        <p:spPr bwMode="auto">
          <a:xfrm flipH="1">
            <a:off x="4527550" y="39084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4354513" y="3843338"/>
            <a:ext cx="152400" cy="1301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09962" name="Rectangle 10"/>
          <p:cNvSpPr>
            <a:spLocks noChangeArrowheads="1"/>
          </p:cNvSpPr>
          <p:nvPr/>
        </p:nvSpPr>
        <p:spPr bwMode="auto">
          <a:xfrm>
            <a:off x="1259632" y="5949280"/>
            <a:ext cx="51466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b="0" dirty="0">
                <a:latin typeface="Arial" charset="0"/>
              </a:rPr>
              <a:t> </a:t>
            </a:r>
            <a:r>
              <a:rPr lang="ru-RU" sz="2000" b="0" dirty="0">
                <a:latin typeface="Arial" charset="0"/>
              </a:rPr>
              <a:t>градиенты разные</a:t>
            </a:r>
            <a:r>
              <a:rPr lang="en-US" sz="2000" b="0" dirty="0">
                <a:latin typeface="Arial" charset="0"/>
              </a:rPr>
              <a:t>, </a:t>
            </a:r>
            <a:r>
              <a:rPr lang="ru-RU" sz="2000" b="0" dirty="0">
                <a:latin typeface="Arial" charset="0"/>
              </a:rPr>
              <a:t>большая амплитуда</a:t>
            </a:r>
            <a:endParaRPr lang="en-US" sz="2000" b="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0" dirty="0">
                <a:latin typeface="Arial" charset="0"/>
              </a:rPr>
              <a:t> </a:t>
            </a:r>
            <a:r>
              <a:rPr lang="ru-RU" sz="2000" b="0" dirty="0">
                <a:latin typeface="Arial" charset="0"/>
              </a:rPr>
              <a:t>большое</a:t>
            </a:r>
            <a:r>
              <a:rPr lang="en-US" sz="2000" b="0" dirty="0">
                <a:latin typeface="Symbol" pitchFamily="18" charset="2"/>
              </a:rPr>
              <a:t> l</a:t>
            </a:r>
            <a:r>
              <a:rPr lang="en-US" sz="2000" b="0" baseline="-25000" dirty="0">
                <a:latin typeface="Arial" charset="0"/>
              </a:rPr>
              <a:t>1</a:t>
            </a:r>
            <a:r>
              <a:rPr lang="en-US" sz="2000" b="0" dirty="0">
                <a:latin typeface="Arial" charset="0"/>
              </a:rPr>
              <a:t>, </a:t>
            </a:r>
            <a:r>
              <a:rPr lang="ru-RU" sz="2000" b="0" dirty="0">
                <a:latin typeface="Arial" charset="0"/>
              </a:rPr>
              <a:t>большое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>
                <a:latin typeface="Symbol" pitchFamily="18" charset="2"/>
              </a:rPr>
              <a:t>l</a:t>
            </a:r>
            <a:r>
              <a:rPr lang="en-US" sz="2000" b="0" baseline="-25000" dirty="0">
                <a:latin typeface="Arial" charset="0"/>
              </a:rPr>
              <a:t>2</a:t>
            </a:r>
          </a:p>
        </p:txBody>
      </p:sp>
      <p:pic>
        <p:nvPicPr>
          <p:cNvPr id="509963" name="Picture 11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5373216"/>
            <a:ext cx="17907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 изображений</a:t>
            </a:r>
            <a:endParaRPr lang="ru-RU" dirty="0"/>
          </a:p>
        </p:txBody>
      </p:sp>
      <p:sp>
        <p:nvSpPr>
          <p:cNvPr id="20" name="Содержимое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ru-RU" sz="2400" dirty="0" smtClean="0"/>
              <a:t>Для чего?</a:t>
            </a:r>
          </a:p>
          <a:p>
            <a:pPr marL="285750" lvl="1" indent="-285750">
              <a:buClr>
                <a:schemeClr val="accent3"/>
              </a:buClr>
              <a:buSzPct val="95000"/>
              <a:buFont typeface="Arial" charset="0"/>
              <a:buChar char="•"/>
            </a:pPr>
            <a:r>
              <a:rPr lang="ru-RU" sz="2400" dirty="0" smtClean="0"/>
              <a:t>Отслеживание объектов</a:t>
            </a:r>
            <a:endParaRPr lang="en-US" sz="2400" dirty="0" smtClean="0"/>
          </a:p>
          <a:p>
            <a:pPr marL="285750" lvl="1" indent="-285750">
              <a:buClr>
                <a:schemeClr val="accent3"/>
              </a:buClr>
              <a:buSzPct val="95000"/>
              <a:buFont typeface="Arial" charset="0"/>
              <a:buChar char="•"/>
            </a:pPr>
            <a:r>
              <a:rPr lang="ru-RU" sz="2400" dirty="0" smtClean="0"/>
              <a:t>Стабилизация видео</a:t>
            </a:r>
          </a:p>
          <a:p>
            <a:pPr marL="285750" lvl="1" indent="-285750">
              <a:buClr>
                <a:schemeClr val="accent3"/>
              </a:buClr>
              <a:buSzPct val="95000"/>
              <a:buFont typeface="Arial" charset="0"/>
              <a:buChar char="•"/>
            </a:pPr>
            <a:r>
              <a:rPr lang="ru-RU" sz="2400" dirty="0" smtClean="0"/>
              <a:t>Генерация панорам</a:t>
            </a:r>
            <a:endParaRPr lang="en-US" sz="2400" dirty="0" smtClean="0"/>
          </a:p>
          <a:p>
            <a:pPr marL="285750" lvl="1" indent="-285750">
              <a:buClr>
                <a:schemeClr val="accent3"/>
              </a:buClr>
              <a:buSzPct val="95000"/>
              <a:buFont typeface="Arial" charset="0"/>
              <a:buChar char="•"/>
            </a:pPr>
            <a:r>
              <a:rPr lang="ru-RU" sz="2400" dirty="0" smtClean="0"/>
              <a:t>3х мерная реконструкция</a:t>
            </a:r>
            <a:endParaRPr lang="en-US" sz="2400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Детектор Харриса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2141592"/>
          </a:xfrm>
        </p:spPr>
        <p:txBody>
          <a:bodyPr/>
          <a:lstStyle/>
          <a:p>
            <a:r>
              <a:rPr lang="ru-RU" dirty="0" smtClean="0"/>
              <a:t>Выбираем угловые точки</a:t>
            </a:r>
          </a:p>
          <a:p>
            <a:pPr lvl="1"/>
            <a:r>
              <a:rPr lang="ru-RU" dirty="0" smtClean="0"/>
              <a:t>Вычисляем производные</a:t>
            </a:r>
          </a:p>
          <a:p>
            <a:pPr lvl="1"/>
            <a:r>
              <a:rPr lang="ru-RU" dirty="0" smtClean="0"/>
              <a:t>Строим матрицу производных в окрестности точки</a:t>
            </a:r>
          </a:p>
          <a:p>
            <a:pPr lvl="1"/>
            <a:r>
              <a:rPr lang="ru-RU" dirty="0" smtClean="0"/>
              <a:t>Вычисляем собственные значения матрицы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275856" y="3645024"/>
          <a:ext cx="253468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3" name="Equation" r:id="rId3" imgW="1625400" imgH="507960" progId="Equation.DSMT4">
                  <p:embed/>
                </p:oleObj>
              </mc:Choice>
              <mc:Fallback>
                <p:oleObj name="Equation" r:id="rId3" imgW="162540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645024"/>
                        <a:ext cx="2534682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Содержимое 2"/>
          <p:cNvSpPr txBox="1">
            <a:spLocks/>
          </p:cNvSpPr>
          <p:nvPr/>
        </p:nvSpPr>
        <p:spPr>
          <a:xfrm>
            <a:off x="467544" y="4365104"/>
            <a:ext cx="8229600" cy="5760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Вычислить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3563938" y="5064125"/>
          <a:ext cx="152241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4" name="Equation" r:id="rId5" imgW="977760" imgH="533160" progId="Equation.DSMT4">
                  <p:embed/>
                </p:oleObj>
              </mc:Choice>
              <mc:Fallback>
                <p:oleObj name="Equation" r:id="rId5" imgW="977760" imgH="533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064125"/>
                        <a:ext cx="1522412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Детектор Харриса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Изображение</a:t>
            </a:r>
            <a:endParaRPr lang="ru-RU" dirty="0"/>
          </a:p>
        </p:txBody>
      </p:sp>
      <p:pic>
        <p:nvPicPr>
          <p:cNvPr id="9113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22325" y="2896160"/>
            <a:ext cx="3703638" cy="2751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Углы</a:t>
            </a:r>
            <a:endParaRPr lang="ru-RU" dirty="0"/>
          </a:p>
        </p:txBody>
      </p:sp>
      <p:pic>
        <p:nvPicPr>
          <p:cNvPr id="9113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664075" y="2896588"/>
            <a:ext cx="3702050" cy="2750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Сопоставление характерных черт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sz="2400" dirty="0" smtClean="0"/>
              <a:t>Мы будем использовать не всё изображение</a:t>
            </a:r>
          </a:p>
          <a:p>
            <a:pPr>
              <a:buFont typeface="Arial" charset="0"/>
              <a:buChar char="•"/>
            </a:pPr>
            <a:r>
              <a:rPr lang="ru-RU" sz="2400" dirty="0" smtClean="0"/>
              <a:t>Сначала нам понадобится выделить «хорошие» объекты</a:t>
            </a:r>
          </a:p>
          <a:p>
            <a:pPr>
              <a:buFont typeface="Arial" charset="0"/>
              <a:buChar char="•"/>
            </a:pPr>
            <a:r>
              <a:rPr lang="ru-RU" sz="2400" dirty="0" smtClean="0"/>
              <a:t>Мы будем </a:t>
            </a:r>
            <a:r>
              <a:rPr lang="ru-RU" sz="2400" dirty="0" smtClean="0"/>
              <a:t>сопоставлять </a:t>
            </a:r>
            <a:r>
              <a:rPr lang="ru-RU" sz="2400" dirty="0" smtClean="0"/>
              <a:t>их друг с другом</a:t>
            </a:r>
          </a:p>
          <a:p>
            <a:pPr>
              <a:buFont typeface="Arial" charset="0"/>
              <a:buChar char="•"/>
            </a:pPr>
            <a:r>
              <a:rPr lang="ru-RU" sz="2400" dirty="0" smtClean="0"/>
              <a:t>Нам нужно какое-то описание таких объектов!</a:t>
            </a:r>
            <a:endParaRPr lang="ru-RU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хотелось бы распознавать?</a:t>
            </a:r>
            <a:endParaRPr lang="ru-RU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332396" y="2015449"/>
            <a:ext cx="6442508" cy="429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1259632" y="3789040"/>
            <a:ext cx="360040" cy="7920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259632" y="4725144"/>
            <a:ext cx="194421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716016" y="4653136"/>
            <a:ext cx="2520280" cy="3600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707904" y="4581128"/>
            <a:ext cx="432048" cy="7200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732240" y="3356992"/>
            <a:ext cx="432048" cy="93610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7380312" y="3356992"/>
            <a:ext cx="360040" cy="86409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907704" y="1988840"/>
            <a:ext cx="5904656" cy="25922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228184" y="5373216"/>
            <a:ext cx="1656184" cy="7920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331640" y="5373216"/>
            <a:ext cx="2664296" cy="93610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мы будем распознавать?</a:t>
            </a:r>
            <a:endParaRPr lang="ru-RU" dirty="0"/>
          </a:p>
        </p:txBody>
      </p:sp>
      <p:pic>
        <p:nvPicPr>
          <p:cNvPr id="21" name="Содержимое 20" descr="00000000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12408" y="1846263"/>
            <a:ext cx="5363633" cy="40227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Заголовок 1"/>
          <p:cNvSpPr>
            <a:spLocks noGrp="1"/>
          </p:cNvSpPr>
          <p:nvPr>
            <p:ph type="title"/>
          </p:nvPr>
        </p:nvSpPr>
        <p:spPr>
          <a:xfrm>
            <a:off x="396081" y="404664"/>
            <a:ext cx="8229600" cy="1143000"/>
          </a:xfrm>
        </p:spPr>
        <p:txBody>
          <a:bodyPr/>
          <a:lstStyle/>
          <a:p>
            <a:r>
              <a:rPr lang="ru-RU" smtClean="0"/>
              <a:t>Характерные черты</a:t>
            </a:r>
          </a:p>
        </p:txBody>
      </p:sp>
      <p:pic>
        <p:nvPicPr>
          <p:cNvPr id="63491" name="Picture 2" descr="http://wiki.technicalvision.ru/images/e/ef/4-1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2060575"/>
            <a:ext cx="8085137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Заголовок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43000"/>
          </a:xfrm>
        </p:spPr>
        <p:txBody>
          <a:bodyPr/>
          <a:lstStyle/>
          <a:p>
            <a:r>
              <a:rPr lang="ru-RU" smtClean="0"/>
              <a:t>Характерные черты</a:t>
            </a:r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395288" y="1412875"/>
          <a:ext cx="8229600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561456"/>
                <a:gridCol w="1553344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лучше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хуже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Присутствие/плотность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точки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линии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области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Редкость/уникальность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области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линии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точки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Инвариантность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точки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линии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области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Устойчивость к шуму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области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линии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точки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Локализация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точки,</a:t>
                      </a:r>
                      <a:r>
                        <a:rPr lang="ru-RU" baseline="0" dirty="0" smtClean="0"/>
                        <a:t> о</a:t>
                      </a:r>
                      <a:r>
                        <a:rPr lang="ru-RU" dirty="0" smtClean="0"/>
                        <a:t>собенно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углы</a:t>
                      </a:r>
                      <a:r>
                        <a:rPr lang="ru-RU" dirty="0"/>
                        <a:t>, центры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линии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области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Присутствие/плотность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точки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линии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области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Скорость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точки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линии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области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Влияние разрывов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области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линии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точки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Точечные особенности</a:t>
            </a:r>
            <a:endParaRPr lang="ru-RU" dirty="0"/>
          </a:p>
        </p:txBody>
      </p:sp>
      <p:pic>
        <p:nvPicPr>
          <p:cNvPr id="78851" name="Picture 3" descr="G:\Мои документы\WORK\Тезисы и публикации\Владивосток 2013\Для доклада\lab2_BRISK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46225" y="2714625"/>
            <a:ext cx="6096000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Точечные особенности</a:t>
            </a:r>
            <a:endParaRPr lang="ru-RU" dirty="0"/>
          </a:p>
        </p:txBody>
      </p:sp>
      <p:pic>
        <p:nvPicPr>
          <p:cNvPr id="78850" name="Picture 2" descr="G:\Мои документы\WORK\Тезисы и публикации\Владивосток 2013\Для доклада\BRISK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22325" y="2348865"/>
            <a:ext cx="7543800" cy="3017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Точечные особенности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выделить на последовательности кадров</a:t>
            </a:r>
          </a:p>
          <a:p>
            <a:r>
              <a:rPr lang="ru-RU" dirty="0" smtClean="0"/>
              <a:t>Уникальность</a:t>
            </a:r>
          </a:p>
          <a:p>
            <a:r>
              <a:rPr lang="ru-RU" dirty="0" smtClean="0"/>
              <a:t>Лёгкость выделения</a:t>
            </a:r>
          </a:p>
          <a:p>
            <a:pPr>
              <a:buNone/>
            </a:pPr>
            <a:r>
              <a:rPr lang="ru-RU" dirty="0" smtClean="0"/>
              <a:t>Как этого достичь?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 изображений</a:t>
            </a:r>
            <a:endParaRPr lang="ru-RU" dirty="0"/>
          </a:p>
        </p:txBody>
      </p:sp>
      <p:sp>
        <p:nvSpPr>
          <p:cNvPr id="20" name="Содержимое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ru-RU" sz="2400" dirty="0" smtClean="0"/>
              <a:t>Два общих подхода</a:t>
            </a:r>
            <a:r>
              <a:rPr lang="en-US" sz="2400" dirty="0" smtClean="0"/>
              <a:t>: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ru-RU" sz="2400" dirty="0" smtClean="0"/>
              <a:t>Согласование (</a:t>
            </a:r>
            <a:r>
              <a:rPr lang="en-US" sz="2400" dirty="0" smtClean="0"/>
              <a:t>alignment) </a:t>
            </a:r>
            <a:r>
              <a:rPr lang="ru-RU" sz="2400" dirty="0" smtClean="0"/>
              <a:t>на основе особенностей</a:t>
            </a:r>
            <a:endParaRPr lang="en-US" sz="2400" dirty="0" smtClean="0"/>
          </a:p>
          <a:p>
            <a:pPr lvl="2">
              <a:buFont typeface="Courier New" charset="0"/>
              <a:buChar char="o"/>
            </a:pPr>
            <a:r>
              <a:rPr lang="ru-RU" sz="2400" dirty="0" smtClean="0"/>
              <a:t>Найти несколько соответствующих точек на обоих изображениях</a:t>
            </a:r>
            <a:endParaRPr lang="en-US" sz="2400" dirty="0" smtClean="0"/>
          </a:p>
          <a:p>
            <a:pPr lvl="2">
              <a:buFont typeface="Courier New" charset="0"/>
              <a:buChar char="o"/>
            </a:pPr>
            <a:r>
              <a:rPr lang="ru-RU" sz="2400" dirty="0" smtClean="0"/>
              <a:t>Вычислить согласование</a:t>
            </a:r>
            <a:endParaRPr lang="en-US" sz="2400" dirty="0" smtClean="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ru-RU" sz="2400" dirty="0" smtClean="0"/>
              <a:t>Прямое</a:t>
            </a:r>
            <a:r>
              <a:rPr lang="en-US" sz="2400" dirty="0" smtClean="0"/>
              <a:t>(</a:t>
            </a:r>
            <a:r>
              <a:rPr lang="ru-RU" sz="2400" dirty="0" err="1" smtClean="0"/>
              <a:t>попиксельное</a:t>
            </a:r>
            <a:r>
              <a:rPr lang="en-US" sz="2400" dirty="0" smtClean="0"/>
              <a:t>) </a:t>
            </a:r>
            <a:r>
              <a:rPr lang="ru-RU" sz="2400" dirty="0" smtClean="0"/>
              <a:t>согласование</a:t>
            </a:r>
            <a:endParaRPr lang="en-US" sz="2400" dirty="0" smtClean="0"/>
          </a:p>
          <a:p>
            <a:pPr lvl="2">
              <a:lnSpc>
                <a:spcPct val="90000"/>
              </a:lnSpc>
              <a:buFont typeface="Courier New" charset="0"/>
              <a:buChar char="o"/>
            </a:pPr>
            <a:r>
              <a:rPr lang="ru-RU" sz="2400" dirty="0" smtClean="0"/>
              <a:t>Поиск такого совмещения, при котором большинство пикселей совпадают </a:t>
            </a:r>
            <a:endParaRPr lang="en-US" sz="2400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Выделение краев</a:t>
            </a: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730375" y="1844675"/>
          <a:ext cx="5321300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Photo Editor Photo" r:id="rId4" imgW="7354327" imgH="4638095" progId="">
                  <p:embed/>
                </p:oleObj>
              </mc:Choice>
              <mc:Fallback>
                <p:oleObj name="Photo Editor Photo" r:id="rId4" imgW="7354327" imgH="4638095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1844675"/>
                        <a:ext cx="5321300" cy="335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762000" y="2133600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2000">
              <a:latin typeface="Tahoma" pitchFamily="34" charset="0"/>
            </a:endParaRP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684213" y="5229225"/>
            <a:ext cx="7704137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sz="2000" dirty="0"/>
              <a:t>Цель – преобразовать изображение в набор кривых для: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000" dirty="0"/>
              <a:t> выделения существенных характеристик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000" dirty="0"/>
              <a:t> сокращения объема информации для анализа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4400"/>
              <a:t>Выделение краев</a:t>
            </a:r>
          </a:p>
        </p:txBody>
      </p:sp>
      <p:sp>
        <p:nvSpPr>
          <p:cNvPr id="65540" name="Text Box 3"/>
          <p:cNvSpPr txBox="1">
            <a:spLocks noChangeArrowheads="1"/>
          </p:cNvSpPr>
          <p:nvPr/>
        </p:nvSpPr>
        <p:spPr bwMode="auto">
          <a:xfrm>
            <a:off x="762000" y="2133600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2000">
              <a:latin typeface="Tahoma" pitchFamily="34" charset="0"/>
            </a:endParaRPr>
          </a:p>
        </p:txBody>
      </p:sp>
      <p:pic>
        <p:nvPicPr>
          <p:cNvPr id="65541" name="Picture 4" descr="B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989138"/>
            <a:ext cx="4097338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2" name="Picture 5" descr="edg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538" y="3213100"/>
            <a:ext cx="4032250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Откуда берутся края?</a:t>
            </a:r>
            <a:endParaRPr lang="en-US" smtClean="0"/>
          </a:p>
        </p:txBody>
      </p:sp>
      <p:sp>
        <p:nvSpPr>
          <p:cNvPr id="2056" name="Rectangle 6"/>
          <p:cNvSpPr>
            <a:spLocks noGrp="1" noChangeArrowheads="1"/>
          </p:cNvSpPr>
          <p:nvPr>
            <p:ph idx="1"/>
          </p:nvPr>
        </p:nvSpPr>
        <p:spPr>
          <a:xfrm>
            <a:off x="395288" y="1844675"/>
            <a:ext cx="8229600" cy="1181100"/>
          </a:xfrm>
        </p:spPr>
        <p:txBody>
          <a:bodyPr/>
          <a:lstStyle/>
          <a:p>
            <a:r>
              <a:rPr lang="ru-RU" dirty="0" smtClean="0"/>
              <a:t>Край – резкий переход яркости.</a:t>
            </a:r>
          </a:p>
          <a:p>
            <a:r>
              <a:rPr lang="ru-RU" dirty="0" smtClean="0"/>
              <a:t>Различные причины возникновения:</a:t>
            </a:r>
            <a:endParaRPr lang="en-US" dirty="0" smtClean="0"/>
          </a:p>
        </p:txBody>
      </p:sp>
      <p:sp>
        <p:nvSpPr>
          <p:cNvPr id="136194" name="AutoShape 2"/>
          <p:cNvSpPr>
            <a:spLocks noChangeArrowheads="1"/>
          </p:cNvSpPr>
          <p:nvPr/>
        </p:nvSpPr>
        <p:spPr bwMode="auto">
          <a:xfrm>
            <a:off x="4114800" y="4495800"/>
            <a:ext cx="4057650" cy="4318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>
              <a:latin typeface="Constantia" pitchFamily="18" charset="0"/>
            </a:endParaRPr>
          </a:p>
        </p:txBody>
      </p:sp>
      <p:sp>
        <p:nvSpPr>
          <p:cNvPr id="136195" name="AutoShape 3"/>
          <p:cNvSpPr>
            <a:spLocks noChangeArrowheads="1"/>
          </p:cNvSpPr>
          <p:nvPr/>
        </p:nvSpPr>
        <p:spPr bwMode="auto">
          <a:xfrm>
            <a:off x="4105275" y="3860800"/>
            <a:ext cx="4067175" cy="4318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>
              <a:latin typeface="Constantia" pitchFamily="18" charset="0"/>
            </a:endParaRPr>
          </a:p>
        </p:txBody>
      </p:sp>
      <p:sp>
        <p:nvSpPr>
          <p:cNvPr id="136196" name="AutoShape 4"/>
          <p:cNvSpPr>
            <a:spLocks noChangeArrowheads="1"/>
          </p:cNvSpPr>
          <p:nvPr/>
        </p:nvSpPr>
        <p:spPr bwMode="auto">
          <a:xfrm>
            <a:off x="4105275" y="3186113"/>
            <a:ext cx="4067175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>
              <a:latin typeface="Constantia" pitchFamily="18" charset="0"/>
            </a:endParaRPr>
          </a:p>
        </p:txBody>
      </p:sp>
      <p:sp>
        <p:nvSpPr>
          <p:cNvPr id="2057" name="Rectangle 7"/>
          <p:cNvSpPr>
            <a:spLocks noChangeArrowheads="1"/>
          </p:cNvSpPr>
          <p:nvPr/>
        </p:nvSpPr>
        <p:spPr bwMode="auto">
          <a:xfrm>
            <a:off x="1588" y="92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>
              <a:latin typeface="Constantia" pitchFamily="18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096963" y="3019425"/>
          <a:ext cx="299085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Photo Editor Photo" r:id="rId3" imgW="2991268" imgH="2857899" progId="">
                  <p:embed/>
                </p:oleObj>
              </mc:Choice>
              <mc:Fallback>
                <p:oleObj name="Photo Editor Photo" r:id="rId3" imgW="2991268" imgH="2857899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3019425"/>
                        <a:ext cx="2990850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 Box 9"/>
          <p:cNvSpPr txBox="1">
            <a:spLocks noChangeArrowheads="1"/>
          </p:cNvSpPr>
          <p:nvPr/>
        </p:nvSpPr>
        <p:spPr bwMode="auto">
          <a:xfrm>
            <a:off x="4140200" y="3889375"/>
            <a:ext cx="31602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Резкое изменение глубины сцены</a:t>
            </a:r>
            <a:endParaRPr lang="en-US" sz="1600" dirty="0"/>
          </a:p>
        </p:txBody>
      </p:sp>
      <p:sp>
        <p:nvSpPr>
          <p:cNvPr id="2059" name="Text Box 10"/>
          <p:cNvSpPr txBox="1">
            <a:spLocks noChangeArrowheads="1"/>
          </p:cNvSpPr>
          <p:nvPr/>
        </p:nvSpPr>
        <p:spPr bwMode="auto">
          <a:xfrm>
            <a:off x="4138613" y="4530725"/>
            <a:ext cx="34865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Резкое изменение цвета поверхности</a:t>
            </a:r>
            <a:endParaRPr lang="en-US" sz="1600" dirty="0"/>
          </a:p>
        </p:txBody>
      </p:sp>
      <p:sp>
        <p:nvSpPr>
          <p:cNvPr id="2060" name="Text Box 11"/>
          <p:cNvSpPr txBox="1">
            <a:spLocks noChangeArrowheads="1"/>
          </p:cNvSpPr>
          <p:nvPr/>
        </p:nvSpPr>
        <p:spPr bwMode="auto">
          <a:xfrm>
            <a:off x="4135438" y="5184775"/>
            <a:ext cx="31009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Резкое изменение освещенности</a:t>
            </a:r>
            <a:endParaRPr lang="en-US" sz="1600" dirty="0"/>
          </a:p>
        </p:txBody>
      </p:sp>
      <p:sp>
        <p:nvSpPr>
          <p:cNvPr id="2061" name="Text Box 12"/>
          <p:cNvSpPr txBox="1">
            <a:spLocks noChangeArrowheads="1"/>
          </p:cNvSpPr>
          <p:nvPr/>
        </p:nvSpPr>
        <p:spPr bwMode="auto">
          <a:xfrm>
            <a:off x="4140200" y="3235325"/>
            <a:ext cx="37757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Резкое изменение нормали поверхности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 animBg="1"/>
      <p:bldP spid="136195" grpId="0" animBg="1"/>
      <p:bldP spid="13619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3600"/>
              <a:t>Как найти резкое изменение яркости?</a:t>
            </a:r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762000" y="2133600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2000">
              <a:latin typeface="Tahoma" pitchFamily="34" charset="0"/>
            </a:endParaRPr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611188" y="1989138"/>
            <a:ext cx="4189412" cy="262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sz="2000" dirty="0"/>
              <a:t>Нас интересуют области резкого изменения яркости – нахождение таких областей можно организовать на основе анализа первой и второй производной изображения.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ru-RU" sz="2000" dirty="0"/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sz="2000" dirty="0"/>
              <a:t>Рассмотрим одномерный случай…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ru-RU" sz="1400" dirty="0"/>
          </a:p>
        </p:txBody>
      </p:sp>
      <p:pic>
        <p:nvPicPr>
          <p:cNvPr id="66566" name="Picture 5" descr="fig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7481" y="1994695"/>
            <a:ext cx="2274887" cy="92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7" name="Picture 6" descr="fig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3349" y="3303344"/>
            <a:ext cx="234315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8" name="Picture 7" descr="fig3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37481" y="4708673"/>
            <a:ext cx="2365375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9" name="Text Box 8"/>
          <p:cNvSpPr txBox="1">
            <a:spLocks noChangeArrowheads="1"/>
          </p:cNvSpPr>
          <p:nvPr/>
        </p:nvSpPr>
        <p:spPr bwMode="auto">
          <a:xfrm>
            <a:off x="4643438" y="2362200"/>
            <a:ext cx="1295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>
                <a:latin typeface="Tahoma" pitchFamily="34" charset="0"/>
              </a:rPr>
              <a:t>График функции</a:t>
            </a:r>
          </a:p>
        </p:txBody>
      </p:sp>
      <p:sp>
        <p:nvSpPr>
          <p:cNvPr id="66570" name="Text Box 9"/>
          <p:cNvSpPr txBox="1">
            <a:spLocks noChangeArrowheads="1"/>
          </p:cNvSpPr>
          <p:nvPr/>
        </p:nvSpPr>
        <p:spPr bwMode="auto">
          <a:xfrm>
            <a:off x="4484688" y="3810000"/>
            <a:ext cx="1600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 dirty="0">
                <a:latin typeface="Tahoma" pitchFamily="34" charset="0"/>
              </a:rPr>
              <a:t>График производной</a:t>
            </a:r>
          </a:p>
        </p:txBody>
      </p:sp>
      <p:sp>
        <p:nvSpPr>
          <p:cNvPr id="66571" name="Text Box 10"/>
          <p:cNvSpPr txBox="1">
            <a:spLocks noChangeArrowheads="1"/>
          </p:cNvSpPr>
          <p:nvPr/>
        </p:nvSpPr>
        <p:spPr bwMode="auto">
          <a:xfrm>
            <a:off x="4356100" y="5181600"/>
            <a:ext cx="1828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>
                <a:latin typeface="Tahoma" pitchFamily="34" charset="0"/>
              </a:rPr>
              <a:t>График 2ой производной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3600" dirty="0"/>
              <a:t>Как найти резкое изменение яркости?</a:t>
            </a:r>
          </a:p>
        </p:txBody>
      </p:sp>
      <p:sp>
        <p:nvSpPr>
          <p:cNvPr id="3077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2000">
              <a:latin typeface="Tahoma" pitchFamily="34" charset="0"/>
            </a:endParaRPr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315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sz="2000" dirty="0"/>
              <a:t>Известно, что наибольшее изменение функции происходит в направлении ее градиента. Величина изменения измеряется абсолютной величиной градиента.</a:t>
            </a:r>
            <a:endParaRPr lang="ru-RU" sz="1400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827088" y="3213100"/>
          <a:ext cx="4595812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Формула" r:id="rId4" imgW="2450880" imgH="1015920" progId="Equation.3">
                  <p:embed/>
                </p:oleObj>
              </mc:Choice>
              <mc:Fallback>
                <p:oleObj name="Формула" r:id="rId4" imgW="2450880" imgH="1015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213100"/>
                        <a:ext cx="4595812" cy="190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smtClean="0"/>
              <a:t>Градиент яркости изображения</a:t>
            </a:r>
            <a:endParaRPr lang="en-US" sz="320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8" name="Rectangle 15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z="2400" dirty="0" smtClean="0"/>
                  <a:t>Известно, что наибольшее изменение функции происходит в направлении ее градиента</a:t>
                </a:r>
              </a:p>
              <a:p>
                <a:pPr lvl="1"/>
                <a:r>
                  <a:rPr lang="ru-RU" sz="2200" dirty="0" smtClean="0"/>
                  <a:t>Приведем примеры</a:t>
                </a:r>
                <a:r>
                  <a:rPr lang="ru-RU" sz="2200" dirty="0" smtClean="0"/>
                  <a:t>…</a:t>
                </a:r>
                <a:endParaRPr lang="en-US" sz="2200" dirty="0" smtClean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𝜃</m:t>
                      </m:r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is-IS" sz="2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is-IS" sz="22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sz="22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𝜕</m:t>
                                      </m:r>
                                      <m:r>
                                        <a:rPr lang="en-US" sz="22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sz="22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𝜕</m:t>
                                      </m:r>
                                      <m:r>
                                        <a:rPr lang="en-US" sz="22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num>
                                <m:den>
                                  <m:f>
                                    <m:fPr>
                                      <m:ctrlPr>
                                        <a:rPr lang="en-US" sz="22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𝜕</m:t>
                                      </m:r>
                                      <m:r>
                                        <a:rPr lang="en-US" sz="22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sz="22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𝜕</m:t>
                                      </m:r>
                                      <m:r>
                                        <a:rPr lang="en-US" sz="22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ru-RU" sz="2200" dirty="0" smtClean="0"/>
              </a:p>
            </p:txBody>
          </p:sp>
        </mc:Choice>
        <mc:Fallback>
          <p:sp>
            <p:nvSpPr>
              <p:cNvPr id="4108" name="Rectangle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2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317" name="Rectangle 5"/>
          <p:cNvSpPr>
            <a:spLocks noChangeArrowheads="1"/>
          </p:cNvSpPr>
          <p:nvPr/>
        </p:nvSpPr>
        <p:spPr bwMode="auto">
          <a:xfrm rot="5400000">
            <a:off x="3516808" y="3388555"/>
            <a:ext cx="304800" cy="10747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+mn-cs"/>
            </a:endParaRPr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 rot="5400000">
            <a:off x="3406476" y="4192624"/>
            <a:ext cx="533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41319" name="Oval 7"/>
          <p:cNvSpPr>
            <a:spLocks noChangeArrowheads="1"/>
          </p:cNvSpPr>
          <p:nvPr/>
        </p:nvSpPr>
        <p:spPr bwMode="auto">
          <a:xfrm>
            <a:off x="3635076" y="3887824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>
              <a:latin typeface="Constantia" pitchFamily="18" charset="0"/>
            </a:endParaRPr>
          </a:p>
        </p:txBody>
      </p:sp>
      <p:sp>
        <p:nvSpPr>
          <p:cNvPr id="141337" name="Rectangle 25"/>
          <p:cNvSpPr>
            <a:spLocks noChangeArrowheads="1"/>
          </p:cNvSpPr>
          <p:nvPr/>
        </p:nvSpPr>
        <p:spPr bwMode="auto">
          <a:xfrm>
            <a:off x="1115714" y="3773524"/>
            <a:ext cx="304800" cy="9906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+mn-cs"/>
            </a:endParaRPr>
          </a:p>
        </p:txBody>
      </p:sp>
      <p:sp>
        <p:nvSpPr>
          <p:cNvPr id="141338" name="Line 26"/>
          <p:cNvSpPr>
            <a:spLocks noChangeShapeType="1"/>
          </p:cNvSpPr>
          <p:nvPr/>
        </p:nvSpPr>
        <p:spPr bwMode="auto">
          <a:xfrm>
            <a:off x="1247476" y="4306924"/>
            <a:ext cx="5540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41340" name="Oval 28"/>
          <p:cNvSpPr>
            <a:spLocks noChangeArrowheads="1"/>
          </p:cNvSpPr>
          <p:nvPr/>
        </p:nvSpPr>
        <p:spPr bwMode="auto">
          <a:xfrm>
            <a:off x="1183976" y="4264062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>
              <a:latin typeface="Constantia" pitchFamily="18" charset="0"/>
            </a:endParaRPr>
          </a:p>
        </p:txBody>
      </p:sp>
      <p:graphicFrame>
        <p:nvGraphicFramePr>
          <p:cNvPr id="14134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11613"/>
              </p:ext>
            </p:extLst>
          </p:nvPr>
        </p:nvGraphicFramePr>
        <p:xfrm>
          <a:off x="1546955" y="3773523"/>
          <a:ext cx="143248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4" imgW="812520" imgH="431640" progId="Equation.3">
                  <p:embed/>
                </p:oleObj>
              </mc:Choice>
              <mc:Fallback>
                <p:oleObj name="Equation" r:id="rId4" imgW="81252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955" y="3773523"/>
                        <a:ext cx="1432485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152477"/>
              </p:ext>
            </p:extLst>
          </p:nvPr>
        </p:nvGraphicFramePr>
        <p:xfrm>
          <a:off x="3937456" y="3964024"/>
          <a:ext cx="1381958" cy="67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6" imgW="812520" imgH="457200" progId="Equation.3">
                  <p:embed/>
                </p:oleObj>
              </mc:Choice>
              <mc:Fallback>
                <p:oleObj name="Equation" r:id="rId6" imgW="81252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456" y="3964024"/>
                        <a:ext cx="1381958" cy="6745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364347" y="3768762"/>
            <a:ext cx="990600" cy="990600"/>
            <a:chOff x="3515" y="2160"/>
            <a:chExt cx="624" cy="624"/>
          </a:xfrm>
        </p:grpSpPr>
        <p:grpSp>
          <p:nvGrpSpPr>
            <p:cNvPr id="3" name="Group 41"/>
            <p:cNvGrpSpPr>
              <a:grpSpLocks/>
            </p:cNvGrpSpPr>
            <p:nvPr/>
          </p:nvGrpSpPr>
          <p:grpSpPr bwMode="auto">
            <a:xfrm>
              <a:off x="3515" y="2160"/>
              <a:ext cx="624" cy="624"/>
              <a:chOff x="3515" y="2157"/>
              <a:chExt cx="624" cy="624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3515" y="2157"/>
                <a:ext cx="624" cy="624"/>
                <a:chOff x="3840" y="1776"/>
                <a:chExt cx="624" cy="624"/>
              </a:xfrm>
            </p:grpSpPr>
            <p:sp>
              <p:nvSpPr>
                <p:cNvPr id="141323" name="Rectangle 11"/>
                <p:cNvSpPr>
                  <a:spLocks noChangeArrowheads="1"/>
                </p:cNvSpPr>
                <p:nvPr/>
              </p:nvSpPr>
              <p:spPr bwMode="auto">
                <a:xfrm>
                  <a:off x="3840" y="1776"/>
                  <a:ext cx="624" cy="624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2">
                        <a:gamma/>
                        <a:tint val="32157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1890000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>
                    <a:latin typeface="+mn-lt"/>
                    <a:cs typeface="+mn-cs"/>
                  </a:endParaRPr>
                </a:p>
              </p:txBody>
            </p:sp>
            <p:sp>
              <p:nvSpPr>
                <p:cNvPr id="412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4161" y="1872"/>
                  <a:ext cx="207" cy="20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aphicFrame>
            <p:nvGraphicFramePr>
              <p:cNvPr id="4102" name="Object 6"/>
              <p:cNvGraphicFramePr>
                <a:graphicFrameLocks noChangeAspect="1"/>
              </p:cNvGraphicFramePr>
              <p:nvPr/>
            </p:nvGraphicFramePr>
            <p:xfrm>
              <a:off x="3967" y="2320"/>
              <a:ext cx="92" cy="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53" name="Equation" r:id="rId8" imgW="126720" imgH="177480" progId="Equation.3">
                      <p:embed/>
                    </p:oleObj>
                  </mc:Choice>
                  <mc:Fallback>
                    <p:oleObj name="Equation" r:id="rId8" imgW="126720" imgH="17748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7" y="2320"/>
                            <a:ext cx="92" cy="1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17" name="Line 38"/>
              <p:cNvSpPr>
                <a:spLocks noChangeShapeType="1"/>
              </p:cNvSpPr>
              <p:nvPr/>
            </p:nvSpPr>
            <p:spPr bwMode="auto">
              <a:xfrm>
                <a:off x="3828" y="2472"/>
                <a:ext cx="3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18" name="Freeform 40"/>
              <p:cNvSpPr>
                <a:spLocks/>
              </p:cNvSpPr>
              <p:nvPr/>
            </p:nvSpPr>
            <p:spPr bwMode="auto">
              <a:xfrm flipV="1">
                <a:off x="3878" y="2420"/>
                <a:ext cx="45" cy="47"/>
              </a:xfrm>
              <a:custGeom>
                <a:avLst/>
                <a:gdLst>
                  <a:gd name="T0" fmla="*/ 18 w 27"/>
                  <a:gd name="T1" fmla="*/ 0 h 51"/>
                  <a:gd name="T2" fmla="*/ 24 w 27"/>
                  <a:gd name="T3" fmla="*/ 33 h 51"/>
                  <a:gd name="T4" fmla="*/ 0 w 27"/>
                  <a:gd name="T5" fmla="*/ 51 h 51"/>
                  <a:gd name="T6" fmla="*/ 0 60000 65536"/>
                  <a:gd name="T7" fmla="*/ 0 60000 65536"/>
                  <a:gd name="T8" fmla="*/ 0 60000 65536"/>
                  <a:gd name="T9" fmla="*/ 0 w 27"/>
                  <a:gd name="T10" fmla="*/ 0 h 51"/>
                  <a:gd name="T11" fmla="*/ 27 w 27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" h="51">
                    <a:moveTo>
                      <a:pt x="18" y="0"/>
                    </a:moveTo>
                    <a:cubicBezTo>
                      <a:pt x="22" y="12"/>
                      <a:pt x="27" y="25"/>
                      <a:pt x="24" y="33"/>
                    </a:cubicBezTo>
                    <a:cubicBezTo>
                      <a:pt x="21" y="41"/>
                      <a:pt x="10" y="46"/>
                      <a:pt x="0" y="51"/>
                    </a:cubicBez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4114" name="Line 39"/>
            <p:cNvSpPr>
              <a:spLocks noChangeShapeType="1"/>
            </p:cNvSpPr>
            <p:nvPr/>
          </p:nvSpPr>
          <p:spPr bwMode="auto">
            <a:xfrm flipV="1">
              <a:off x="3825" y="2160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115" name="Oval 14"/>
            <p:cNvSpPr>
              <a:spLocks noChangeArrowheads="1"/>
            </p:cNvSpPr>
            <p:nvPr/>
          </p:nvSpPr>
          <p:spPr bwMode="auto">
            <a:xfrm>
              <a:off x="3804" y="2445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onstantia" pitchFamily="18" charset="0"/>
              </a:endParaRPr>
            </a:p>
          </p:txBody>
        </p:sp>
      </p:grpSp>
      <p:graphicFrame>
        <p:nvGraphicFramePr>
          <p:cNvPr id="14135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559005"/>
              </p:ext>
            </p:extLst>
          </p:nvPr>
        </p:nvGraphicFramePr>
        <p:xfrm>
          <a:off x="6443364" y="3871949"/>
          <a:ext cx="13608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10" imgW="939600" imgH="457200" progId="Equation.3">
                  <p:embed/>
                </p:oleObj>
              </mc:Choice>
              <mc:Fallback>
                <p:oleObj name="Equation" r:id="rId10" imgW="9396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364" y="3871949"/>
                        <a:ext cx="1360862" cy="574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" grpId="0" animBg="1"/>
      <p:bldP spid="141318" grpId="0" animBg="1"/>
      <p:bldP spid="141319" grpId="0" animBg="1"/>
      <p:bldP spid="141337" grpId="0" animBg="1"/>
      <p:bldP spid="141338" grpId="0" animBg="1"/>
      <p:bldP spid="1413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 smtClean="0"/>
              <a:t>Градиент яркости изображения</a:t>
            </a:r>
            <a:endParaRPr lang="en-US" sz="3200" b="1" dirty="0" smtClean="0"/>
          </a:p>
        </p:txBody>
      </p:sp>
      <p:sp>
        <p:nvSpPr>
          <p:cNvPr id="51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000" dirty="0" smtClean="0"/>
              <a:t>Направление градиента задается</a:t>
            </a:r>
            <a:r>
              <a:rPr lang="ru-RU" sz="2400" dirty="0" smtClean="0"/>
              <a:t>:</a:t>
            </a:r>
            <a:br>
              <a:rPr lang="ru-RU" sz="2400" dirty="0" smtClean="0"/>
            </a:br>
            <a:endParaRPr lang="ru-RU" sz="2400" dirty="0" smtClean="0"/>
          </a:p>
          <a:p>
            <a:pPr marL="201168" lvl="1" indent="0">
              <a:lnSpc>
                <a:spcPct val="80000"/>
              </a:lnSpc>
              <a:buNone/>
            </a:pPr>
            <a:endParaRPr lang="ru-RU" sz="2400" dirty="0"/>
          </a:p>
          <a:p>
            <a:pPr marL="201168" lvl="1" indent="0">
              <a:lnSpc>
                <a:spcPct val="80000"/>
              </a:lnSpc>
              <a:buNone/>
            </a:pPr>
            <a:r>
              <a:rPr lang="ru-RU" sz="2000" dirty="0" smtClean="0"/>
              <a:t>«</a:t>
            </a:r>
            <a:r>
              <a:rPr lang="ru-RU" sz="2000" dirty="0" smtClean="0"/>
              <a:t>Направление края» задается перпендикулярным </a:t>
            </a:r>
            <a:r>
              <a:rPr lang="ru-RU" sz="2000" dirty="0" smtClean="0"/>
              <a:t>градиенту</a:t>
            </a:r>
            <a:endParaRPr lang="ru-RU" sz="2000" dirty="0" smtClean="0"/>
          </a:p>
          <a:p>
            <a:pPr>
              <a:lnSpc>
                <a:spcPct val="80000"/>
              </a:lnSpc>
            </a:pPr>
            <a:r>
              <a:rPr lang="ru-RU" dirty="0" smtClean="0"/>
              <a:t>«</a:t>
            </a:r>
            <a:r>
              <a:rPr lang="ru-RU" i="1" dirty="0" smtClean="0"/>
              <a:t>Сила края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задается</a:t>
            </a:r>
            <a:r>
              <a:rPr lang="ru-RU" i="1" dirty="0" smtClean="0"/>
              <a:t> </a:t>
            </a:r>
            <a:r>
              <a:rPr lang="ru-RU" dirty="0" smtClean="0"/>
              <a:t>абсолютной величиной градиента</a:t>
            </a:r>
            <a:r>
              <a:rPr lang="ru-RU" dirty="0" smtClean="0"/>
              <a:t>:</a:t>
            </a:r>
            <a:endParaRPr lang="ru-RU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 smtClean="0"/>
          </a:p>
          <a:p>
            <a:pPr>
              <a:lnSpc>
                <a:spcPct val="80000"/>
              </a:lnSpc>
            </a:pPr>
            <a:endParaRPr lang="ru-RU" sz="2000" dirty="0" smtClean="0"/>
          </a:p>
          <a:p>
            <a:pPr>
              <a:lnSpc>
                <a:spcPct val="80000"/>
              </a:lnSpc>
            </a:pPr>
            <a:r>
              <a:rPr lang="ru-RU" sz="2000" dirty="0" smtClean="0"/>
              <a:t>Иногда используется приближенное вычисление градиента: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719554"/>
              </p:ext>
            </p:extLst>
          </p:nvPr>
        </p:nvGraphicFramePr>
        <p:xfrm>
          <a:off x="1907704" y="3693902"/>
          <a:ext cx="43211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Формула" r:id="rId3" imgW="2450880" imgH="533160" progId="Equation.3">
                  <p:embed/>
                </p:oleObj>
              </mc:Choice>
              <mc:Fallback>
                <p:oleObj name="Формула" r:id="rId3" imgW="2450880" imgH="533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693902"/>
                        <a:ext cx="432117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360750"/>
              </p:ext>
            </p:extLst>
          </p:nvPr>
        </p:nvGraphicFramePr>
        <p:xfrm>
          <a:off x="2124397" y="5088467"/>
          <a:ext cx="38877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Формула" r:id="rId5" imgW="1993680" imgH="457200" progId="Equation.3">
                  <p:embed/>
                </p:oleObj>
              </mc:Choice>
              <mc:Fallback>
                <p:oleObj name="Формула" r:id="rId5" imgW="19936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397" y="5088467"/>
                        <a:ext cx="38877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042988" y="2205038"/>
          <a:ext cx="230505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7" imgW="1295280" imgH="457200" progId="Equation.3">
                  <p:embed/>
                </p:oleObj>
              </mc:Choice>
              <mc:Fallback>
                <p:oleObj name="Equation" r:id="rId7" imgW="12952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05038"/>
                        <a:ext cx="2305050" cy="70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800" b="1" dirty="0"/>
              <a:t>Вычисление градиента яркости изображения</a:t>
            </a:r>
          </a:p>
        </p:txBody>
      </p:sp>
      <p:sp>
        <p:nvSpPr>
          <p:cNvPr id="6151" name="Text Box 3"/>
          <p:cNvSpPr txBox="1">
            <a:spLocks noChangeArrowheads="1"/>
          </p:cNvSpPr>
          <p:nvPr/>
        </p:nvSpPr>
        <p:spPr bwMode="auto">
          <a:xfrm>
            <a:off x="762000" y="2133600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2000">
              <a:latin typeface="Constantia" pitchFamily="18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828675" y="3352800"/>
          <a:ext cx="17716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Формула" r:id="rId4" imgW="1447560" imgH="457200" progId="Equation.3">
                  <p:embed/>
                </p:oleObj>
              </mc:Choice>
              <mc:Fallback>
                <p:oleObj name="Формула" r:id="rId4" imgW="14475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3352800"/>
                        <a:ext cx="177165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5"/>
          <p:cNvSpPr txBox="1">
            <a:spLocks noChangeArrowheads="1"/>
          </p:cNvSpPr>
          <p:nvPr/>
        </p:nvSpPr>
        <p:spPr bwMode="auto">
          <a:xfrm>
            <a:off x="762000" y="4800600"/>
            <a:ext cx="7315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sz="2000" dirty="0"/>
              <a:t>Математический смысл – приближенное вычисление производных по направлению</a:t>
            </a:r>
            <a:endParaRPr lang="ru-RU" sz="1400" dirty="0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24563"/>
              </p:ext>
            </p:extLst>
          </p:nvPr>
        </p:nvGraphicFramePr>
        <p:xfrm>
          <a:off x="2916485" y="3255685"/>
          <a:ext cx="22034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Формула" r:id="rId6" imgW="2044440" imgH="711000" progId="Equation.3">
                  <p:embed/>
                </p:oleObj>
              </mc:Choice>
              <mc:Fallback>
                <p:oleObj name="Формула" r:id="rId6" imgW="2044440" imgH="71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485" y="3255685"/>
                        <a:ext cx="2203450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166595"/>
              </p:ext>
            </p:extLst>
          </p:nvPr>
        </p:nvGraphicFramePr>
        <p:xfrm>
          <a:off x="5436096" y="3276600"/>
          <a:ext cx="231775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Формула" r:id="rId8" imgW="2247840" imgH="711000" progId="Equation.3">
                  <p:embed/>
                </p:oleObj>
              </mc:Choice>
              <mc:Fallback>
                <p:oleObj name="Формула" r:id="rId8" imgW="224784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276600"/>
                        <a:ext cx="2317750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1104900" y="4108208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sz="1600">
                <a:latin typeface="Constantia" pitchFamily="18" charset="0"/>
              </a:rPr>
              <a:t>Робертса</a:t>
            </a:r>
            <a:endParaRPr lang="ru-RU" sz="1000">
              <a:latin typeface="Constantia" pitchFamily="18" charset="0"/>
            </a:endParaRPr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3472903" y="4143086"/>
            <a:ext cx="1090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sz="1600">
                <a:latin typeface="Constantia" pitchFamily="18" charset="0"/>
              </a:rPr>
              <a:t>Превитт</a:t>
            </a:r>
            <a:endParaRPr lang="ru-RU" sz="1000" dirty="0">
              <a:latin typeface="Constantia" pitchFamily="18" charset="0"/>
            </a:endParaRPr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6011564" y="4067969"/>
            <a:ext cx="1166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sz="1600">
                <a:latin typeface="Constantia" pitchFamily="18" charset="0"/>
              </a:rPr>
              <a:t>Собеля</a:t>
            </a:r>
            <a:endParaRPr lang="ru-RU" sz="1000" dirty="0">
              <a:latin typeface="Constantia" pitchFamily="18" charset="0"/>
            </a:endParaRPr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685800" y="2057400"/>
            <a:ext cx="7315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sz="2000" dirty="0"/>
              <a:t>Семейство методов основано на приближенном вычисление градиента, анализе его направления и абсолютной величины. Свертка по функциям: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4000" b="1" dirty="0"/>
              <a:t>Карта силы краев</a:t>
            </a:r>
          </a:p>
        </p:txBody>
      </p:sp>
      <p:sp>
        <p:nvSpPr>
          <p:cNvPr id="67588" name="Text Box 3"/>
          <p:cNvSpPr txBox="1">
            <a:spLocks noChangeArrowheads="1"/>
          </p:cNvSpPr>
          <p:nvPr/>
        </p:nvSpPr>
        <p:spPr bwMode="auto">
          <a:xfrm>
            <a:off x="762000" y="1790700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2000">
              <a:latin typeface="Tahoma" pitchFamily="34" charset="0"/>
            </a:endParaRPr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762000" y="1790700"/>
            <a:ext cx="731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sz="2000">
                <a:latin typeface="Constantia" pitchFamily="18" charset="0"/>
              </a:rPr>
              <a:t>Примеры:</a:t>
            </a:r>
            <a:endParaRPr lang="ru-RU" sz="1400">
              <a:latin typeface="Constantia" pitchFamily="18" charset="0"/>
            </a:endParaRPr>
          </a:p>
        </p:txBody>
      </p:sp>
      <p:sp>
        <p:nvSpPr>
          <p:cNvPr id="67590" name="Text Box 5"/>
          <p:cNvSpPr txBox="1">
            <a:spLocks noChangeArrowheads="1"/>
          </p:cNvSpPr>
          <p:nvPr/>
        </p:nvSpPr>
        <p:spPr bwMode="auto">
          <a:xfrm>
            <a:off x="1676400" y="4000500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sz="1600">
                <a:latin typeface="Tahoma" pitchFamily="34" charset="0"/>
              </a:rPr>
              <a:t>Робертса</a:t>
            </a:r>
            <a:endParaRPr lang="ru-RU" sz="1000">
              <a:latin typeface="Tahoma" pitchFamily="34" charset="0"/>
            </a:endParaRPr>
          </a:p>
        </p:txBody>
      </p:sp>
      <p:sp>
        <p:nvSpPr>
          <p:cNvPr id="67591" name="Text Box 6"/>
          <p:cNvSpPr txBox="1">
            <a:spLocks noChangeArrowheads="1"/>
          </p:cNvSpPr>
          <p:nvPr/>
        </p:nvSpPr>
        <p:spPr bwMode="auto">
          <a:xfrm>
            <a:off x="6172200" y="4076700"/>
            <a:ext cx="1090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sz="1600">
                <a:latin typeface="Tahoma" pitchFamily="34" charset="0"/>
              </a:rPr>
              <a:t>Превитт</a:t>
            </a:r>
            <a:endParaRPr lang="ru-RU" sz="1000">
              <a:latin typeface="Tahoma" pitchFamily="34" charset="0"/>
            </a:endParaRPr>
          </a:p>
        </p:txBody>
      </p:sp>
      <p:sp>
        <p:nvSpPr>
          <p:cNvPr id="67592" name="Text Box 7"/>
          <p:cNvSpPr txBox="1">
            <a:spLocks noChangeArrowheads="1"/>
          </p:cNvSpPr>
          <p:nvPr/>
        </p:nvSpPr>
        <p:spPr bwMode="auto">
          <a:xfrm>
            <a:off x="3733800" y="5981700"/>
            <a:ext cx="1166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sz="1600">
                <a:latin typeface="Tahoma" pitchFamily="34" charset="0"/>
              </a:rPr>
              <a:t>Собеля</a:t>
            </a:r>
            <a:endParaRPr lang="ru-RU" sz="1000">
              <a:latin typeface="Tahoma" pitchFamily="34" charset="0"/>
            </a:endParaRPr>
          </a:p>
        </p:txBody>
      </p:sp>
      <p:pic>
        <p:nvPicPr>
          <p:cNvPr id="67593" name="Picture 8" descr="rober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400300"/>
            <a:ext cx="28956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94" name="Picture 9" descr="prewitt_tota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2400300"/>
            <a:ext cx="3038475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95" name="Picture 10" descr="sobel_tota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0" y="4305300"/>
            <a:ext cx="3048000" cy="156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4400"/>
              <a:t>Выделение краев</a:t>
            </a:r>
          </a:p>
        </p:txBody>
      </p:sp>
      <p:sp>
        <p:nvSpPr>
          <p:cNvPr id="68612" name="Text Box 3"/>
          <p:cNvSpPr txBox="1">
            <a:spLocks noChangeArrowheads="1"/>
          </p:cNvSpPr>
          <p:nvPr/>
        </p:nvSpPr>
        <p:spPr bwMode="auto">
          <a:xfrm>
            <a:off x="762000" y="2133600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2000">
              <a:latin typeface="Tahoma" pitchFamily="34" charset="0"/>
            </a:endParaRP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468313" y="17002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ru-RU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Вычисление градиента – это еще не всё…</a:t>
            </a:r>
            <a:br>
              <a:rPr lang="ru-RU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</a:br>
            <a:endParaRPr lang="ru-RU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ru-RU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ru-RU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ru-RU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ru-RU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ru-RU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ru-RU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ru-RU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Чего не хватает?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ru-RU" sz="2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Точности – края «толстые» и размытые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ru-RU" sz="2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Информации о связности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87450" y="2205038"/>
            <a:ext cx="3024188" cy="2568575"/>
            <a:chOff x="748" y="1389"/>
            <a:chExt cx="1905" cy="1618"/>
          </a:xfrm>
        </p:grpSpPr>
        <p:pic>
          <p:nvPicPr>
            <p:cNvPr id="68617" name="Picture 6" descr="len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21" y="1389"/>
              <a:ext cx="1315" cy="1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618" name="Text Box 7"/>
            <p:cNvSpPr txBox="1">
              <a:spLocks noChangeArrowheads="1"/>
            </p:cNvSpPr>
            <p:nvPr/>
          </p:nvSpPr>
          <p:spPr bwMode="auto">
            <a:xfrm>
              <a:off x="748" y="2795"/>
              <a:ext cx="19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ru-RU" sz="1600">
                  <a:latin typeface="Tahoma" pitchFamily="34" charset="0"/>
                </a:rPr>
                <a:t>Исходное изображение</a:t>
              </a:r>
              <a:endParaRPr lang="ru-RU" sz="1000">
                <a:latin typeface="Tahoma" pitchFamily="34" charset="0"/>
              </a:endParaRPr>
            </a:p>
          </p:txBody>
        </p:sp>
      </p:grpSp>
      <p:pic>
        <p:nvPicPr>
          <p:cNvPr id="68615" name="Picture 9" descr="canny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3" y="2205038"/>
            <a:ext cx="2232025" cy="21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6" name="Text Box 10"/>
          <p:cNvSpPr txBox="1">
            <a:spLocks noChangeArrowheads="1"/>
          </p:cNvSpPr>
          <p:nvPr/>
        </p:nvSpPr>
        <p:spPr bwMode="auto">
          <a:xfrm>
            <a:off x="4500563" y="4448175"/>
            <a:ext cx="2232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sz="1600">
                <a:latin typeface="Tahoma" pitchFamily="34" charset="0"/>
              </a:rPr>
              <a:t>Карта силы краев</a:t>
            </a:r>
            <a:endParaRPr lang="ru-RU" sz="10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Сопоставление изображений:</a:t>
            </a:r>
            <a:br>
              <a:rPr lang="ru-RU" dirty="0" smtClean="0"/>
            </a:br>
            <a:r>
              <a:rPr lang="ru-RU" dirty="0" err="1" smtClean="0"/>
              <a:t>попиксельное</a:t>
            </a:r>
            <a:r>
              <a:rPr lang="ru-RU" dirty="0" smtClean="0"/>
              <a:t> согласование</a:t>
            </a:r>
            <a:endParaRPr lang="ru-RU" dirty="0"/>
          </a:p>
        </p:txBody>
      </p:sp>
      <p:pic>
        <p:nvPicPr>
          <p:cNvPr id="80899" name="Picture 3" descr="G:\test_images\Test_movements_pictures\X_obratno\A04d.bmp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22325" y="2468761"/>
            <a:ext cx="3703638" cy="2777728"/>
          </a:xfrm>
          <a:prstGeom prst="rect">
            <a:avLst/>
          </a:prstGeom>
          <a:noFill/>
        </p:spPr>
      </p:pic>
      <p:pic>
        <p:nvPicPr>
          <p:cNvPr id="80900" name="Picture 4" descr="G:\test_images\Test_movements_pictures\X_obratno\A06d.bmp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664075" y="2469357"/>
            <a:ext cx="3702050" cy="277653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502524" y="5692606"/>
            <a:ext cx="418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Одномерное движение по координате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611560" y="1993582"/>
            <a:ext cx="0" cy="3312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497213" y="2204864"/>
            <a:ext cx="79928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478" y="520777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x</a:t>
            </a:r>
            <a:endParaRPr lang="ru-RU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50599" y="22048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y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4400" dirty="0"/>
              <a:t>Выделение краев</a:t>
            </a:r>
          </a:p>
        </p:txBody>
      </p:sp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762000" y="2133600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2000">
              <a:latin typeface="Tahoma" pitchFamily="34" charset="0"/>
            </a:endParaRP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468313" y="17732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Arial" charset="0"/>
              <a:buChar char="•"/>
              <a:defRPr/>
            </a:pPr>
            <a:r>
              <a:rPr lang="ru-RU" sz="2400" dirty="0">
                <a:latin typeface="+mn-lt"/>
                <a:cs typeface="+mn-cs"/>
              </a:rPr>
              <a:t>Нужно: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charset="0"/>
              <a:buChar char="•"/>
              <a:defRPr/>
            </a:pPr>
            <a:r>
              <a:rPr lang="ru-RU" sz="2200" dirty="0">
                <a:latin typeface="+mn-lt"/>
                <a:cs typeface="+mn-cs"/>
              </a:rPr>
              <a:t>Убрать слабые края и шум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charset="0"/>
              <a:buChar char="•"/>
              <a:defRPr/>
            </a:pPr>
            <a:r>
              <a:rPr lang="ru-RU" sz="2200" dirty="0">
                <a:latin typeface="+mn-lt"/>
                <a:cs typeface="+mn-cs"/>
              </a:rPr>
              <a:t>Сделать края тонкими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charset="0"/>
              <a:buChar char="•"/>
              <a:defRPr/>
            </a:pPr>
            <a:r>
              <a:rPr lang="ru-RU" sz="2200" dirty="0">
                <a:latin typeface="+mn-lt"/>
                <a:cs typeface="+mn-cs"/>
              </a:rPr>
              <a:t>Объединить пиксели краев в связные кривые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charset="0"/>
              <a:buChar char="•"/>
              <a:defRPr/>
            </a:pPr>
            <a:endParaRPr lang="ru-RU" sz="2200" dirty="0">
              <a:latin typeface="+mn-lt"/>
              <a:cs typeface="+mn-cs"/>
            </a:endParaRPr>
          </a:p>
        </p:txBody>
      </p:sp>
      <p:pic>
        <p:nvPicPr>
          <p:cNvPr id="69638" name="Picture 5" descr="canny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3429000"/>
            <a:ext cx="2951162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4400"/>
              <a:t>Алгоритм </a:t>
            </a:r>
            <a:r>
              <a:rPr lang="en-US" sz="4400"/>
              <a:t>Canny</a:t>
            </a:r>
            <a:endParaRPr lang="ru-RU" sz="4400"/>
          </a:p>
        </p:txBody>
      </p:sp>
      <p:sp>
        <p:nvSpPr>
          <p:cNvPr id="70660" name="Text Box 3"/>
          <p:cNvSpPr txBox="1">
            <a:spLocks noChangeArrowheads="1"/>
          </p:cNvSpPr>
          <p:nvPr/>
        </p:nvSpPr>
        <p:spPr bwMode="auto">
          <a:xfrm>
            <a:off x="762000" y="2133600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2000">
              <a:latin typeface="Tahoma" pitchFamily="34" charset="0"/>
            </a:endParaRPr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457200" y="1737361"/>
            <a:ext cx="8229600" cy="438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Arial" charset="0"/>
              <a:buChar char="•"/>
              <a:defRPr/>
            </a:pPr>
            <a:r>
              <a:rPr lang="ru-RU" sz="2800" dirty="0">
                <a:latin typeface="+mn-lt"/>
                <a:cs typeface="+mn-cs"/>
              </a:rPr>
              <a:t>Давно придуман, однако до сих пор широко </a:t>
            </a:r>
            <a:r>
              <a:rPr lang="ru-RU" sz="2800" dirty="0" smtClean="0">
                <a:latin typeface="+mn-lt"/>
                <a:cs typeface="+mn-cs"/>
              </a:rPr>
              <a:t>используется</a:t>
            </a:r>
            <a:endParaRPr lang="ru-RU" sz="2400" dirty="0"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Arial" charset="0"/>
              <a:buChar char="•"/>
              <a:defRPr/>
            </a:pPr>
            <a:r>
              <a:rPr lang="ru-RU" sz="2800" dirty="0">
                <a:latin typeface="+mn-lt"/>
                <a:cs typeface="+mn-cs"/>
              </a:rPr>
              <a:t>Шаги: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charset="0"/>
              <a:buChar char="•"/>
              <a:defRPr/>
            </a:pPr>
            <a:r>
              <a:rPr lang="ru-RU" sz="2400" dirty="0">
                <a:latin typeface="+mn-lt"/>
                <a:cs typeface="+mn-cs"/>
              </a:rPr>
              <a:t>Убрать шум и лишние детали из изображения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charset="0"/>
              <a:buChar char="•"/>
              <a:defRPr/>
            </a:pPr>
            <a:r>
              <a:rPr lang="ru-RU" sz="2400" dirty="0">
                <a:latin typeface="+mn-lt"/>
                <a:cs typeface="+mn-cs"/>
              </a:rPr>
              <a:t>Рассчитать градиент изображения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charset="0"/>
              <a:buChar char="•"/>
              <a:defRPr/>
            </a:pPr>
            <a:r>
              <a:rPr lang="ru-RU" sz="2400" dirty="0">
                <a:latin typeface="+mn-lt"/>
                <a:cs typeface="+mn-cs"/>
              </a:rPr>
              <a:t>Сделать края тонкими (</a:t>
            </a:r>
            <a:r>
              <a:rPr lang="en-US" sz="2400" dirty="0">
                <a:latin typeface="+mn-lt"/>
                <a:cs typeface="+mn-cs"/>
              </a:rPr>
              <a:t>edge thinning</a:t>
            </a:r>
            <a:r>
              <a:rPr lang="ru-RU" sz="2400" dirty="0">
                <a:latin typeface="+mn-lt"/>
                <a:cs typeface="+mn-cs"/>
              </a:rPr>
              <a:t> </a:t>
            </a:r>
            <a:r>
              <a:rPr lang="en-US" sz="2400" dirty="0">
                <a:latin typeface="+mn-lt"/>
                <a:cs typeface="+mn-cs"/>
              </a:rPr>
              <a:t>)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charset="0"/>
              <a:buChar char="•"/>
              <a:defRPr/>
            </a:pPr>
            <a:r>
              <a:rPr lang="ru-RU" sz="2400" dirty="0">
                <a:latin typeface="+mn-lt"/>
                <a:cs typeface="+mn-cs"/>
              </a:rPr>
              <a:t>Связать края в контура (</a:t>
            </a:r>
            <a:r>
              <a:rPr lang="en-US" sz="2400" dirty="0">
                <a:latin typeface="+mn-lt"/>
                <a:cs typeface="+mn-cs"/>
              </a:rPr>
              <a:t>edge linking)</a:t>
            </a:r>
            <a:endParaRPr lang="ru-RU" sz="24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4400" dirty="0"/>
              <a:t>Начало…</a:t>
            </a:r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762000" y="2133600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2000">
              <a:latin typeface="Tahoma" pitchFamily="34" charset="0"/>
            </a:endParaRP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457200" y="1737361"/>
            <a:ext cx="8229600" cy="438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ru-RU" sz="2400" dirty="0">
                <a:latin typeface="+mn-lt"/>
                <a:cs typeface="+mn-cs"/>
              </a:rPr>
              <a:t>Размыть изображение с помощью фильтра Гаусса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ru-RU" sz="2200" dirty="0">
                <a:latin typeface="+mn-lt"/>
                <a:cs typeface="+mn-cs"/>
              </a:rPr>
              <a:t>Убрать шум, лишние детали текстуры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ru-RU" sz="2400" dirty="0">
                <a:latin typeface="+mn-lt"/>
                <a:cs typeface="+mn-cs"/>
              </a:rPr>
              <a:t>Рассчитать градиент изображения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ru-RU" sz="2200" dirty="0">
                <a:latin typeface="+mn-lt"/>
                <a:cs typeface="+mn-cs"/>
              </a:rPr>
              <a:t>Одним из операторов – например, </a:t>
            </a:r>
            <a:r>
              <a:rPr lang="ru-RU" sz="2200" dirty="0" err="1">
                <a:latin typeface="+mn-lt"/>
                <a:cs typeface="+mn-cs"/>
              </a:rPr>
              <a:t>Собеля</a:t>
            </a:r>
            <a:endParaRPr lang="ru-RU" sz="2200" dirty="0">
              <a:latin typeface="+mn-lt"/>
              <a:cs typeface="+mn-cs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-107950" y="3573463"/>
            <a:ext cx="3562350" cy="2740025"/>
            <a:chOff x="158" y="2296"/>
            <a:chExt cx="2244" cy="1726"/>
          </a:xfrm>
        </p:grpSpPr>
        <p:pic>
          <p:nvPicPr>
            <p:cNvPr id="71692" name="Picture 6" descr="len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" y="2296"/>
              <a:ext cx="1549" cy="1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693" name="Text Box 7"/>
            <p:cNvSpPr txBox="1">
              <a:spLocks noChangeArrowheads="1"/>
            </p:cNvSpPr>
            <p:nvPr/>
          </p:nvSpPr>
          <p:spPr bwMode="auto">
            <a:xfrm>
              <a:off x="158" y="3810"/>
              <a:ext cx="2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ru-RU" sz="1600">
                  <a:latin typeface="Tahoma" pitchFamily="34" charset="0"/>
                </a:rPr>
                <a:t>Исходное изображение</a:t>
              </a:r>
              <a:endParaRPr lang="ru-RU" sz="1000">
                <a:latin typeface="Tahoma" pitchFamily="34" charset="0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300788" y="3568700"/>
            <a:ext cx="2592387" cy="2740025"/>
            <a:chOff x="2835" y="1389"/>
            <a:chExt cx="1270" cy="1499"/>
          </a:xfrm>
        </p:grpSpPr>
        <p:pic>
          <p:nvPicPr>
            <p:cNvPr id="71690" name="Picture 9" descr="canny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35" y="1389"/>
              <a:ext cx="1270" cy="1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691" name="Text Box 10"/>
            <p:cNvSpPr txBox="1">
              <a:spLocks noChangeArrowheads="1"/>
            </p:cNvSpPr>
            <p:nvPr/>
          </p:nvSpPr>
          <p:spPr bwMode="auto">
            <a:xfrm>
              <a:off x="2835" y="2704"/>
              <a:ext cx="1270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ru-RU" sz="1600">
                  <a:latin typeface="Tahoma" pitchFamily="34" charset="0"/>
                </a:rPr>
                <a:t>Карта силы краев</a:t>
              </a:r>
              <a:endParaRPr lang="ru-RU" sz="1000">
                <a:latin typeface="Tahoma" pitchFamily="34" charset="0"/>
              </a:endParaRPr>
            </a:p>
          </p:txBody>
        </p:sp>
      </p:grpSp>
      <p:pic>
        <p:nvPicPr>
          <p:cNvPr id="71688" name="Picture 12" descr="blurred_lenn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475" y="3559175"/>
            <a:ext cx="231775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9" name="Text Box 15"/>
          <p:cNvSpPr txBox="1">
            <a:spLocks noChangeArrowheads="1"/>
          </p:cNvSpPr>
          <p:nvPr/>
        </p:nvSpPr>
        <p:spPr bwMode="auto">
          <a:xfrm>
            <a:off x="2916238" y="5976938"/>
            <a:ext cx="3562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sz="1600">
                <a:latin typeface="Tahoma" pitchFamily="34" charset="0"/>
              </a:rPr>
              <a:t>Размытое изображение</a:t>
            </a:r>
            <a:endParaRPr lang="ru-RU" sz="10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4400" dirty="0"/>
              <a:t>…середина…</a:t>
            </a:r>
          </a:p>
        </p:txBody>
      </p:sp>
      <p:sp>
        <p:nvSpPr>
          <p:cNvPr id="72709" name="Text Box 3"/>
          <p:cNvSpPr txBox="1">
            <a:spLocks noChangeArrowheads="1"/>
          </p:cNvSpPr>
          <p:nvPr/>
        </p:nvSpPr>
        <p:spPr bwMode="auto">
          <a:xfrm>
            <a:off x="762000" y="2133600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2000">
              <a:latin typeface="Tahoma" pitchFamily="34" charset="0"/>
            </a:endParaRP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457200" y="1737361"/>
            <a:ext cx="8229600" cy="438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defRPr/>
            </a:pPr>
            <a:r>
              <a:rPr lang="ru-RU" sz="2400" dirty="0">
                <a:latin typeface="+mn-lt"/>
                <a:cs typeface="+mn-cs"/>
              </a:rPr>
              <a:t>Все пиксели где сила краев </a:t>
            </a:r>
            <a:r>
              <a:rPr lang="en-US" sz="2400" i="1" dirty="0">
                <a:latin typeface="+mn-lt"/>
                <a:cs typeface="+mn-cs"/>
              </a:rPr>
              <a:t>&lt; T </a:t>
            </a:r>
            <a:r>
              <a:rPr lang="ru-RU" sz="2400" dirty="0">
                <a:latin typeface="+mn-lt"/>
                <a:cs typeface="+mn-cs"/>
              </a:rPr>
              <a:t>убрать из рассмотрения</a:t>
            </a:r>
          </a:p>
        </p:txBody>
      </p:sp>
      <p:pic>
        <p:nvPicPr>
          <p:cNvPr id="72711" name="Picture 5" descr="canny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363" y="2565400"/>
            <a:ext cx="3455987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2" name="Picture 6" descr="canny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063" y="2565400"/>
            <a:ext cx="3889375" cy="348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4400"/>
              <a:t>…середина…</a:t>
            </a:r>
          </a:p>
        </p:txBody>
      </p:sp>
      <p:sp>
        <p:nvSpPr>
          <p:cNvPr id="73733" name="Text Box 3"/>
          <p:cNvSpPr txBox="1">
            <a:spLocks noChangeArrowheads="1"/>
          </p:cNvSpPr>
          <p:nvPr/>
        </p:nvSpPr>
        <p:spPr bwMode="auto">
          <a:xfrm>
            <a:off x="762000" y="2133600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2000">
              <a:latin typeface="Tahoma" pitchFamily="34" charset="0"/>
            </a:endParaRP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ru-RU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Поиск локальных максимумов</a:t>
            </a:r>
            <a:br>
              <a:rPr lang="ru-RU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</a:br>
            <a:endParaRPr lang="ru-RU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ru-RU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ru-RU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ru-RU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ru-RU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ru-RU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ru-RU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ru-RU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Проверяя – является ли пиксель локальным максимумом вдоль направления градиента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ru-RU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Приходится интерполировать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</a:t>
            </a:r>
            <a:r>
              <a:rPr lang="ru-RU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«нецелые» пиксели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p </a:t>
            </a:r>
            <a:r>
              <a:rPr lang="ru-RU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и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r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ru-RU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pic>
        <p:nvPicPr>
          <p:cNvPr id="7373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2133600"/>
            <a:ext cx="2881313" cy="28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133600"/>
            <a:ext cx="2879725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4400"/>
              <a:t>… финал</a:t>
            </a:r>
          </a:p>
        </p:txBody>
      </p:sp>
      <p:sp>
        <p:nvSpPr>
          <p:cNvPr id="7176" name="Text Box 3"/>
          <p:cNvSpPr txBox="1">
            <a:spLocks noChangeArrowheads="1"/>
          </p:cNvSpPr>
          <p:nvPr/>
        </p:nvSpPr>
        <p:spPr bwMode="auto">
          <a:xfrm>
            <a:off x="762000" y="2133600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2000">
              <a:latin typeface="Tahoma" pitchFamily="34" charset="0"/>
            </a:endParaRP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457200" y="1737361"/>
            <a:ext cx="8229600" cy="438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70000"/>
              <a:buFontTx/>
              <a:buAutoNum type="arabicPeriod"/>
              <a:defRPr/>
            </a:pPr>
            <a:r>
              <a:rPr lang="ru-RU" sz="2400" dirty="0">
                <a:latin typeface="+mn-lt"/>
                <a:cs typeface="+mn-cs"/>
              </a:rPr>
              <a:t>Выбираем еще не обработанную точку локального максимума </a:t>
            </a:r>
            <a:r>
              <a:rPr lang="en-US" sz="2400" i="1" dirty="0">
                <a:latin typeface="Times New Roman" pitchFamily="18" charset="0"/>
                <a:cs typeface="+mn-cs"/>
              </a:rPr>
              <a:t>p</a:t>
            </a:r>
            <a:r>
              <a:rPr lang="en-US" sz="2400" dirty="0">
                <a:latin typeface="+mn-lt"/>
                <a:cs typeface="+mn-cs"/>
              </a:rPr>
              <a:t> </a:t>
            </a:r>
            <a:r>
              <a:rPr lang="ru-RU" sz="2400" dirty="0">
                <a:latin typeface="+mn-lt"/>
                <a:cs typeface="+mn-cs"/>
              </a:rPr>
              <a:t>в которой сила края</a:t>
            </a:r>
            <a:br>
              <a:rPr lang="ru-RU" sz="2400" dirty="0">
                <a:latin typeface="+mn-lt"/>
                <a:cs typeface="+mn-cs"/>
              </a:rPr>
            </a:br>
            <a:endParaRPr lang="ru-RU" sz="2400" dirty="0">
              <a:latin typeface="+mn-lt"/>
              <a:cs typeface="+mn-cs"/>
            </a:endParaRPr>
          </a:p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70000"/>
              <a:buFontTx/>
              <a:buAutoNum type="arabicPeriod"/>
              <a:defRPr/>
            </a:pPr>
            <a:r>
              <a:rPr lang="ru-RU" sz="2400" dirty="0">
                <a:latin typeface="+mn-lt"/>
                <a:cs typeface="+mn-cs"/>
              </a:rPr>
              <a:t>Прослеживание края выбранного локального максимума</a:t>
            </a:r>
            <a:r>
              <a:rPr lang="en-US" sz="2400" dirty="0">
                <a:latin typeface="+mn-lt"/>
                <a:cs typeface="+mn-cs"/>
              </a:rPr>
              <a:t> </a:t>
            </a:r>
            <a:r>
              <a:rPr lang="en-US" sz="2400" i="1" dirty="0">
                <a:latin typeface="Times New Roman" pitchFamily="18" charset="0"/>
                <a:cs typeface="+mn-cs"/>
              </a:rPr>
              <a:t>p</a:t>
            </a:r>
            <a:r>
              <a:rPr lang="en-US" sz="2400" dirty="0">
                <a:latin typeface="Times New Roman" pitchFamily="18" charset="0"/>
                <a:cs typeface="+mn-cs"/>
              </a:rPr>
              <a:t>:</a:t>
            </a:r>
            <a:endParaRPr lang="ru-RU" sz="2400" dirty="0">
              <a:cs typeface="+mn-cs"/>
            </a:endParaRPr>
          </a:p>
          <a:p>
            <a:pPr marL="990600" lvl="1" indent="-5334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Tx/>
              <a:buAutoNum type="alphaLcParenR"/>
              <a:defRPr/>
            </a:pPr>
            <a:r>
              <a:rPr lang="ru-RU" sz="2200" dirty="0">
                <a:latin typeface="+mn-lt"/>
                <a:cs typeface="+mn-cs"/>
              </a:rPr>
              <a:t>Предсказание следующей точки края</a:t>
            </a:r>
            <a:r>
              <a:rPr lang="en-US" sz="2200" dirty="0">
                <a:latin typeface="+mn-lt"/>
                <a:cs typeface="+mn-cs"/>
              </a:rPr>
              <a:t> </a:t>
            </a:r>
            <a:r>
              <a:rPr lang="en-US" sz="2400" i="1" dirty="0">
                <a:latin typeface="Times New Roman" pitchFamily="18" charset="0"/>
                <a:cs typeface="+mn-cs"/>
              </a:rPr>
              <a:t>q;</a:t>
            </a:r>
            <a:endParaRPr lang="ru-RU" sz="2400" i="1" dirty="0">
              <a:latin typeface="Times New Roman" pitchFamily="18" charset="0"/>
              <a:cs typeface="+mn-cs"/>
            </a:endParaRPr>
          </a:p>
          <a:p>
            <a:pPr marL="990600" lvl="1" indent="-5334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Tx/>
              <a:buAutoNum type="alphaLcParenR"/>
              <a:defRPr/>
            </a:pPr>
            <a:r>
              <a:rPr lang="ru-RU" sz="2200" dirty="0">
                <a:latin typeface="+mn-lt"/>
                <a:cs typeface="+mn-cs"/>
              </a:rPr>
              <a:t>Проверка – </a:t>
            </a:r>
            <a:r>
              <a:rPr lang="en-US" sz="2200" dirty="0">
                <a:latin typeface="+mn-lt"/>
                <a:cs typeface="+mn-cs"/>
              </a:rPr>
              <a:t>                    ?</a:t>
            </a:r>
          </a:p>
          <a:p>
            <a:pPr marL="990600" lvl="1" indent="-5334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Tx/>
              <a:buAutoNum type="alphaLcParenR"/>
              <a:defRPr/>
            </a:pPr>
            <a:r>
              <a:rPr lang="ru-RU" sz="2200" dirty="0">
                <a:latin typeface="+mn-lt"/>
                <a:cs typeface="+mn-cs"/>
              </a:rPr>
              <a:t>Если да – </a:t>
            </a:r>
            <a:r>
              <a:rPr lang="en-US" sz="2200" i="1" dirty="0">
                <a:latin typeface="Times New Roman" pitchFamily="18" charset="0"/>
                <a:cs typeface="+mn-cs"/>
              </a:rPr>
              <a:t>p</a:t>
            </a:r>
            <a:r>
              <a:rPr lang="ru-RU" sz="2200" i="1" dirty="0">
                <a:latin typeface="Times New Roman" pitchFamily="18" charset="0"/>
                <a:cs typeface="+mn-cs"/>
              </a:rPr>
              <a:t> = </a:t>
            </a:r>
            <a:r>
              <a:rPr lang="en-US" sz="2200" i="1" dirty="0">
                <a:latin typeface="Times New Roman" pitchFamily="18" charset="0"/>
                <a:cs typeface="+mn-cs"/>
              </a:rPr>
              <a:t>q</a:t>
            </a:r>
            <a:r>
              <a:rPr lang="en-US" sz="2200" dirty="0">
                <a:latin typeface="+mn-lt"/>
                <a:cs typeface="+mn-cs"/>
              </a:rPr>
              <a:t>, </a:t>
            </a:r>
            <a:r>
              <a:rPr lang="ru-RU" sz="2200" dirty="0">
                <a:latin typeface="+mn-lt"/>
                <a:cs typeface="+mn-cs"/>
              </a:rPr>
              <a:t>переход на начало шага 2</a:t>
            </a:r>
            <a:r>
              <a:rPr lang="en-US" sz="2200" dirty="0">
                <a:latin typeface="+mn-lt"/>
                <a:cs typeface="+mn-cs"/>
              </a:rPr>
              <a:t>;</a:t>
            </a:r>
          </a:p>
          <a:p>
            <a:pPr marL="990600" lvl="1" indent="-5334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Tx/>
              <a:buAutoNum type="alphaLcParenR"/>
              <a:defRPr/>
            </a:pPr>
            <a:r>
              <a:rPr lang="ru-RU" sz="2200" dirty="0">
                <a:latin typeface="+mn-lt"/>
                <a:cs typeface="+mn-cs"/>
              </a:rPr>
              <a:t>Если нет - переход на шаг 1</a:t>
            </a:r>
            <a:r>
              <a:rPr lang="en-US" sz="2200" dirty="0">
                <a:latin typeface="+mn-lt"/>
                <a:cs typeface="+mn-cs"/>
              </a:rPr>
              <a:t>;</a:t>
            </a:r>
            <a:endParaRPr lang="ru-RU" sz="2200" dirty="0">
              <a:latin typeface="+mn-lt"/>
              <a:cs typeface="+mn-cs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430641"/>
              </p:ext>
            </p:extLst>
          </p:nvPr>
        </p:nvGraphicFramePr>
        <p:xfrm>
          <a:off x="5724128" y="2234249"/>
          <a:ext cx="13684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Формула" r:id="rId4" imgW="723600" imgH="253800" progId="Equation.3">
                  <p:embed/>
                </p:oleObj>
              </mc:Choice>
              <mc:Fallback>
                <p:oleObj name="Формула" r:id="rId4" imgW="72360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234249"/>
                        <a:ext cx="13684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139090"/>
              </p:ext>
            </p:extLst>
          </p:nvPr>
        </p:nvGraphicFramePr>
        <p:xfrm>
          <a:off x="2915816" y="4135703"/>
          <a:ext cx="13684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Формула" r:id="rId6" imgW="723600" imgH="253800" progId="Equation.3">
                  <p:embed/>
                </p:oleObj>
              </mc:Choice>
              <mc:Fallback>
                <p:oleObj name="Формула" r:id="rId6" imgW="72360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135703"/>
                        <a:ext cx="13684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60849"/>
              </p:ext>
            </p:extLst>
          </p:nvPr>
        </p:nvGraphicFramePr>
        <p:xfrm>
          <a:off x="4909269" y="4135703"/>
          <a:ext cx="10318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Формула" r:id="rId8" imgW="545760" imgH="215640" progId="Equation.3">
                  <p:embed/>
                </p:oleObj>
              </mc:Choice>
              <mc:Fallback>
                <p:oleObj name="Формула" r:id="rId8" imgW="54576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9269" y="4135703"/>
                        <a:ext cx="10318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4400" dirty="0"/>
              <a:t>Пояснения</a:t>
            </a:r>
          </a:p>
        </p:txBody>
      </p:sp>
      <p:sp>
        <p:nvSpPr>
          <p:cNvPr id="8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F18935-02A0-4691-BF6E-CA703267D572}" type="datetime1">
              <a:rPr lang="ru-RU"/>
              <a:pPr>
                <a:defRPr/>
              </a:pPr>
              <a:t>23.05.18</a:t>
            </a:fld>
            <a:endParaRPr lang="ru-RU"/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762000" y="2133600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2000">
              <a:latin typeface="Tahoma" pitchFamily="34" charset="0"/>
            </a:endParaRP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457200" y="1844824"/>
            <a:ext cx="8229600" cy="428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70000"/>
              <a:defRPr/>
            </a:pPr>
            <a:r>
              <a:rPr lang="ru-RU" sz="2400" dirty="0">
                <a:cs typeface="+mn-cs"/>
              </a:rPr>
              <a:t>Как предсказать следующую точку края?</a:t>
            </a:r>
          </a:p>
          <a:p>
            <a:pPr marL="990600" lvl="1" indent="-5334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Tx/>
              <a:buChar char="•"/>
              <a:defRPr/>
            </a:pPr>
            <a:r>
              <a:rPr lang="ru-RU" sz="2000" dirty="0">
                <a:cs typeface="+mn-cs"/>
              </a:rPr>
              <a:t>От текущей точки шаг в сторону перпендикулярную градиенту</a:t>
            </a:r>
          </a:p>
          <a:p>
            <a:pPr marL="990600" lvl="1" indent="-5334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Tx/>
              <a:buChar char="•"/>
              <a:defRPr/>
            </a:pPr>
            <a:r>
              <a:rPr lang="ru-RU" sz="2000" dirty="0">
                <a:cs typeface="+mn-cs"/>
              </a:rPr>
              <a:t>В данном случае – в точку </a:t>
            </a:r>
            <a:r>
              <a:rPr lang="en-US" sz="2000" dirty="0">
                <a:cs typeface="+mn-cs"/>
              </a:rPr>
              <a:t>r </a:t>
            </a:r>
            <a:r>
              <a:rPr lang="ru-RU" sz="2000" dirty="0">
                <a:cs typeface="+mn-cs"/>
              </a:rPr>
              <a:t>или </a:t>
            </a:r>
            <a:r>
              <a:rPr lang="en-US" sz="2000" dirty="0">
                <a:cs typeface="+mn-cs"/>
              </a:rPr>
              <a:t>s</a:t>
            </a:r>
            <a:endParaRPr lang="ru-RU" sz="2000" dirty="0">
              <a:cs typeface="+mn-cs"/>
            </a:endParaRPr>
          </a:p>
          <a:p>
            <a:pPr marL="2209800" lvl="4" indent="-3810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70000"/>
              <a:buFontTx/>
              <a:buAutoNum type="arabicPeriod"/>
              <a:defRPr/>
            </a:pPr>
            <a:endParaRPr lang="ru-RU" sz="2000" dirty="0">
              <a:cs typeface="+mn-cs"/>
            </a:endParaRPr>
          </a:p>
        </p:txBody>
      </p:sp>
      <p:pic>
        <p:nvPicPr>
          <p:cNvPr id="7475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3222625"/>
            <a:ext cx="2879725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4663" y="4492625"/>
            <a:ext cx="1600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4760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3450" y="4492625"/>
            <a:ext cx="1600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4400" dirty="0"/>
              <a:t>Пояснения</a:t>
            </a:r>
          </a:p>
        </p:txBody>
      </p:sp>
      <p:pic>
        <p:nvPicPr>
          <p:cNvPr id="819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3357563"/>
            <a:ext cx="8280400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1" name="Text Box 4"/>
          <p:cNvSpPr txBox="1">
            <a:spLocks noChangeArrowheads="1"/>
          </p:cNvSpPr>
          <p:nvPr/>
        </p:nvSpPr>
        <p:spPr bwMode="auto">
          <a:xfrm>
            <a:off x="762000" y="2133600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2000">
              <a:latin typeface="Tahoma" pitchFamily="34" charset="0"/>
            </a:endParaRPr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446880" y="1666256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70000"/>
              <a:defRPr/>
            </a:pPr>
            <a:r>
              <a:rPr lang="ru-RU" sz="2000" dirty="0">
                <a:latin typeface="+mn-lt"/>
                <a:cs typeface="+mn-cs"/>
              </a:rPr>
              <a:t>Для чего используются два порога?</a:t>
            </a:r>
          </a:p>
          <a:p>
            <a:pPr marL="990600" lvl="1" indent="-533400">
              <a:spcBef>
                <a:spcPct val="20000"/>
              </a:spcBef>
              <a:buClr>
                <a:schemeClr val="accent2"/>
              </a:buClr>
              <a:buSzPct val="70000"/>
              <a:buFontTx/>
              <a:buAutoNum type="arabicPeriod"/>
              <a:defRPr/>
            </a:pPr>
            <a:r>
              <a:rPr lang="ru-RU" sz="2000" dirty="0" smtClean="0">
                <a:latin typeface="+mn-lt"/>
                <a:cs typeface="+mn-cs"/>
              </a:rPr>
              <a:t>Чтобы не </a:t>
            </a:r>
            <a:r>
              <a:rPr lang="ru-RU" sz="2000" dirty="0">
                <a:latin typeface="+mn-lt"/>
                <a:cs typeface="+mn-cs"/>
              </a:rPr>
              <a:t>потерять </a:t>
            </a:r>
            <a:r>
              <a:rPr lang="ru-RU" sz="2000" dirty="0" smtClean="0"/>
              <a:t>хвост</a:t>
            </a:r>
            <a:endParaRPr lang="en-US" sz="2000" dirty="0" smtClean="0"/>
          </a:p>
          <a:p>
            <a:pPr marL="990600" lvl="1" indent="-533400">
              <a:spcBef>
                <a:spcPct val="20000"/>
              </a:spcBef>
              <a:buClr>
                <a:schemeClr val="accent2"/>
              </a:buClr>
              <a:buSzPct val="70000"/>
              <a:buFontTx/>
              <a:buAutoNum type="arabicPeriod"/>
              <a:defRPr/>
            </a:pPr>
            <a:r>
              <a:rPr lang="ru-RU" sz="2000" dirty="0" smtClean="0"/>
              <a:t>Чтобы </a:t>
            </a:r>
            <a:r>
              <a:rPr lang="ru-RU" sz="2000" dirty="0"/>
              <a:t>уменьшить влияние шума для инициализации кривой используем больший порог</a:t>
            </a:r>
          </a:p>
          <a:p>
            <a:pPr marL="990600" lvl="1" indent="-5334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Tx/>
              <a:buAutoNum type="arabicPeriod"/>
              <a:defRPr/>
            </a:pPr>
            <a:r>
              <a:rPr lang="ru-RU" sz="2000" dirty="0" smtClean="0">
                <a:latin typeface="+mn-lt"/>
                <a:cs typeface="+mn-cs"/>
              </a:rPr>
              <a:t>» </a:t>
            </a:r>
            <a:r>
              <a:rPr lang="ru-RU" sz="2000" dirty="0">
                <a:latin typeface="+mn-lt"/>
                <a:cs typeface="+mn-cs"/>
              </a:rPr>
              <a:t>используем меньший порог при прослеживании</a:t>
            </a:r>
          </a:p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70000"/>
              <a:buFontTx/>
              <a:buAutoNum type="arabicPeriod"/>
              <a:defRPr/>
            </a:pPr>
            <a:endParaRPr lang="ru-RU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336615"/>
              </p:ext>
            </p:extLst>
          </p:nvPr>
        </p:nvGraphicFramePr>
        <p:xfrm>
          <a:off x="4644583" y="1692117"/>
          <a:ext cx="10318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Формула" r:id="rId5" imgW="545760" imgH="215640" progId="Equation.3">
                  <p:embed/>
                </p:oleObj>
              </mc:Choice>
              <mc:Fallback>
                <p:oleObj name="Формула" r:id="rId5" imgW="54576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583" y="1692117"/>
                        <a:ext cx="10318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4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0543" y="3050957"/>
            <a:ext cx="8135937" cy="304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37902" y="3198813"/>
            <a:ext cx="8569325" cy="468313"/>
            <a:chOff x="204" y="2205"/>
            <a:chExt cx="5398" cy="295"/>
          </a:xfrm>
        </p:grpSpPr>
        <p:sp>
          <p:nvSpPr>
            <p:cNvPr id="8207" name="Line 9"/>
            <p:cNvSpPr>
              <a:spLocks noChangeShapeType="1"/>
            </p:cNvSpPr>
            <p:nvPr/>
          </p:nvSpPr>
          <p:spPr bwMode="auto">
            <a:xfrm flipV="1">
              <a:off x="204" y="2478"/>
              <a:ext cx="539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8196" name="Object 4"/>
            <p:cNvGraphicFramePr>
              <a:graphicFrameLocks noChangeAspect="1"/>
            </p:cNvGraphicFramePr>
            <p:nvPr/>
          </p:nvGraphicFramePr>
          <p:xfrm>
            <a:off x="5284" y="2205"/>
            <a:ext cx="20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6" name="Формула" r:id="rId8" imgW="152280" imgH="215640" progId="Equation.3">
                    <p:embed/>
                  </p:oleObj>
                </mc:Choice>
                <mc:Fallback>
                  <p:oleObj name="Формула" r:id="rId8" imgW="152280" imgH="2156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2205"/>
                          <a:ext cx="208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37902" y="4833144"/>
            <a:ext cx="8640763" cy="468312"/>
            <a:chOff x="204" y="2886"/>
            <a:chExt cx="5443" cy="295"/>
          </a:xfrm>
        </p:grpSpPr>
        <p:sp>
          <p:nvSpPr>
            <p:cNvPr id="8206" name="Line 12"/>
            <p:cNvSpPr>
              <a:spLocks noChangeShapeType="1"/>
            </p:cNvSpPr>
            <p:nvPr/>
          </p:nvSpPr>
          <p:spPr bwMode="auto">
            <a:xfrm flipV="1">
              <a:off x="204" y="2886"/>
              <a:ext cx="5443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8195" name="Object 3"/>
            <p:cNvGraphicFramePr>
              <a:graphicFrameLocks noChangeAspect="1"/>
            </p:cNvGraphicFramePr>
            <p:nvPr/>
          </p:nvGraphicFramePr>
          <p:xfrm>
            <a:off x="5275" y="2886"/>
            <a:ext cx="22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7" name="Формула" r:id="rId10" imgW="164880" imgH="215640" progId="Equation.3">
                    <p:embed/>
                  </p:oleObj>
                </mc:Choice>
                <mc:Fallback>
                  <p:oleObj name="Формула" r:id="rId10" imgW="164880" imgH="2156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5" y="2886"/>
                          <a:ext cx="226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4400" dirty="0"/>
              <a:t>Алгоритм </a:t>
            </a:r>
            <a:r>
              <a:rPr lang="en-US" sz="4400" dirty="0"/>
              <a:t>Canny</a:t>
            </a:r>
            <a:endParaRPr lang="ru-RU" sz="4400" dirty="0"/>
          </a:p>
        </p:txBody>
      </p:sp>
      <p:sp>
        <p:nvSpPr>
          <p:cNvPr id="75781" name="Text Box 3"/>
          <p:cNvSpPr txBox="1">
            <a:spLocks noChangeArrowheads="1"/>
          </p:cNvSpPr>
          <p:nvPr/>
        </p:nvSpPr>
        <p:spPr bwMode="auto">
          <a:xfrm>
            <a:off x="762000" y="2133600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2000">
              <a:latin typeface="Tahoma" pitchFamily="34" charset="0"/>
            </a:endParaRP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467544" y="1844824"/>
            <a:ext cx="8229600" cy="398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Arial" charset="0"/>
              <a:buChar char="•"/>
              <a:defRPr/>
            </a:pPr>
            <a:r>
              <a:rPr lang="ru-RU" sz="2000" dirty="0"/>
              <a:t>Размыть изображение фильтром Гаусса</a:t>
            </a:r>
            <a:r>
              <a:rPr lang="en-US" sz="2000" dirty="0"/>
              <a:t> c </a:t>
            </a:r>
            <a:r>
              <a:rPr lang="ru-RU" sz="2000" dirty="0"/>
              <a:t>некоторым </a:t>
            </a:r>
            <a:r>
              <a:rPr lang="el-GR" sz="2000" i="1" dirty="0">
                <a:cs typeface="Times New Roman" pitchFamily="18" charset="0"/>
              </a:rPr>
              <a:t>σ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charset="0"/>
              <a:buChar char="•"/>
              <a:defRPr/>
            </a:pPr>
            <a:r>
              <a:rPr lang="ru-RU" sz="2000" dirty="0"/>
              <a:t>Убрать шум, лишние детали текстуры</a:t>
            </a:r>
            <a:br>
              <a:rPr lang="ru-RU" sz="2000" dirty="0"/>
            </a:br>
            <a:endParaRPr lang="ru-RU" sz="2000" dirty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Arial" charset="0"/>
              <a:buChar char="•"/>
              <a:defRPr/>
            </a:pPr>
            <a:r>
              <a:rPr lang="ru-RU" sz="2000" dirty="0"/>
              <a:t>Рассчитать градиент изображения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charset="0"/>
              <a:buChar char="•"/>
              <a:defRPr/>
            </a:pPr>
            <a:r>
              <a:rPr lang="ru-RU" sz="2000" dirty="0"/>
              <a:t>Одним из операторов – например, </a:t>
            </a:r>
            <a:r>
              <a:rPr lang="ru-RU" sz="2000" dirty="0" err="1"/>
              <a:t>Собеля</a:t>
            </a: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Arial" charset="0"/>
              <a:buChar char="•"/>
              <a:defRPr/>
            </a:pPr>
            <a:r>
              <a:rPr lang="ru-RU" sz="2000" dirty="0"/>
              <a:t>Все пиксели где сила краев </a:t>
            </a:r>
            <a:r>
              <a:rPr lang="en-US" sz="2000" i="1" dirty="0"/>
              <a:t>&lt; T </a:t>
            </a:r>
            <a:r>
              <a:rPr lang="ru-RU" sz="2000" dirty="0"/>
              <a:t>убрать из рассмотрения</a:t>
            </a:r>
            <a:br>
              <a:rPr lang="ru-RU" sz="2000" dirty="0"/>
            </a:br>
            <a:endParaRPr lang="ru-RU" sz="2000" dirty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Arial" charset="0"/>
              <a:buChar char="•"/>
              <a:defRPr/>
            </a:pPr>
            <a:r>
              <a:rPr lang="ru-RU" sz="2000" dirty="0"/>
              <a:t>Поиск локальных максимумов</a:t>
            </a:r>
            <a:br>
              <a:rPr lang="ru-RU" sz="2000" dirty="0"/>
            </a:br>
            <a:endParaRPr lang="ru-RU" sz="2000" dirty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Arial" charset="0"/>
              <a:buChar char="•"/>
              <a:defRPr/>
            </a:pPr>
            <a:r>
              <a:rPr lang="ru-RU" sz="2000" dirty="0"/>
              <a:t>Прослеживание краев из точек локальных максимумов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116632"/>
            <a:ext cx="8305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/>
              <a:t>Canny </a:t>
            </a:r>
            <a:r>
              <a:rPr lang="ru-RU" sz="4400" dirty="0"/>
              <a:t>- результат</a:t>
            </a:r>
          </a:p>
        </p:txBody>
      </p:sp>
      <p:pic>
        <p:nvPicPr>
          <p:cNvPr id="76805" name="Picture 3" descr="canny_sr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7613" y="1352550"/>
            <a:ext cx="6975475" cy="5040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5892" name="Picture 4" descr="canny_m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25550" y="1338263"/>
            <a:ext cx="6978650" cy="5043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5893" name="Picture 5" descr="canny_re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28725" y="1341438"/>
            <a:ext cx="6972300" cy="503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Сопоставление изображений:</a:t>
            </a:r>
            <a:br>
              <a:rPr lang="ru-RU" dirty="0" smtClean="0"/>
            </a:br>
            <a:r>
              <a:rPr lang="ru-RU" dirty="0" err="1" smtClean="0"/>
              <a:t>попиксельное</a:t>
            </a:r>
            <a:r>
              <a:rPr lang="ru-RU" dirty="0" smtClean="0"/>
              <a:t> согласование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005688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sz="2400" dirty="0" smtClean="0"/>
              <a:t>Выберем величину для сравнения, например яркость изображения в точке</a:t>
            </a:r>
            <a:r>
              <a:rPr lang="en-US" sz="2400" dirty="0" smtClean="0"/>
              <a:t> </a:t>
            </a:r>
            <a:r>
              <a:rPr lang="en-US" sz="2400" i="1" dirty="0" smtClean="0"/>
              <a:t>I(</a:t>
            </a:r>
            <a:r>
              <a:rPr lang="en-US" sz="2400" i="1" dirty="0" err="1" smtClean="0"/>
              <a:t>x,y</a:t>
            </a:r>
            <a:r>
              <a:rPr lang="en-US" sz="2400" i="1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ru-RU" sz="2400" dirty="0" smtClean="0"/>
              <a:t>В качестве функции сравнения возьмём </a:t>
            </a:r>
            <a:endParaRPr lang="ru-RU" sz="2400" dirty="0" smtClean="0"/>
          </a:p>
          <a:p>
            <a:pPr>
              <a:buFont typeface="Arial" charset="0"/>
              <a:buChar char="•"/>
            </a:pPr>
            <a:endParaRPr lang="ru-RU" sz="2400" dirty="0"/>
          </a:p>
          <a:p>
            <a:pPr>
              <a:buFont typeface="Arial" charset="0"/>
              <a:buChar char="•"/>
            </a:pPr>
            <a:endParaRPr lang="ru-RU" sz="2400" dirty="0" smtClean="0"/>
          </a:p>
          <a:p>
            <a:pPr>
              <a:buFont typeface="Arial" charset="0"/>
              <a:buChar char="•"/>
            </a:pPr>
            <a:r>
              <a:rPr lang="ru-RU" sz="2400" dirty="0" smtClean="0"/>
              <a:t>Как найти его минимум?</a:t>
            </a:r>
            <a:endParaRPr lang="ru-RU" sz="2400" dirty="0" smtClean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2483768" y="3429000"/>
          <a:ext cx="3579744" cy="48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3" name="Equation" r:id="rId3" imgW="1866600" imgH="253800" progId="Equation.DSMT4">
                  <p:embed/>
                </p:oleObj>
              </mc:Choice>
              <mc:Fallback>
                <p:oleObj name="Equation" r:id="rId3" imgW="186660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429000"/>
                        <a:ext cx="3579744" cy="487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800"/>
              <a:t>Влияние</a:t>
            </a:r>
            <a:r>
              <a:rPr lang="en-US" sz="2800"/>
              <a:t> </a:t>
            </a:r>
            <a:r>
              <a:rPr lang="en-US" sz="2800">
                <a:sym typeface="Symbol" pitchFamily="18" charset="2"/>
              </a:rPr>
              <a:t> (</a:t>
            </a:r>
            <a:r>
              <a:rPr lang="ru-RU" sz="2800">
                <a:sym typeface="Symbol" pitchFamily="18" charset="2"/>
              </a:rPr>
              <a:t>параметр </a:t>
            </a:r>
            <a:r>
              <a:rPr lang="ru-RU" sz="2800"/>
              <a:t>фильтра Гаусса</a:t>
            </a:r>
            <a:r>
              <a:rPr lang="en-US" sz="2800"/>
              <a:t>)</a:t>
            </a:r>
          </a:p>
        </p:txBody>
      </p:sp>
      <p:pic>
        <p:nvPicPr>
          <p:cNvPr id="77829" name="Picture 3" descr="cln1can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385888"/>
            <a:ext cx="2925763" cy="292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0" name="Picture 4" descr="cln1can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09913" y="1371600"/>
            <a:ext cx="2925762" cy="292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1" name="Picture 5" descr="cln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1385888"/>
            <a:ext cx="2925763" cy="292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2" name="Text Box 6"/>
          <p:cNvSpPr txBox="1">
            <a:spLocks noChangeArrowheads="1"/>
          </p:cNvSpPr>
          <p:nvPr/>
        </p:nvSpPr>
        <p:spPr bwMode="auto">
          <a:xfrm>
            <a:off x="3429000" y="4368800"/>
            <a:ext cx="1185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nstantia" pitchFamily="18" charset="0"/>
              </a:rPr>
              <a:t>Canny </a:t>
            </a:r>
            <a:r>
              <a:rPr lang="ru-RU" sz="2000">
                <a:latin typeface="Constantia" pitchFamily="18" charset="0"/>
              </a:rPr>
              <a:t>с</a:t>
            </a:r>
            <a:r>
              <a:rPr lang="en-US" sz="2000">
                <a:latin typeface="Constantia" pitchFamily="18" charset="0"/>
              </a:rPr>
              <a:t> </a:t>
            </a:r>
          </a:p>
        </p:txBody>
      </p:sp>
      <p:pic>
        <p:nvPicPr>
          <p:cNvPr id="77833" name="Picture 7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22788" y="4445000"/>
            <a:ext cx="865187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4" name="Text Box 8"/>
          <p:cNvSpPr txBox="1">
            <a:spLocks noChangeArrowheads="1"/>
          </p:cNvSpPr>
          <p:nvPr/>
        </p:nvSpPr>
        <p:spPr bwMode="auto">
          <a:xfrm>
            <a:off x="6400800" y="4357688"/>
            <a:ext cx="1185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nstantia" pitchFamily="18" charset="0"/>
              </a:rPr>
              <a:t>Canny </a:t>
            </a:r>
            <a:r>
              <a:rPr lang="ru-RU" sz="2000">
                <a:latin typeface="Constantia" pitchFamily="18" charset="0"/>
              </a:rPr>
              <a:t>с</a:t>
            </a:r>
            <a:r>
              <a:rPr lang="en-US" sz="2000">
                <a:latin typeface="Constantia" pitchFamily="18" charset="0"/>
              </a:rPr>
              <a:t> </a:t>
            </a:r>
          </a:p>
        </p:txBody>
      </p:sp>
      <p:pic>
        <p:nvPicPr>
          <p:cNvPr id="77835" name="Picture 9" descr="Editte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07288" y="4437063"/>
            <a:ext cx="881062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6" name="Text Box 10"/>
          <p:cNvSpPr txBox="1">
            <a:spLocks noChangeArrowheads="1"/>
          </p:cNvSpPr>
          <p:nvPr/>
        </p:nvSpPr>
        <p:spPr bwMode="auto">
          <a:xfrm>
            <a:off x="838200" y="4357688"/>
            <a:ext cx="1360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onstantia" pitchFamily="18" charset="0"/>
              </a:rPr>
              <a:t>исходное</a:t>
            </a:r>
            <a:r>
              <a:rPr lang="en-US" sz="2000">
                <a:latin typeface="Constantia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П</a:t>
            </a:r>
            <a:r>
              <a:rPr lang="ru-RU" sz="2800" smtClean="0"/>
              <a:t>опиксельное согласование для одной точки</a:t>
            </a:r>
            <a:endParaRPr lang="ru-RU" sz="2800" dirty="0"/>
          </a:p>
        </p:txBody>
      </p:sp>
      <p:pic>
        <p:nvPicPr>
          <p:cNvPr id="839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 bwMode="auto">
          <a:xfrm>
            <a:off x="2627784" y="692696"/>
            <a:ext cx="6908665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Courier New" charset="0"/>
              <a:buChar char="o"/>
              <a:defRPr/>
            </a:pPr>
            <a:r>
              <a:rPr lang="ru-RU" sz="1600" smtClean="0">
                <a:solidFill>
                  <a:schemeClr val="bg1"/>
                </a:solidFill>
              </a:rPr>
              <a:t>Минимумов несколько</a:t>
            </a:r>
          </a:p>
          <a:p>
            <a:pPr marL="285750" lvl="0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Courier New" charset="0"/>
              <a:buChar char="o"/>
              <a:defRPr/>
            </a:pPr>
            <a:r>
              <a:rPr lang="ru-RU" sz="1600" smtClean="0">
                <a:solidFill>
                  <a:schemeClr val="bg1"/>
                </a:solidFill>
              </a:rPr>
              <a:t>Очевидно, что нужно использовать несколько точек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Суммарное </a:t>
            </a:r>
            <a:r>
              <a:rPr lang="ru-RU" sz="2800" dirty="0" err="1" smtClean="0"/>
              <a:t>попиксельное</a:t>
            </a:r>
            <a:r>
              <a:rPr lang="ru-RU" sz="2800" dirty="0" smtClean="0"/>
              <a:t> согласование</a:t>
            </a:r>
            <a:endParaRPr lang="ru-RU" sz="2800" dirty="0"/>
          </a:p>
        </p:txBody>
      </p:sp>
      <p:pic>
        <p:nvPicPr>
          <p:cNvPr id="849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 bwMode="auto">
          <a:xfrm>
            <a:off x="2743200" y="908720"/>
            <a:ext cx="6620804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Для уточнения необходимо перебрать всё изображение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Сопоставление изображений :</a:t>
            </a:r>
            <a:br>
              <a:rPr lang="ru-RU" dirty="0" smtClean="0"/>
            </a:br>
            <a:r>
              <a:rPr lang="ru-RU" dirty="0" err="1" smtClean="0"/>
              <a:t>попиксельное</a:t>
            </a:r>
            <a:r>
              <a:rPr lang="ru-RU" dirty="0" smtClean="0"/>
              <a:t> согласование</a:t>
            </a:r>
            <a:endParaRPr lang="ru-RU" dirty="0"/>
          </a:p>
        </p:txBody>
      </p:sp>
      <p:pic>
        <p:nvPicPr>
          <p:cNvPr id="79874" name="Picture 2" descr="G:\test_images\Test_movements_pictures\Angle_tuda_po_15_grad\A00d.bmp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822325" y="2468761"/>
            <a:ext cx="3703638" cy="2777728"/>
          </a:xfrm>
          <a:prstGeom prst="rect">
            <a:avLst/>
          </a:prstGeom>
          <a:noFill/>
        </p:spPr>
      </p:pic>
      <p:pic>
        <p:nvPicPr>
          <p:cNvPr id="79875" name="Picture 3" descr="G:\test_images\Test_movements_pictures\Angle_tuda_po_15_grad\A03d.bmp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 bwMode="auto">
          <a:xfrm>
            <a:off x="4664075" y="2469357"/>
            <a:ext cx="3702050" cy="277653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475656" y="1998812"/>
            <a:ext cx="658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Многомерное движение (параллельный перенос + поворот)?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51720" y="5877272"/>
            <a:ext cx="475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вычислений увеличивается! До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6732240" y="5877272"/>
          <a:ext cx="782312" cy="40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9" name="Equation" r:id="rId5" imgW="444240" imgH="228600" progId="Equation.DSMT4">
                  <p:embed/>
                </p:oleObj>
              </mc:Choice>
              <mc:Fallback>
                <p:oleObj name="Equation" r:id="rId5" imgW="44424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5877272"/>
                        <a:ext cx="782312" cy="4023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Сопоставление изображений :</a:t>
            </a:r>
            <a:br>
              <a:rPr lang="ru-RU" dirty="0" smtClean="0"/>
            </a:br>
            <a:r>
              <a:rPr lang="ru-RU" dirty="0" smtClean="0"/>
              <a:t>оптический поток</a:t>
            </a:r>
            <a:endParaRPr lang="ru-RU" dirty="0"/>
          </a:p>
        </p:txBody>
      </p:sp>
      <p:pic>
        <p:nvPicPr>
          <p:cNvPr id="87044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112" y="1920875"/>
            <a:ext cx="2838776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5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8982" y="1920875"/>
            <a:ext cx="2757036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467544" y="4571654"/>
            <a:ext cx="84423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ru-RU" b="0" dirty="0">
                <a:latin typeface="Arial" charset="0"/>
              </a:rPr>
              <a:t>Ключевые предположения</a:t>
            </a:r>
            <a:endParaRPr lang="en-US" b="0" dirty="0"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ru-RU" sz="2000" dirty="0">
                <a:solidFill>
                  <a:schemeClr val="hlink"/>
                </a:solidFill>
                <a:latin typeface="Arial" charset="0"/>
              </a:rPr>
              <a:t>Константный цвет</a:t>
            </a:r>
            <a:r>
              <a:rPr lang="en-US" sz="2000" dirty="0">
                <a:latin typeface="Arial" charset="0"/>
              </a:rPr>
              <a:t>:  </a:t>
            </a:r>
            <a:r>
              <a:rPr lang="ru-RU" sz="2000" b="0" dirty="0">
                <a:latin typeface="Arial" charset="0"/>
              </a:rPr>
              <a:t>точка в </a:t>
            </a:r>
            <a:r>
              <a:rPr lang="en-US" sz="2000" b="0" dirty="0">
                <a:latin typeface="Arial" charset="0"/>
              </a:rPr>
              <a:t> H </a:t>
            </a:r>
            <a:r>
              <a:rPr lang="ru-RU" sz="2000" b="0" dirty="0">
                <a:latin typeface="Arial" charset="0"/>
              </a:rPr>
              <a:t>выглядит также, как и в</a:t>
            </a:r>
            <a:r>
              <a:rPr lang="en-US" sz="2000" b="0" dirty="0">
                <a:latin typeface="Arial" charset="0"/>
              </a:rPr>
              <a:t> I</a:t>
            </a:r>
          </a:p>
          <a:p>
            <a:pPr marL="1143000" lvl="2" indent="-228600">
              <a:spcBef>
                <a:spcPct val="20000"/>
              </a:spcBef>
              <a:buFontTx/>
              <a:buChar char="–"/>
            </a:pPr>
            <a:r>
              <a:rPr lang="ru-RU" sz="1800" b="0" dirty="0">
                <a:latin typeface="Arial" charset="0"/>
              </a:rPr>
              <a:t>Для изображения в градациях серого, это </a:t>
            </a:r>
            <a:r>
              <a:rPr lang="ru-RU" sz="1800" dirty="0">
                <a:latin typeface="Arial" charset="0"/>
              </a:rPr>
              <a:t>постоянная яркость</a:t>
            </a:r>
            <a:endParaRPr lang="en-US" sz="1800" dirty="0"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ru-RU" sz="2000" dirty="0">
                <a:solidFill>
                  <a:srgbClr val="FF0000"/>
                </a:solidFill>
                <a:latin typeface="Arial" charset="0"/>
              </a:rPr>
              <a:t>Малое движение</a:t>
            </a:r>
            <a:r>
              <a:rPr lang="en-US" sz="2000" b="0" dirty="0">
                <a:latin typeface="Arial" charset="0"/>
              </a:rPr>
              <a:t>:  </a:t>
            </a:r>
            <a:r>
              <a:rPr lang="ru-RU" sz="2000" b="0" dirty="0">
                <a:latin typeface="Arial" charset="0"/>
              </a:rPr>
              <a:t>точки не уезжают далеко между кадрами</a:t>
            </a:r>
            <a:endParaRPr lang="en-US" sz="2000" b="0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ru-RU" b="0" dirty="0">
                <a:latin typeface="Arial" charset="0"/>
              </a:rPr>
              <a:t>Эта задача называется поиск </a:t>
            </a:r>
            <a:r>
              <a:rPr lang="ru-RU" dirty="0">
                <a:latin typeface="Arial" charset="0"/>
              </a:rPr>
              <a:t>«оптического потока»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I(x+u,y+v) = I(x,y) +  \frac{\partial I}{\partial x} u + \frac{\partial I}{\partial y}v + \mbox{\small higher order terms}$&#10;\end{document}&#10;"/>
  <p:tag name="EXTERNALNAME" val="Edittex"/>
  <p:tag name="BLEND" val="False"/>
  <p:tag name="TRANSPARENT" val="False"/>
  <p:tag name="BITMAPFORMAT" val="bmpmono"/>
  <p:tag name="DEBUGINTERACTIVE" val="True"/>
  <p:tag name="ORIGWIDTH" val="1867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25x2&#10;\end{document}&#10;"/>
  <p:tag name="EXTERNALNAME" val="Edittex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175.5"/>
  <p:tag name="PICTUREFILESIZE" val="168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25x1&#10;\end{document}&#10;"/>
  <p:tag name="EXTERNALNAME" val="Edittex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171.875"/>
  <p:tag name="PICTUREFILESIZE" val="145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2x1&#10;\end{document}&#10;"/>
  <p:tag name="EXTERNALNAME" val="Edittex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126.875"/>
  <p:tag name="PICTUREFILESIZE" val="12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eft[&#10;\begin{array}{cc}&#10;I_x({\bf p_1}) &amp; I_y({\bf p_1})  \\&#10;I_x({\bf p_2}) &amp; I_y({\bf p_2})  \\&#10;\vdots &amp; \vdots \\&#10;I_x({\bf p_{25}}) &amp; I_y({\bf p_{25}})  \\&#10;\end{array}&#10;\right]&#10;\left[&#10;\begin{array}{c}&#10;u \\&#10;v&#10;\end{array}&#10;\right]&#10;=&#10;-\left[&#10;\begin{array}{c}&#10;I_t({\bf p_1}) \\&#10;I_t({\bf p_2}) \\&#10;\vdots \\&#10;I_t({\bf p_{25}})&#10;\end{array}&#10;\right]&#10;\]&#10;\end{document}&#10;"/>
  <p:tag name="EXTERNALNAME" val="Edittex"/>
  <p:tag name="BLEND" val="False"/>
  <p:tag name="TRANSPARENT" val="False"/>
  <p:tag name="BITMAPFORMAT" val="bmp256"/>
  <p:tag name="DEBUGINTERACTIVE" val="True"/>
  <p:tag name="ORIGWIDTH" val="1488.6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sum \nabla I (\nabla I)^T&#10;\]&#10;\end{document}&#10;"/>
  <p:tag name="EXTERNALNAME" val="Edittex"/>
  <p:tag name="BLEND" val="False"/>
  <p:tag name="TRANSPARENT" val="False"/>
  <p:tag name="BITMAPFORMAT" val="bmp256"/>
  <p:tag name="DEBUGINTERACTIVE" val="True"/>
  <p:tag name="ORIGWIDTH" val="434.7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sum \nabla I (\nabla I)^T&#10;\]&#10;\end{document}&#10;"/>
  <p:tag name="EXTERNALNAME" val="Edittex"/>
  <p:tag name="BLEND" val="False"/>
  <p:tag name="TRANSPARENT" val="False"/>
  <p:tag name="BITMAPFORMAT" val="bmp256"/>
  <p:tag name="DEBUGINTERACTIVE" val="True"/>
  <p:tag name="ORIGWIDTH" val="434.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sum \nabla I (\nabla I)^T&#10;\]&#10;\end{document}&#10;"/>
  <p:tag name="EXTERNALNAME" val="Edittex"/>
  <p:tag name="BLEND" val="False"/>
  <p:tag name="TRANSPARENT" val="False"/>
  <p:tag name="BITMAPFORMAT" val="bmp256"/>
  <p:tag name="DEBUGINTERACTIVE" val="True"/>
  <p:tag name="ORIGWIDTH" val="434.7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sigma = 1$&#10;\end{document}&#10;"/>
  <p:tag name="EXTERNALNAME" val="Edittex"/>
  <p:tag name="BLEND" val="False"/>
  <p:tag name="TRANSPARENT" val="False"/>
  <p:tag name="BITMAPFORMAT" val="bmpmono"/>
  <p:tag name="DEBUGINTERACTIVE" val="True"/>
  <p:tag name="ORIGWIDTH" val="202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sigma = 2$&#10;\end{document}&#10;"/>
  <p:tag name="EXTERNALNAME" val="Edittex"/>
  <p:tag name="BLEND" val="False"/>
  <p:tag name="TRANSPARENT" val="False"/>
  <p:tag name="BITMAPFORMAT" val="bmpmono"/>
  <p:tag name="DEBUGINTERACTIVE" val="True"/>
  <p:tag name="ORIGWIDTH" val="206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approx I(x,y) +  \frac{\partial I}{\partial x} u + \frac{\partial I}{\partial y}v$&#10;\end{document}&#10;"/>
  <p:tag name="EXTERNALNAME" val="Edittex"/>
  <p:tag name="BLEND" val="False"/>
  <p:tag name="TRANSPARENT" val="False"/>
  <p:tag name="BITMAPFORMAT" val="bmpmono"/>
  <p:tag name="DEBUGINTERACTIVE" val="True"/>
  <p:tag name="ORIGWIDTH" val="779.37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0 = I(x+u, y+v)- H(x,y)$&#10;\end{document}&#10;"/>
  <p:tag name="EXTERNALNAME" val="Edittex"/>
  <p:tag name="BLEND" val="False"/>
  <p:tag name="TRANSPARENT" val="False"/>
  <p:tag name="BITMAPFORMAT" val="bmpmono"/>
  <p:tag name="DEBUGINTERACTIVE" val="True"/>
  <p:tag name="ORIGWIDTH" val="1049.3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approx I(x,y) + I_x u + I_y v  - H(x,y) $&#10;\end{document}&#10;"/>
  <p:tag name="EXTERNALNAME" val="Edittex"/>
  <p:tag name="BLEND" val="False"/>
  <p:tag name="TRANSPARENT" val="False"/>
  <p:tag name="BITMAPFORMAT" val="bmpmono"/>
  <p:tag name="DEBUGINTERACTIVE" val="True"/>
  <p:tag name="ORIGWIDTH" val="1113.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approx (I(x,y) - H(x,y))  + I_x u + I_y v$&#10;\end{document}&#10;"/>
  <p:tag name="EXTERNALNAME" val="Edittex"/>
  <p:tag name="BLEND" val="False"/>
  <p:tag name="TRANSPARENT" val="False"/>
  <p:tag name="BITMAPFORMAT" val="bmp16m"/>
  <p:tag name="DEBUGINTERACTIVE" val="True"/>
  <p:tag name="ORIGWIDTH" val="119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approx I_t + I_x u + I_y v$&#10;\end{document}&#10;"/>
  <p:tag name="EXTERNALNAME" val="Edittex"/>
  <p:tag name="BLEND" val="False"/>
  <p:tag name="TRANSPARENT" val="False"/>
  <p:tag name="BITMAPFORMAT" val="bmp16m"/>
  <p:tag name="DEBUGINTERACTIVE" val="True"/>
  <p:tag name="ORIGWIDTH" val="58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A$&#10;\end{document}&#10;"/>
  <p:tag name="EXTERNALNAME" val="Edittex"/>
  <p:tag name="BLEND" val="False"/>
  <p:tag name="TRANSPARENT" val="False"/>
  <p:tag name="BITMAPFORMAT" val="bmpmono"/>
  <p:tag name="DEBUGINTERACTIVE" val="True"/>
  <p:tag name="ORIGWIDTH" val="55.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d$&#10;\end{document}&#10;"/>
  <p:tag name="EXTERNALNAME" val="Edittex"/>
  <p:tag name="BLEND" val="False"/>
  <p:tag name="TRANSPARENT" val="False"/>
  <p:tag name="BITMAPFORMAT" val="bmpmono"/>
  <p:tag name="DEBUGINTERACTIVE" val="True"/>
  <p:tag name="ORIGWIDTH" val="4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b$&#10;\end{document}&#10;"/>
  <p:tag name="EXTERNALNAME" val="Edittex"/>
  <p:tag name="BLEND" val="False"/>
  <p:tag name="TRANSPARENT" val="False"/>
  <p:tag name="BITMAPFORMAT" val="bmpmono"/>
  <p:tag name="DEBUGINTERACTIVE" val="True"/>
  <p:tag name="ORIGWIDTH" val="29.75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466</TotalTime>
  <Words>1527</Words>
  <Application>Microsoft Macintosh PowerPoint</Application>
  <PresentationFormat>On-screen Show (4:3)</PresentationFormat>
  <Paragraphs>317</Paragraphs>
  <Slides>50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65" baseType="lpstr">
      <vt:lpstr>Calibri</vt:lpstr>
      <vt:lpstr>Calibri Light</vt:lpstr>
      <vt:lpstr>Cambria Math</vt:lpstr>
      <vt:lpstr>Constantia</vt:lpstr>
      <vt:lpstr>Courier New</vt:lpstr>
      <vt:lpstr>Symbol</vt:lpstr>
      <vt:lpstr>Tahoma</vt:lpstr>
      <vt:lpstr>Times New Roman</vt:lpstr>
      <vt:lpstr>Wingdings</vt:lpstr>
      <vt:lpstr>Wingdings 2</vt:lpstr>
      <vt:lpstr>Arial</vt:lpstr>
      <vt:lpstr>Retrospect</vt:lpstr>
      <vt:lpstr>Equation</vt:lpstr>
      <vt:lpstr>Photo Editor Photo</vt:lpstr>
      <vt:lpstr>Формула</vt:lpstr>
      <vt:lpstr>Элементы технического зрения</vt:lpstr>
      <vt:lpstr>Сопоставление изображений</vt:lpstr>
      <vt:lpstr>Сопоставление изображений</vt:lpstr>
      <vt:lpstr>Сопоставление изображений: попиксельное согласование</vt:lpstr>
      <vt:lpstr>Сопоставление изображений: попиксельное согласование</vt:lpstr>
      <vt:lpstr>Попиксельное согласование для одной точки</vt:lpstr>
      <vt:lpstr>Суммарное попиксельное согласование</vt:lpstr>
      <vt:lpstr>Сопоставление изображений : попиксельное согласование</vt:lpstr>
      <vt:lpstr>Сопоставление изображений : оптический поток</vt:lpstr>
      <vt:lpstr>Сопоставление изображений : оптический поток</vt:lpstr>
      <vt:lpstr>Сопоставление изображений : оптический поток</vt:lpstr>
      <vt:lpstr>Сопоставление изображений : оптический поток</vt:lpstr>
      <vt:lpstr>Сопоставление изображений : оптический поток</vt:lpstr>
      <vt:lpstr>Оценка движения: оптический поток</vt:lpstr>
      <vt:lpstr>Иерархический метод оценки движения</vt:lpstr>
      <vt:lpstr>Сопоставление изображений</vt:lpstr>
      <vt:lpstr>Края</vt:lpstr>
      <vt:lpstr>Слабоконтрастная текстура</vt:lpstr>
      <vt:lpstr>Текстурированная область</vt:lpstr>
      <vt:lpstr>Детектор Харриса</vt:lpstr>
      <vt:lpstr>Детектор Харриса</vt:lpstr>
      <vt:lpstr>Сопоставление характерных черт</vt:lpstr>
      <vt:lpstr>Что хотелось бы распознавать?</vt:lpstr>
      <vt:lpstr>Что мы будем распознавать?</vt:lpstr>
      <vt:lpstr>Характерные черты</vt:lpstr>
      <vt:lpstr>Характерные черты</vt:lpstr>
      <vt:lpstr>Точечные особенности</vt:lpstr>
      <vt:lpstr>Точечные особенности</vt:lpstr>
      <vt:lpstr>Точечные особенности</vt:lpstr>
      <vt:lpstr>Выделение краев</vt:lpstr>
      <vt:lpstr>Выделение краев</vt:lpstr>
      <vt:lpstr>Откуда берутся края?</vt:lpstr>
      <vt:lpstr>Как найти резкое изменение яркости?</vt:lpstr>
      <vt:lpstr>Как найти резкое изменение яркости?</vt:lpstr>
      <vt:lpstr>Градиент яркости изображения</vt:lpstr>
      <vt:lpstr>Градиент яркости изображения</vt:lpstr>
      <vt:lpstr>Вычисление градиента яркости изображения</vt:lpstr>
      <vt:lpstr>Карта силы краев</vt:lpstr>
      <vt:lpstr>Выделение краев</vt:lpstr>
      <vt:lpstr>Выделение краев</vt:lpstr>
      <vt:lpstr>Алгоритм Canny</vt:lpstr>
      <vt:lpstr>Начало…</vt:lpstr>
      <vt:lpstr>…середина…</vt:lpstr>
      <vt:lpstr>…середина…</vt:lpstr>
      <vt:lpstr>… финал</vt:lpstr>
      <vt:lpstr>Пояснения</vt:lpstr>
      <vt:lpstr>Пояснения</vt:lpstr>
      <vt:lpstr>Алгоритм Canny</vt:lpstr>
      <vt:lpstr>Canny - результат</vt:lpstr>
      <vt:lpstr>Влияние  (параметр фильтра Гаусса)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компьютерное зрение</dc:title>
  <dc:creator>Алексей Макашов</dc:creator>
  <cp:lastModifiedBy>Alexey Makashov</cp:lastModifiedBy>
  <cp:revision>41</cp:revision>
  <dcterms:created xsi:type="dcterms:W3CDTF">2016-05-18T13:51:23Z</dcterms:created>
  <dcterms:modified xsi:type="dcterms:W3CDTF">2018-05-23T12:52:48Z</dcterms:modified>
</cp:coreProperties>
</file>