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ad Moroz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4697"/>
  </p:normalViewPr>
  <p:slideViewPr>
    <p:cSldViewPr>
      <p:cViewPr varScale="1">
        <p:scale>
          <a:sx n="102" d="100"/>
          <a:sy n="102" d="100"/>
        </p:scale>
        <p:origin x="184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6-09-24T11:11:42.421" idx="1">
    <p:pos x="10" y="10"/>
    <p:text>Исправить контур! Тут граница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7FE05-059B-45F3-B3A6-D8714CD9347B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6956-90FF-47C9-AF90-4B977F9763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8C97F2-0D56-4077-9146-E31813C2FB2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E31C87-A35C-450D-9BFB-841CB6135004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smtClean="0"/>
              <a:t>Робертс – повернут, смещение, Превитт – небольшое усреднение (шум), Собель – примерно как гауссовское усреднение.</a:t>
            </a:r>
          </a:p>
          <a:p>
            <a:pPr>
              <a:spcBef>
                <a:spcPct val="0"/>
              </a:spcBef>
            </a:pPr>
            <a:r>
              <a:rPr lang="ru-RU" smtClean="0"/>
              <a:t>Выбор маски зависит от характера шума, ориентация не важна.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FAB6-1F15-44CC-A4C2-1180012284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2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3FC474-2E20-47FA-B6DA-07EC18748817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05817E-AC46-4169-A7E6-3B2D2D184FA1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9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технического зрения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Распознавание изображений и их элементов. ЛИНИИ на изображении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357616"/>
          </a:xfrm>
        </p:spPr>
        <p:txBody>
          <a:bodyPr>
            <a:normAutofit/>
          </a:bodyPr>
          <a:lstStyle/>
          <a:p>
            <a:r>
              <a:rPr lang="ru-RU" dirty="0" smtClean="0"/>
              <a:t>Сочетание операций сужения и расширения</a:t>
            </a:r>
            <a:r>
              <a:rPr lang="en-US" dirty="0" smtClean="0"/>
              <a:t> – </a:t>
            </a:r>
            <a:r>
              <a:rPr lang="ru-RU" dirty="0" smtClean="0"/>
              <a:t>операция открытия – позволяет убирать одиночные «белые» </a:t>
            </a:r>
            <a:r>
              <a:rPr lang="ru-RU" dirty="0" err="1" smtClean="0"/>
              <a:t>пикселы</a:t>
            </a:r>
            <a:endParaRPr lang="ru-RU" dirty="0" smtClean="0"/>
          </a:p>
          <a:p>
            <a:r>
              <a:rPr lang="ru-RU" dirty="0" smtClean="0"/>
              <a:t>Можно в обратном порядке – получим операцию закрытия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03648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3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85608"/>
          </a:xfrm>
        </p:spPr>
        <p:txBody>
          <a:bodyPr>
            <a:normAutofit/>
          </a:bodyPr>
          <a:lstStyle/>
          <a:p>
            <a:r>
              <a:rPr lang="ru-RU" dirty="0" smtClean="0"/>
              <a:t>Как уменьшить толщину контура?</a:t>
            </a:r>
          </a:p>
          <a:p>
            <a:r>
              <a:rPr lang="ru-RU" dirty="0" smtClean="0"/>
              <a:t>Построение скелета объектов</a:t>
            </a:r>
          </a:p>
          <a:p>
            <a:r>
              <a:rPr lang="ru-RU" dirty="0" smtClean="0"/>
              <a:t>Простейший вариант – итерационное применение морфологических операций</a:t>
            </a:r>
          </a:p>
          <a:p>
            <a:r>
              <a:rPr lang="ru-RU" dirty="0" smtClean="0"/>
              <a:t>Выберем крестообразный шаблон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03648" y="458112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70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6223" r="5759"/>
          <a:stretch/>
        </p:blipFill>
        <p:spPr bwMode="auto">
          <a:xfrm>
            <a:off x="491637" y="2060848"/>
            <a:ext cx="827957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6021288"/>
            <a:ext cx="230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Opencv_morphology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61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623344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648200" y="2629615"/>
            <a:ext cx="4038600" cy="301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83568" y="6021288"/>
            <a:ext cx="230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Opencv_morphology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86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?"/>
            </a:pPr>
            <a:r>
              <a:rPr lang="ru-RU" smtClean="0"/>
              <a:t>Получив контур объекта (связный набор пикселей) – как его дальше анализировать?</a:t>
            </a:r>
            <a:br>
              <a:rPr lang="ru-RU" smtClean="0"/>
            </a:br>
            <a:endParaRPr lang="ru-RU" smtClean="0"/>
          </a:p>
          <a:p>
            <a:pPr>
              <a:buClr>
                <a:schemeClr val="tx1"/>
              </a:buClr>
              <a:buFont typeface="Arial" pitchFamily="34" charset="0"/>
              <a:buChar char="!"/>
            </a:pPr>
            <a:r>
              <a:rPr lang="ru-RU" smtClean="0"/>
              <a:t>Вариант - нужно преобразовать контур в некоторое численное представление</a:t>
            </a:r>
          </a:p>
          <a:p>
            <a:pPr lvl="1"/>
            <a:r>
              <a:rPr lang="ru-RU" smtClean="0"/>
              <a:t>Один из способов – использование цепных кодов</a:t>
            </a:r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31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контурами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Полигональная аппроксимация</a:t>
            </a:r>
          </a:p>
          <a:p>
            <a:r>
              <a:rPr lang="ru-RU" smtClean="0"/>
              <a:t>Цепные коды</a:t>
            </a:r>
          </a:p>
          <a:p>
            <a:r>
              <a:rPr lang="ru-RU" smtClean="0"/>
              <a:t>Дескрипторы контуров</a:t>
            </a:r>
          </a:p>
          <a:p>
            <a:pPr lvl="1">
              <a:buFont typeface="Wingdings" pitchFamily="2" charset="2"/>
              <a:buNone/>
            </a:pPr>
            <a:endParaRPr lang="ru-RU" smtClean="0"/>
          </a:p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189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>
                <a:sym typeface="Symbol" pitchFamily="18" charset="2"/>
              </a:rPr>
              <a:t>Полигональная аппроксимация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Постановка:</a:t>
            </a:r>
          </a:p>
          <a:p>
            <a:pPr lvl="1"/>
            <a:r>
              <a:rPr lang="ru-RU" sz="1800" smtClean="0"/>
              <a:t>Аппроксимация точечной кривой ломаной линией</a:t>
            </a:r>
            <a:endParaRPr lang="en-US" sz="1800" smtClean="0"/>
          </a:p>
          <a:p>
            <a:r>
              <a:rPr lang="ru-RU" sz="2000" smtClean="0"/>
              <a:t>Цель:</a:t>
            </a:r>
          </a:p>
          <a:p>
            <a:pPr lvl="1"/>
            <a:r>
              <a:rPr lang="ru-RU" sz="1800" smtClean="0"/>
              <a:t>Сжатие информации</a:t>
            </a:r>
          </a:p>
          <a:p>
            <a:pPr lvl="1"/>
            <a:r>
              <a:rPr lang="ru-RU" sz="1800" smtClean="0"/>
              <a:t>Борьба с дискретностью и шумом</a:t>
            </a:r>
          </a:p>
          <a:p>
            <a:pPr lvl="1"/>
            <a:r>
              <a:rPr lang="ru-RU" sz="1800" smtClean="0"/>
              <a:t>Облегчение дальнейшего анализа</a:t>
            </a:r>
          </a:p>
          <a:p>
            <a:pPr lvl="1">
              <a:buFont typeface="Wingdings" pitchFamily="2" charset="2"/>
              <a:buNone/>
            </a:pPr>
            <a:endParaRPr lang="en-US" sz="1800" smtClean="0"/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pic>
        <p:nvPicPr>
          <p:cNvPr id="80902" name="Picture 4" descr="linefit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933825"/>
            <a:ext cx="3305175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5" descr="linefit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3933825"/>
            <a:ext cx="3305175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13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>
                <a:sym typeface="Symbol" pitchFamily="18" charset="2"/>
              </a:rPr>
              <a:t>Полигональная аппроксимация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Постановка:</a:t>
            </a:r>
          </a:p>
          <a:p>
            <a:pPr lvl="1"/>
            <a:r>
              <a:rPr lang="ru-RU" sz="1800" smtClean="0"/>
              <a:t>Аппроксимация точечной кривой ломаной линией</a:t>
            </a:r>
            <a:endParaRPr lang="en-US" sz="1800" smtClean="0"/>
          </a:p>
          <a:p>
            <a:r>
              <a:rPr lang="ru-RU" sz="2000" smtClean="0"/>
              <a:t>Цель:</a:t>
            </a:r>
          </a:p>
          <a:p>
            <a:pPr lvl="1"/>
            <a:r>
              <a:rPr lang="ru-RU" sz="1800" smtClean="0"/>
              <a:t>Сжатие информации</a:t>
            </a:r>
          </a:p>
          <a:p>
            <a:pPr lvl="1"/>
            <a:r>
              <a:rPr lang="ru-RU" sz="1800" smtClean="0"/>
              <a:t>Борьба с дискретностью и шумом</a:t>
            </a:r>
          </a:p>
          <a:p>
            <a:pPr lvl="1"/>
            <a:r>
              <a:rPr lang="ru-RU" sz="1800" smtClean="0"/>
              <a:t>Облегчение дальнейшего анализа</a:t>
            </a:r>
          </a:p>
          <a:p>
            <a:pPr lvl="1">
              <a:buFont typeface="Wingdings" pitchFamily="2" charset="2"/>
              <a:buNone/>
            </a:pPr>
            <a:endParaRPr lang="en-US" sz="1800" smtClean="0"/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pic>
        <p:nvPicPr>
          <p:cNvPr id="81926" name="Picture 6" descr="contour_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2688" y="3306068"/>
            <a:ext cx="17335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5" name="Picture 7" descr="contour_part_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140968"/>
            <a:ext cx="2039938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09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sz="3200" dirty="0" smtClean="0"/>
              <a:t>Цепной код – 8-ми связные контура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ru-RU" sz="2000" smtClean="0"/>
              <a:t/>
            </a:r>
            <a:br>
              <a:rPr lang="ru-RU" sz="2000" smtClean="0"/>
            </a:br>
            <a:endParaRPr lang="ru-RU" sz="2000" smtClean="0"/>
          </a:p>
          <a:p>
            <a:pPr>
              <a:lnSpc>
                <a:spcPct val="80000"/>
              </a:lnSpc>
            </a:pPr>
            <a:r>
              <a:rPr lang="ru-RU" sz="2000" smtClean="0"/>
              <a:t>Кодирование контура как последовательности перемещений</a:t>
            </a:r>
          </a:p>
        </p:txBody>
      </p:sp>
      <p:sp>
        <p:nvSpPr>
          <p:cNvPr id="87046" name="Text Box 4"/>
          <p:cNvSpPr txBox="1">
            <a:spLocks noChangeArrowheads="1"/>
          </p:cNvSpPr>
          <p:nvPr/>
        </p:nvSpPr>
        <p:spPr bwMode="auto">
          <a:xfrm>
            <a:off x="914400" y="24384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ru-RU" sz="2800">
              <a:solidFill>
                <a:srgbClr val="141414"/>
              </a:solidFill>
              <a:latin typeface="Constantia" pitchFamily="18" charset="0"/>
            </a:endParaRPr>
          </a:p>
        </p:txBody>
      </p:sp>
      <p:sp>
        <p:nvSpPr>
          <p:cNvPr id="87047" name="Text Box 5"/>
          <p:cNvSpPr txBox="1">
            <a:spLocks noChangeArrowheads="1"/>
          </p:cNvSpPr>
          <p:nvPr/>
        </p:nvSpPr>
        <p:spPr bwMode="auto">
          <a:xfrm>
            <a:off x="609600" y="4495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solidFill>
                <a:srgbClr val="141414"/>
              </a:solidFill>
              <a:latin typeface="Constantia" pitchFamily="18" charset="0"/>
            </a:endParaRPr>
          </a:p>
        </p:txBody>
      </p:sp>
      <p:sp>
        <p:nvSpPr>
          <p:cNvPr id="87048" name="Text Box 6"/>
          <p:cNvSpPr txBox="1">
            <a:spLocks noChangeArrowheads="1"/>
          </p:cNvSpPr>
          <p:nvPr/>
        </p:nvSpPr>
        <p:spPr bwMode="auto">
          <a:xfrm>
            <a:off x="2484438" y="5949950"/>
            <a:ext cx="33940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latin typeface="Constantia" pitchFamily="18" charset="0"/>
              </a:rPr>
              <a:t>Код</a:t>
            </a:r>
            <a:r>
              <a:rPr lang="en-US" sz="1600" b="1">
                <a:latin typeface="Constantia" pitchFamily="18" charset="0"/>
              </a:rPr>
              <a:t>:</a:t>
            </a:r>
            <a:r>
              <a:rPr lang="ru-RU" sz="1600" b="1">
                <a:latin typeface="Constantia" pitchFamily="18" charset="0"/>
              </a:rPr>
              <a:t> </a:t>
            </a:r>
            <a:r>
              <a:rPr lang="en-US" sz="1400" b="1">
                <a:latin typeface="Constantia" pitchFamily="18" charset="0"/>
              </a:rPr>
              <a:t>12232445466601760</a:t>
            </a:r>
          </a:p>
          <a:p>
            <a:pPr algn="ctr">
              <a:spcBef>
                <a:spcPct val="50000"/>
              </a:spcBef>
            </a:pPr>
            <a:endParaRPr lang="en-US" sz="1400" b="1">
              <a:latin typeface="Constantia" pitchFamily="18" charset="0"/>
            </a:endParaRPr>
          </a:p>
        </p:txBody>
      </p:sp>
      <p:graphicFrame>
        <p:nvGraphicFramePr>
          <p:cNvPr id="174315" name="Group 235"/>
          <p:cNvGraphicFramePr>
            <a:graphicFrameLocks noGrp="1"/>
          </p:cNvGraphicFramePr>
          <p:nvPr/>
        </p:nvGraphicFramePr>
        <p:xfrm>
          <a:off x="2339975" y="1376363"/>
          <a:ext cx="4608513" cy="4145280"/>
        </p:xfrm>
        <a:graphic>
          <a:graphicData uri="http://schemas.openxmlformats.org/drawingml/2006/table">
            <a:tbl>
              <a:tblPr/>
              <a:tblGrid>
                <a:gridCol w="461963"/>
                <a:gridCol w="461962"/>
                <a:gridCol w="458788"/>
                <a:gridCol w="458787"/>
                <a:gridCol w="463550"/>
                <a:gridCol w="461963"/>
                <a:gridCol w="458787"/>
                <a:gridCol w="460375"/>
                <a:gridCol w="460375"/>
                <a:gridCol w="461963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305" name="Group 225"/>
          <p:cNvGraphicFramePr>
            <a:graphicFrameLocks noGrp="1"/>
          </p:cNvGraphicFramePr>
          <p:nvPr/>
        </p:nvGraphicFramePr>
        <p:xfrm>
          <a:off x="688975" y="2349500"/>
          <a:ext cx="1506538" cy="1676400"/>
        </p:xfrm>
        <a:graphic>
          <a:graphicData uri="http://schemas.openxmlformats.org/drawingml/2006/table">
            <a:tbl>
              <a:tblPr/>
              <a:tblGrid>
                <a:gridCol w="301625"/>
                <a:gridCol w="301625"/>
                <a:gridCol w="300038"/>
                <a:gridCol w="252412"/>
                <a:gridCol w="350838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969963" y="2657475"/>
            <a:ext cx="936625" cy="1071563"/>
            <a:chOff x="768" y="1440"/>
            <a:chExt cx="864" cy="960"/>
          </a:xfrm>
        </p:grpSpPr>
        <p:sp>
          <p:nvSpPr>
            <p:cNvPr id="87225" name="Line 196"/>
            <p:cNvSpPr>
              <a:spLocks noChangeShapeType="1"/>
            </p:cNvSpPr>
            <p:nvPr/>
          </p:nvSpPr>
          <p:spPr bwMode="auto">
            <a:xfrm>
              <a:off x="1200" y="1920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6" name="Line 197"/>
            <p:cNvSpPr>
              <a:spLocks noChangeShapeType="1"/>
            </p:cNvSpPr>
            <p:nvPr/>
          </p:nvSpPr>
          <p:spPr bwMode="auto">
            <a:xfrm flipV="1">
              <a:off x="1200" y="1440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7" name="Line 198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8" name="Line 199"/>
            <p:cNvSpPr>
              <a:spLocks noChangeShapeType="1"/>
            </p:cNvSpPr>
            <p:nvPr/>
          </p:nvSpPr>
          <p:spPr bwMode="auto">
            <a:xfrm flipH="1">
              <a:off x="768" y="1920"/>
              <a:ext cx="43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9" name="Line 200"/>
            <p:cNvSpPr>
              <a:spLocks noChangeShapeType="1"/>
            </p:cNvSpPr>
            <p:nvPr/>
          </p:nvSpPr>
          <p:spPr bwMode="auto">
            <a:xfrm flipV="1">
              <a:off x="1200" y="1440"/>
              <a:ext cx="432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30" name="Line 201"/>
            <p:cNvSpPr>
              <a:spLocks noChangeShapeType="1"/>
            </p:cNvSpPr>
            <p:nvPr/>
          </p:nvSpPr>
          <p:spPr bwMode="auto">
            <a:xfrm flipH="1" flipV="1">
              <a:off x="768" y="1440"/>
              <a:ext cx="432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31" name="Line 202"/>
            <p:cNvSpPr>
              <a:spLocks noChangeShapeType="1"/>
            </p:cNvSpPr>
            <p:nvPr/>
          </p:nvSpPr>
          <p:spPr bwMode="auto">
            <a:xfrm flipH="1">
              <a:off x="768" y="1920"/>
              <a:ext cx="432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32" name="Line 203"/>
            <p:cNvSpPr>
              <a:spLocks noChangeShapeType="1"/>
            </p:cNvSpPr>
            <p:nvPr/>
          </p:nvSpPr>
          <p:spPr bwMode="auto">
            <a:xfrm>
              <a:off x="1200" y="1920"/>
              <a:ext cx="432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204"/>
          <p:cNvGrpSpPr>
            <a:grpSpLocks/>
          </p:cNvGrpSpPr>
          <p:nvPr/>
        </p:nvGrpSpPr>
        <p:grpSpPr bwMode="auto">
          <a:xfrm>
            <a:off x="3502025" y="2201863"/>
            <a:ext cx="2293938" cy="2522537"/>
            <a:chOff x="3168" y="1584"/>
            <a:chExt cx="1536" cy="1680"/>
          </a:xfrm>
        </p:grpSpPr>
        <p:sp>
          <p:nvSpPr>
            <p:cNvPr id="87208" name="Line 205"/>
            <p:cNvSpPr>
              <a:spLocks noChangeShapeType="1"/>
            </p:cNvSpPr>
            <p:nvPr/>
          </p:nvSpPr>
          <p:spPr bwMode="auto">
            <a:xfrm flipH="1">
              <a:off x="3168" y="1584"/>
              <a:ext cx="288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09" name="Line 206"/>
            <p:cNvSpPr>
              <a:spLocks noChangeShapeType="1"/>
            </p:cNvSpPr>
            <p:nvPr/>
          </p:nvSpPr>
          <p:spPr bwMode="auto">
            <a:xfrm>
              <a:off x="3168" y="1920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0" name="Line 207"/>
            <p:cNvSpPr>
              <a:spLocks noChangeShapeType="1"/>
            </p:cNvSpPr>
            <p:nvPr/>
          </p:nvSpPr>
          <p:spPr bwMode="auto">
            <a:xfrm>
              <a:off x="3168" y="2256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1" name="Line 208"/>
            <p:cNvSpPr>
              <a:spLocks noChangeShapeType="1"/>
            </p:cNvSpPr>
            <p:nvPr/>
          </p:nvSpPr>
          <p:spPr bwMode="auto">
            <a:xfrm>
              <a:off x="3168" y="2592"/>
              <a:ext cx="288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2" name="Line 209"/>
            <p:cNvSpPr>
              <a:spLocks noChangeShapeType="1"/>
            </p:cNvSpPr>
            <p:nvPr/>
          </p:nvSpPr>
          <p:spPr bwMode="auto">
            <a:xfrm>
              <a:off x="3456" y="2928"/>
              <a:ext cx="0" cy="33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3" name="Line 210"/>
            <p:cNvSpPr>
              <a:spLocks noChangeShapeType="1"/>
            </p:cNvSpPr>
            <p:nvPr/>
          </p:nvSpPr>
          <p:spPr bwMode="auto">
            <a:xfrm>
              <a:off x="3504" y="326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4" name="Line 211"/>
            <p:cNvSpPr>
              <a:spLocks noChangeShapeType="1"/>
            </p:cNvSpPr>
            <p:nvPr/>
          </p:nvSpPr>
          <p:spPr bwMode="auto">
            <a:xfrm>
              <a:off x="3840" y="326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5" name="Line 212"/>
            <p:cNvSpPr>
              <a:spLocks noChangeShapeType="1"/>
            </p:cNvSpPr>
            <p:nvPr/>
          </p:nvSpPr>
          <p:spPr bwMode="auto">
            <a:xfrm flipV="1">
              <a:off x="4128" y="2928"/>
              <a:ext cx="288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6" name="Line 213"/>
            <p:cNvSpPr>
              <a:spLocks noChangeShapeType="1"/>
            </p:cNvSpPr>
            <p:nvPr/>
          </p:nvSpPr>
          <p:spPr bwMode="auto">
            <a:xfrm>
              <a:off x="4416" y="2880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7" name="Line 214"/>
            <p:cNvSpPr>
              <a:spLocks noChangeShapeType="1"/>
            </p:cNvSpPr>
            <p:nvPr/>
          </p:nvSpPr>
          <p:spPr bwMode="auto">
            <a:xfrm flipV="1">
              <a:off x="4704" y="2496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8" name="Line 215"/>
            <p:cNvSpPr>
              <a:spLocks noChangeShapeType="1"/>
            </p:cNvSpPr>
            <p:nvPr/>
          </p:nvSpPr>
          <p:spPr bwMode="auto">
            <a:xfrm flipV="1">
              <a:off x="4704" y="2208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19" name="Line 216"/>
            <p:cNvSpPr>
              <a:spLocks noChangeShapeType="1"/>
            </p:cNvSpPr>
            <p:nvPr/>
          </p:nvSpPr>
          <p:spPr bwMode="auto">
            <a:xfrm flipV="1">
              <a:off x="4704" y="1920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0" name="Line 217"/>
            <p:cNvSpPr>
              <a:spLocks noChangeShapeType="1"/>
            </p:cNvSpPr>
            <p:nvPr/>
          </p:nvSpPr>
          <p:spPr bwMode="auto">
            <a:xfrm flipH="1">
              <a:off x="3456" y="158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1" name="Line 218"/>
            <p:cNvSpPr>
              <a:spLocks noChangeShapeType="1"/>
            </p:cNvSpPr>
            <p:nvPr/>
          </p:nvSpPr>
          <p:spPr bwMode="auto">
            <a:xfrm flipH="1">
              <a:off x="4080" y="1968"/>
              <a:ext cx="288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2" name="Line 219"/>
            <p:cNvSpPr>
              <a:spLocks noChangeShapeType="1"/>
            </p:cNvSpPr>
            <p:nvPr/>
          </p:nvSpPr>
          <p:spPr bwMode="auto">
            <a:xfrm flipH="1" flipV="1">
              <a:off x="3792" y="1920"/>
              <a:ext cx="288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3" name="Line 220"/>
            <p:cNvSpPr>
              <a:spLocks noChangeShapeType="1"/>
            </p:cNvSpPr>
            <p:nvPr/>
          </p:nvSpPr>
          <p:spPr bwMode="auto">
            <a:xfrm flipV="1">
              <a:off x="3792" y="1584"/>
              <a:ext cx="0" cy="28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224" name="Line 221"/>
            <p:cNvSpPr>
              <a:spLocks noChangeShapeType="1"/>
            </p:cNvSpPr>
            <p:nvPr/>
          </p:nvSpPr>
          <p:spPr bwMode="auto">
            <a:xfrm flipH="1">
              <a:off x="4368" y="1920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02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smtClean="0"/>
              <a:t>Цепной код – 4-х связные контура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/>
            </a:r>
            <a:br>
              <a:rPr lang="ru-RU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ru-RU" sz="2000" smtClean="0"/>
          </a:p>
          <a:p>
            <a:pPr>
              <a:lnSpc>
                <a:spcPct val="80000"/>
              </a:lnSpc>
            </a:pPr>
            <a:r>
              <a:rPr lang="ru-RU" sz="2000" smtClean="0"/>
              <a:t>Кодирование контура как последовательности перемещений</a:t>
            </a:r>
          </a:p>
        </p:txBody>
      </p:sp>
      <p:sp>
        <p:nvSpPr>
          <p:cNvPr id="88070" name="Text Box 4"/>
          <p:cNvSpPr txBox="1">
            <a:spLocks noChangeArrowheads="1"/>
          </p:cNvSpPr>
          <p:nvPr/>
        </p:nvSpPr>
        <p:spPr bwMode="auto">
          <a:xfrm>
            <a:off x="914400" y="24384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ru-RU" sz="2800">
              <a:solidFill>
                <a:srgbClr val="141414"/>
              </a:solidFill>
              <a:latin typeface="Constantia" pitchFamily="18" charset="0"/>
            </a:endParaRPr>
          </a:p>
        </p:txBody>
      </p:sp>
      <p:sp>
        <p:nvSpPr>
          <p:cNvPr id="88071" name="Text Box 5"/>
          <p:cNvSpPr txBox="1">
            <a:spLocks noChangeArrowheads="1"/>
          </p:cNvSpPr>
          <p:nvPr/>
        </p:nvSpPr>
        <p:spPr bwMode="auto">
          <a:xfrm>
            <a:off x="2700338" y="5589588"/>
            <a:ext cx="3394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latin typeface="Constantia" pitchFamily="18" charset="0"/>
              </a:rPr>
              <a:t>Код</a:t>
            </a:r>
            <a:r>
              <a:rPr lang="en-US" sz="1600" b="1">
                <a:latin typeface="Constantia" pitchFamily="18" charset="0"/>
              </a:rPr>
              <a:t>:</a:t>
            </a:r>
            <a:r>
              <a:rPr lang="ru-RU" sz="1600" b="1">
                <a:latin typeface="Constantia" pitchFamily="18" charset="0"/>
              </a:rPr>
              <a:t> </a:t>
            </a:r>
            <a:r>
              <a:rPr lang="en-US" sz="1400" b="1">
                <a:latin typeface="Constantia" pitchFamily="18" charset="0"/>
              </a:rPr>
              <a:t>1122322333010033010112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62025" y="2616200"/>
            <a:ext cx="946150" cy="1139825"/>
            <a:chOff x="768" y="1392"/>
            <a:chExt cx="864" cy="960"/>
          </a:xfrm>
        </p:grpSpPr>
        <p:sp>
          <p:nvSpPr>
            <p:cNvPr id="88252" name="Line 7"/>
            <p:cNvSpPr>
              <a:spLocks noChangeShapeType="1"/>
            </p:cNvSpPr>
            <p:nvPr/>
          </p:nvSpPr>
          <p:spPr bwMode="auto">
            <a:xfrm>
              <a:off x="1200" y="1872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253" name="Line 8"/>
            <p:cNvSpPr>
              <a:spLocks noChangeShapeType="1"/>
            </p:cNvSpPr>
            <p:nvPr/>
          </p:nvSpPr>
          <p:spPr bwMode="auto">
            <a:xfrm flipV="1">
              <a:off x="1200" y="1392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254" name="Line 9"/>
            <p:cNvSpPr>
              <a:spLocks noChangeShapeType="1"/>
            </p:cNvSpPr>
            <p:nvPr/>
          </p:nvSpPr>
          <p:spPr bwMode="auto">
            <a:xfrm>
              <a:off x="1200" y="1872"/>
              <a:ext cx="43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8255" name="Line 10"/>
            <p:cNvSpPr>
              <a:spLocks noChangeShapeType="1"/>
            </p:cNvSpPr>
            <p:nvPr/>
          </p:nvSpPr>
          <p:spPr bwMode="auto">
            <a:xfrm flipH="1">
              <a:off x="768" y="1872"/>
              <a:ext cx="43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aphicFrame>
        <p:nvGraphicFramePr>
          <p:cNvPr id="173283" name="Group 227"/>
          <p:cNvGraphicFramePr>
            <a:graphicFrameLocks noGrp="1"/>
          </p:cNvGraphicFramePr>
          <p:nvPr/>
        </p:nvGraphicFramePr>
        <p:xfrm>
          <a:off x="684213" y="2349500"/>
          <a:ext cx="1511300" cy="1676400"/>
        </p:xfrm>
        <a:graphic>
          <a:graphicData uri="http://schemas.openxmlformats.org/drawingml/2006/table">
            <a:tbl>
              <a:tblPr/>
              <a:tblGrid>
                <a:gridCol w="301625"/>
                <a:gridCol w="303212"/>
                <a:gridCol w="301625"/>
                <a:gridCol w="303213"/>
                <a:gridCol w="301625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289" name="Group 233"/>
          <p:cNvGraphicFramePr>
            <a:graphicFrameLocks noGrp="1"/>
          </p:cNvGraphicFramePr>
          <p:nvPr/>
        </p:nvGraphicFramePr>
        <p:xfrm>
          <a:off x="2339975" y="1376363"/>
          <a:ext cx="4608513" cy="4145280"/>
        </p:xfrm>
        <a:graphic>
          <a:graphicData uri="http://schemas.openxmlformats.org/drawingml/2006/table">
            <a:tbl>
              <a:tblPr/>
              <a:tblGrid>
                <a:gridCol w="461963"/>
                <a:gridCol w="461962"/>
                <a:gridCol w="458788"/>
                <a:gridCol w="458787"/>
                <a:gridCol w="463550"/>
                <a:gridCol w="461963"/>
                <a:gridCol w="458787"/>
                <a:gridCol w="460375"/>
                <a:gridCol w="460375"/>
                <a:gridCol w="461963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230" name="Line 200"/>
          <p:cNvSpPr>
            <a:spLocks noChangeShapeType="1"/>
          </p:cNvSpPr>
          <p:nvPr/>
        </p:nvSpPr>
        <p:spPr bwMode="auto">
          <a:xfrm>
            <a:off x="3994150" y="2205038"/>
            <a:ext cx="1588" cy="4429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1" name="Line 201"/>
          <p:cNvSpPr>
            <a:spLocks noChangeShapeType="1"/>
          </p:cNvSpPr>
          <p:nvPr/>
        </p:nvSpPr>
        <p:spPr bwMode="auto">
          <a:xfrm flipH="1">
            <a:off x="3419475" y="2636838"/>
            <a:ext cx="442913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2" name="Line 202"/>
          <p:cNvSpPr>
            <a:spLocks noChangeShapeType="1"/>
          </p:cNvSpPr>
          <p:nvPr/>
        </p:nvSpPr>
        <p:spPr bwMode="auto">
          <a:xfrm flipV="1">
            <a:off x="4427538" y="2698750"/>
            <a:ext cx="1587" cy="4429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3" name="Line 203"/>
          <p:cNvSpPr>
            <a:spLocks noChangeShapeType="1"/>
          </p:cNvSpPr>
          <p:nvPr/>
        </p:nvSpPr>
        <p:spPr bwMode="auto">
          <a:xfrm>
            <a:off x="3490913" y="2698750"/>
            <a:ext cx="1587" cy="4429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4" name="Line 204"/>
          <p:cNvSpPr>
            <a:spLocks noChangeShapeType="1"/>
          </p:cNvSpPr>
          <p:nvPr/>
        </p:nvSpPr>
        <p:spPr bwMode="auto">
          <a:xfrm>
            <a:off x="3492500" y="3213100"/>
            <a:ext cx="1588" cy="441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5" name="Line 205"/>
          <p:cNvSpPr>
            <a:spLocks noChangeShapeType="1"/>
          </p:cNvSpPr>
          <p:nvPr/>
        </p:nvSpPr>
        <p:spPr bwMode="auto">
          <a:xfrm>
            <a:off x="3967163" y="4233863"/>
            <a:ext cx="1587" cy="441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6" name="Line 206"/>
          <p:cNvSpPr>
            <a:spLocks noChangeShapeType="1"/>
          </p:cNvSpPr>
          <p:nvPr/>
        </p:nvSpPr>
        <p:spPr bwMode="auto">
          <a:xfrm>
            <a:off x="3960813" y="3733800"/>
            <a:ext cx="1587" cy="4429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7" name="Line 208"/>
          <p:cNvSpPr>
            <a:spLocks noChangeShapeType="1"/>
          </p:cNvSpPr>
          <p:nvPr/>
        </p:nvSpPr>
        <p:spPr bwMode="auto">
          <a:xfrm>
            <a:off x="3492500" y="3716338"/>
            <a:ext cx="442913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8" name="Line 209"/>
          <p:cNvSpPr>
            <a:spLocks noChangeShapeType="1"/>
          </p:cNvSpPr>
          <p:nvPr/>
        </p:nvSpPr>
        <p:spPr bwMode="auto">
          <a:xfrm>
            <a:off x="3957638" y="4746625"/>
            <a:ext cx="442912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39" name="Line 210"/>
          <p:cNvSpPr>
            <a:spLocks noChangeShapeType="1"/>
          </p:cNvSpPr>
          <p:nvPr/>
        </p:nvSpPr>
        <p:spPr bwMode="auto">
          <a:xfrm>
            <a:off x="4430713" y="4764088"/>
            <a:ext cx="442912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0" name="Line 212"/>
          <p:cNvSpPr>
            <a:spLocks noChangeShapeType="1"/>
          </p:cNvSpPr>
          <p:nvPr/>
        </p:nvSpPr>
        <p:spPr bwMode="auto">
          <a:xfrm>
            <a:off x="4921250" y="4219575"/>
            <a:ext cx="442913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1" name="Line 213"/>
          <p:cNvSpPr>
            <a:spLocks noChangeShapeType="1"/>
          </p:cNvSpPr>
          <p:nvPr/>
        </p:nvSpPr>
        <p:spPr bwMode="auto">
          <a:xfrm>
            <a:off x="5364163" y="4221163"/>
            <a:ext cx="442912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2" name="Line 214"/>
          <p:cNvSpPr>
            <a:spLocks noChangeShapeType="1"/>
          </p:cNvSpPr>
          <p:nvPr/>
        </p:nvSpPr>
        <p:spPr bwMode="auto">
          <a:xfrm flipV="1">
            <a:off x="4859338" y="4256088"/>
            <a:ext cx="1587" cy="4429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3" name="Line 216"/>
          <p:cNvSpPr>
            <a:spLocks noChangeShapeType="1"/>
          </p:cNvSpPr>
          <p:nvPr/>
        </p:nvSpPr>
        <p:spPr bwMode="auto">
          <a:xfrm flipV="1">
            <a:off x="5795963" y="2708275"/>
            <a:ext cx="1587" cy="441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4" name="Line 217"/>
          <p:cNvSpPr>
            <a:spLocks noChangeShapeType="1"/>
          </p:cNvSpPr>
          <p:nvPr/>
        </p:nvSpPr>
        <p:spPr bwMode="auto">
          <a:xfrm flipV="1">
            <a:off x="5795963" y="3203575"/>
            <a:ext cx="1587" cy="4413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5" name="Line 218"/>
          <p:cNvSpPr>
            <a:spLocks noChangeShapeType="1"/>
          </p:cNvSpPr>
          <p:nvPr/>
        </p:nvSpPr>
        <p:spPr bwMode="auto">
          <a:xfrm flipV="1">
            <a:off x="5795963" y="3716338"/>
            <a:ext cx="1587" cy="4429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6" name="Line 219"/>
          <p:cNvSpPr>
            <a:spLocks noChangeShapeType="1"/>
          </p:cNvSpPr>
          <p:nvPr/>
        </p:nvSpPr>
        <p:spPr bwMode="auto">
          <a:xfrm flipH="1">
            <a:off x="3984625" y="2133600"/>
            <a:ext cx="442913" cy="1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7" name="Line 220"/>
          <p:cNvSpPr>
            <a:spLocks noChangeShapeType="1"/>
          </p:cNvSpPr>
          <p:nvPr/>
        </p:nvSpPr>
        <p:spPr bwMode="auto">
          <a:xfrm flipH="1">
            <a:off x="4356100" y="3211513"/>
            <a:ext cx="442913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8" name="Line 221"/>
          <p:cNvSpPr>
            <a:spLocks noChangeShapeType="1"/>
          </p:cNvSpPr>
          <p:nvPr/>
        </p:nvSpPr>
        <p:spPr bwMode="auto">
          <a:xfrm flipH="1">
            <a:off x="4859338" y="3211513"/>
            <a:ext cx="442912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49" name="Line 222"/>
          <p:cNvSpPr>
            <a:spLocks noChangeShapeType="1"/>
          </p:cNvSpPr>
          <p:nvPr/>
        </p:nvSpPr>
        <p:spPr bwMode="auto">
          <a:xfrm flipH="1">
            <a:off x="5281613" y="2706688"/>
            <a:ext cx="442912" cy="1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50" name="Line 223"/>
          <p:cNvSpPr>
            <a:spLocks noChangeShapeType="1"/>
          </p:cNvSpPr>
          <p:nvPr/>
        </p:nvSpPr>
        <p:spPr bwMode="auto">
          <a:xfrm>
            <a:off x="5291138" y="2770188"/>
            <a:ext cx="1587" cy="44291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8251" name="Line 224"/>
          <p:cNvSpPr>
            <a:spLocks noChangeShapeType="1"/>
          </p:cNvSpPr>
          <p:nvPr/>
        </p:nvSpPr>
        <p:spPr bwMode="auto">
          <a:xfrm flipV="1">
            <a:off x="4427538" y="2193925"/>
            <a:ext cx="1587" cy="44291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400" dirty="0"/>
              <a:t>Алгоритм </a:t>
            </a:r>
            <a:r>
              <a:rPr lang="en-US" sz="4400" dirty="0"/>
              <a:t>Canny</a:t>
            </a:r>
            <a:endParaRPr lang="ru-RU" sz="4400" dirty="0"/>
          </a:p>
        </p:txBody>
      </p:sp>
      <p:sp>
        <p:nvSpPr>
          <p:cNvPr id="75781" name="Text Box 3"/>
          <p:cNvSpPr txBox="1">
            <a:spLocks noChangeArrowheads="1"/>
          </p:cNvSpPr>
          <p:nvPr/>
        </p:nvSpPr>
        <p:spPr bwMode="auto">
          <a:xfrm>
            <a:off x="762000" y="2133600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2000">
              <a:latin typeface="Tahoma" pitchFamily="34" charset="0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467544" y="1844824"/>
            <a:ext cx="8229600" cy="39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Размыть изображение фильтром Гаусса</a:t>
            </a:r>
            <a:r>
              <a:rPr lang="en-US" sz="2000" dirty="0"/>
              <a:t> c </a:t>
            </a:r>
            <a:r>
              <a:rPr lang="ru-RU" sz="2000" dirty="0"/>
              <a:t>некоторым </a:t>
            </a:r>
            <a:r>
              <a:rPr lang="el-GR" sz="2000" i="1" dirty="0">
                <a:cs typeface="Times New Roman" pitchFamily="18" charset="0"/>
              </a:rPr>
              <a:t>σ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Убрать шум, лишние детали текстуры</a:t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Рассчитать градиент изображения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Одним из операторов – например, </a:t>
            </a:r>
            <a:r>
              <a:rPr lang="ru-RU" sz="2000" dirty="0" err="1"/>
              <a:t>Собеля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Все пиксели где сила краев </a:t>
            </a:r>
            <a:r>
              <a:rPr lang="en-US" sz="2000" i="1" dirty="0"/>
              <a:t>&lt; T </a:t>
            </a:r>
            <a:r>
              <a:rPr lang="ru-RU" sz="2000" dirty="0"/>
              <a:t>убрать из рассмотрения</a:t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Поиск локальных максимумов</a:t>
            </a:r>
            <a:br>
              <a:rPr lang="ru-RU" sz="2000" dirty="0"/>
            </a:br>
            <a:endParaRPr lang="ru-RU" sz="2000" dirty="0"/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Arial" charset="0"/>
              <a:buChar char="•"/>
              <a:defRPr/>
            </a:pPr>
            <a:r>
              <a:rPr lang="ru-RU" sz="2000" dirty="0"/>
              <a:t>Прослеживание краев из точек локальных максимумов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Цепной код - свойства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ru-RU" sz="2000" smtClean="0"/>
          </a:p>
          <a:p>
            <a:pPr>
              <a:lnSpc>
                <a:spcPct val="80000"/>
              </a:lnSpc>
            </a:pPr>
            <a:r>
              <a:rPr lang="ru-RU" sz="2000" smtClean="0"/>
              <a:t>Свойства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Цепной код – представление контура, независимое к его перемещению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При замене в 8-ми связном кода любого</a:t>
            </a:r>
            <a:r>
              <a:rPr lang="en-US" sz="1800" smtClean="0"/>
              <a:t> n </a:t>
            </a:r>
            <a:r>
              <a:rPr lang="ru-RU" sz="1800" smtClean="0"/>
              <a:t>но</a:t>
            </a:r>
            <a:r>
              <a:rPr lang="en-US" sz="1800" smtClean="0"/>
              <a:t> (n mod 8) + 1 </a:t>
            </a:r>
            <a:r>
              <a:rPr lang="ru-RU" sz="1800" smtClean="0"/>
              <a:t>контур будет </a:t>
            </a:r>
            <a:r>
              <a:rPr lang="ru-RU" sz="1800" b="1" smtClean="0"/>
              <a:t>повернут</a:t>
            </a:r>
            <a:r>
              <a:rPr lang="en-US" sz="1800" smtClean="0"/>
              <a:t> </a:t>
            </a:r>
            <a:r>
              <a:rPr lang="ru-RU" sz="1800" smtClean="0"/>
              <a:t>по часовой стрелке на</a:t>
            </a:r>
            <a:r>
              <a:rPr lang="en-US" sz="1800" smtClean="0"/>
              <a:t> 45 </a:t>
            </a:r>
            <a:r>
              <a:rPr lang="ru-RU" sz="1800" smtClean="0"/>
              <a:t>градусов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Некоторые особенности контуров, такие как уголки, например могут быть сразу рассчитаны по анализу цепных кодов</a:t>
            </a:r>
          </a:p>
          <a:p>
            <a:pPr lvl="1">
              <a:lnSpc>
                <a:spcPct val="80000"/>
              </a:lnSpc>
            </a:pPr>
            <a:endParaRPr lang="ru-RU" sz="1800" smtClean="0"/>
          </a:p>
          <a:p>
            <a:pPr>
              <a:lnSpc>
                <a:spcPct val="80000"/>
              </a:lnSpc>
            </a:pPr>
            <a:r>
              <a:rPr lang="ru-RU" sz="2000" smtClean="0"/>
              <a:t>Сложности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В цепном коде важна начальная точка – при ее изменении меняется и код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Небольшие вариации границы (шум) серьезно меняют код. Сравнение двух шумных контуров по цепному коды – сложно</a:t>
            </a:r>
          </a:p>
          <a:p>
            <a:pPr lvl="1">
              <a:lnSpc>
                <a:spcPct val="80000"/>
              </a:lnSpc>
            </a:pPr>
            <a:r>
              <a:rPr lang="ru-RU" sz="1800" smtClean="0"/>
              <a:t>Цепной код не инвариантен к повороту</a:t>
            </a:r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80605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Разностный код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Это «производная» цепного кода</a:t>
            </a:r>
          </a:p>
          <a:p>
            <a:pPr lvl="1"/>
            <a:r>
              <a:rPr lang="ru-RU" sz="2400" dirty="0" smtClean="0"/>
              <a:t>Формула </a:t>
            </a:r>
          </a:p>
          <a:p>
            <a:pPr lvl="2"/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= (x</a:t>
            </a:r>
            <a:r>
              <a:rPr lang="en-US" sz="1800" baseline="-25000" dirty="0" smtClean="0"/>
              <a:t>i+1</a:t>
            </a:r>
            <a:r>
              <a:rPr lang="en-US" sz="1800" dirty="0" smtClean="0"/>
              <a:t>- x</a:t>
            </a:r>
            <a:r>
              <a:rPr lang="en-US" sz="1800" baseline="-25000" dirty="0" smtClean="0"/>
              <a:t>i </a:t>
            </a:r>
            <a:r>
              <a:rPr lang="en-US" sz="1800" dirty="0" smtClean="0"/>
              <a:t>) mod 8 – </a:t>
            </a:r>
            <a:r>
              <a:rPr lang="ru-RU" sz="1800" dirty="0" smtClean="0"/>
              <a:t>восьмисвязный</a:t>
            </a:r>
          </a:p>
          <a:p>
            <a:pPr lvl="2"/>
            <a:r>
              <a:rPr lang="en-US" sz="1800" dirty="0" err="1" smtClean="0"/>
              <a:t>y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= (x</a:t>
            </a:r>
            <a:r>
              <a:rPr lang="en-US" sz="1800" baseline="-25000" dirty="0" smtClean="0"/>
              <a:t>i+1</a:t>
            </a:r>
            <a:r>
              <a:rPr lang="en-US" sz="1800" dirty="0" smtClean="0"/>
              <a:t>- x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) mod </a:t>
            </a:r>
            <a:r>
              <a:rPr lang="ru-RU" sz="1800" dirty="0" smtClean="0"/>
              <a:t>4</a:t>
            </a:r>
            <a:r>
              <a:rPr lang="en-US" sz="1800" dirty="0" smtClean="0"/>
              <a:t> – </a:t>
            </a:r>
            <a:r>
              <a:rPr lang="ru-RU" sz="1800" dirty="0" smtClean="0"/>
              <a:t>четырехсвязный</a:t>
            </a:r>
          </a:p>
        </p:txBody>
      </p:sp>
    </p:spTree>
    <p:extLst>
      <p:ext uri="{BB962C8B-B14F-4D97-AF65-F5344CB8AC3E}">
        <p14:creationId xmlns:p14="http://schemas.microsoft.com/office/powerpoint/2010/main" val="18044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Разностный код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Свойства:</a:t>
            </a:r>
          </a:p>
          <a:p>
            <a:pPr lvl="1"/>
            <a:r>
              <a:rPr lang="ru-RU" smtClean="0"/>
              <a:t>Инвариантен к повороту кратному 45 градусам</a:t>
            </a:r>
            <a:r>
              <a:rPr lang="en-US" smtClean="0"/>
              <a:t> </a:t>
            </a:r>
            <a:r>
              <a:rPr lang="ru-RU" smtClean="0"/>
              <a:t>(восьмисвязный)</a:t>
            </a:r>
            <a:br>
              <a:rPr lang="ru-RU" smtClean="0"/>
            </a:br>
            <a:endParaRPr lang="ru-RU" smtClean="0"/>
          </a:p>
          <a:p>
            <a:r>
              <a:rPr lang="ru-RU" smtClean="0"/>
              <a:t>Проблемы:</a:t>
            </a:r>
          </a:p>
          <a:p>
            <a:pPr lvl="1"/>
            <a:r>
              <a:rPr lang="ru-RU" smtClean="0"/>
              <a:t>Также чувствителен к шуму</a:t>
            </a:r>
          </a:p>
          <a:p>
            <a:pPr lvl="1"/>
            <a:r>
              <a:rPr lang="ru-RU" smtClean="0"/>
              <a:t>Не инвариантен к повороту на произвольный угол</a:t>
            </a:r>
          </a:p>
        </p:txBody>
      </p:sp>
    </p:spTree>
    <p:extLst>
      <p:ext uri="{BB962C8B-B14F-4D97-AF65-F5344CB8AC3E}">
        <p14:creationId xmlns:p14="http://schemas.microsoft.com/office/powerpoint/2010/main" val="63737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ym typeface="Symbol" pitchFamily="18" charset="2"/>
              </a:rPr>
              <a:t>Кривизна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smtClean="0"/>
              <a:t>Кривизна </a:t>
            </a:r>
            <a:r>
              <a:rPr lang="en-US" sz="2400" smtClean="0"/>
              <a:t>(</a:t>
            </a:r>
            <a:r>
              <a:rPr lang="en-US" sz="2400" i="1" smtClean="0"/>
              <a:t>curvature</a:t>
            </a:r>
            <a:r>
              <a:rPr lang="en-US" sz="2400" smtClean="0"/>
              <a:t>)</a:t>
            </a:r>
            <a:r>
              <a:rPr lang="ru-RU" sz="2400" smtClean="0"/>
              <a:t> – производная </a:t>
            </a:r>
            <a:r>
              <a:rPr lang="en-US" sz="2400" i="1" smtClean="0"/>
              <a:t>ψ(s)</a:t>
            </a:r>
            <a:endParaRPr lang="ru-RU" sz="2400" i="1" smtClean="0"/>
          </a:p>
          <a:p>
            <a:pPr lvl="1"/>
            <a:r>
              <a:rPr lang="ru-RU" sz="2000" smtClean="0"/>
              <a:t>Аналогично разностному цепному коду, но со знаком</a:t>
            </a:r>
          </a:p>
          <a:p>
            <a:pPr lvl="1"/>
            <a:endParaRPr lang="ru-RU" sz="2000" smtClean="0"/>
          </a:p>
          <a:p>
            <a:pPr lvl="1"/>
            <a:r>
              <a:rPr lang="ru-RU" sz="2000" smtClean="0"/>
              <a:t>Представление, инвариантное к повороту</a:t>
            </a:r>
            <a:br>
              <a:rPr lang="ru-RU" sz="2000" smtClean="0"/>
            </a:br>
            <a:r>
              <a:rPr lang="ru-RU" sz="2000" smtClean="0"/>
              <a:t>и переносу</a:t>
            </a:r>
            <a:br>
              <a:rPr lang="ru-RU" sz="2000" smtClean="0"/>
            </a:br>
            <a:endParaRPr lang="en-US" sz="2000" smtClean="0"/>
          </a:p>
          <a:p>
            <a:r>
              <a:rPr lang="ru-RU" sz="2400" smtClean="0"/>
              <a:t>Функция плотности кривизны </a:t>
            </a:r>
          </a:p>
          <a:p>
            <a:pPr lvl="1"/>
            <a:r>
              <a:rPr lang="ru-RU" smtClean="0"/>
              <a:t>Гистограмма распределения значений кривизны 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42988" y="2636838"/>
          <a:ext cx="294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7" name="Equation" r:id="rId3" imgW="1384200" imgH="203040" progId="Equation.3">
                  <p:embed/>
                </p:oleObj>
              </mc:Choice>
              <mc:Fallback>
                <p:oleObj name="Equation" r:id="rId3" imgW="1384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29432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7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Преобразование Хафа</a:t>
            </a:r>
          </a:p>
        </p:txBody>
      </p:sp>
      <p:sp>
        <p:nvSpPr>
          <p:cNvPr id="921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Поиск прямых и окружностей на изображении</a:t>
            </a:r>
          </a:p>
          <a:p>
            <a:r>
              <a:rPr lang="ru-RU" smtClean="0"/>
              <a:t>Отличие – построение аккумуляторов</a:t>
            </a:r>
          </a:p>
        </p:txBody>
      </p:sp>
      <p:sp>
        <p:nvSpPr>
          <p:cNvPr id="92164" name="Прямоугольник 3"/>
          <p:cNvSpPr>
            <a:spLocks noChangeArrowheads="1"/>
          </p:cNvSpPr>
          <p:nvPr/>
        </p:nvSpPr>
        <p:spPr bwMode="auto">
          <a:xfrm>
            <a:off x="3635375" y="3068638"/>
            <a:ext cx="180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onstantia" pitchFamily="18" charset="0"/>
              </a:rPr>
              <a:t>Xcosθ+Ysinθ=ρ. </a:t>
            </a:r>
          </a:p>
        </p:txBody>
      </p:sp>
      <p:pic>
        <p:nvPicPr>
          <p:cNvPr id="92165" name="Picture 2" descr="http://wiki.technicalvision.ru/images/0/0e/5-2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429000"/>
            <a:ext cx="56483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198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Преобразование Хафа</a:t>
            </a:r>
          </a:p>
        </p:txBody>
      </p:sp>
      <p:sp>
        <p:nvSpPr>
          <p:cNvPr id="10244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Аналогично – для окружностей</a:t>
            </a:r>
          </a:p>
          <a:p>
            <a:r>
              <a:rPr lang="ru-RU" smtClean="0"/>
              <a:t>Обычно предварительно находят края</a:t>
            </a:r>
          </a:p>
        </p:txBody>
      </p:sp>
      <p:pic>
        <p:nvPicPr>
          <p:cNvPr id="10245" name="Picture 2" descr="http://wiki.technicalvision.ru/images/f/f6/5-2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3644900"/>
            <a:ext cx="50006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3790950" y="3289300"/>
          <a:ext cx="156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Equation" r:id="rId4" imgW="1562040" imgH="279360" progId="Equation.DSMT4">
                  <p:embed/>
                </p:oleObj>
              </mc:Choice>
              <mc:Fallback>
                <p:oleObj name="Equation" r:id="rId4" imgW="1562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289300"/>
                        <a:ext cx="15621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1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</a:t>
            </a:r>
            <a:r>
              <a:rPr lang="ru-RU" dirty="0" err="1" smtClean="0"/>
              <a:t>Хафа</a:t>
            </a:r>
            <a:endParaRPr lang="ru-RU" dirty="0" smtClean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4445" r="2751"/>
          <a:stretch/>
        </p:blipFill>
        <p:spPr bwMode="auto">
          <a:xfrm>
            <a:off x="-6963" y="2348880"/>
            <a:ext cx="920958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2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</a:t>
            </a:r>
            <a:r>
              <a:rPr lang="ru-RU" dirty="0" err="1" smtClean="0"/>
              <a:t>Хафа</a:t>
            </a:r>
            <a:endParaRPr lang="ru-RU" dirty="0" smtClean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962" y="1844824"/>
            <a:ext cx="590779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4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16632"/>
            <a:ext cx="8305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/>
              <a:t>Canny </a:t>
            </a:r>
            <a:r>
              <a:rPr lang="ru-RU" sz="4400" dirty="0"/>
              <a:t>- результат</a:t>
            </a:r>
          </a:p>
        </p:txBody>
      </p:sp>
      <p:pic>
        <p:nvPicPr>
          <p:cNvPr id="76805" name="Picture 3" descr="canny_sr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7613" y="1352550"/>
            <a:ext cx="6975475" cy="504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5892" name="Picture 4" descr="canny_m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5550" y="1338263"/>
            <a:ext cx="6978650" cy="5043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5893" name="Picture 5" descr="canny_r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8725" y="1341438"/>
            <a:ext cx="6972300" cy="5038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800"/>
              <a:t>Влияние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 (</a:t>
            </a:r>
            <a:r>
              <a:rPr lang="ru-RU" sz="2800">
                <a:sym typeface="Symbol" pitchFamily="18" charset="2"/>
              </a:rPr>
              <a:t>параметр </a:t>
            </a:r>
            <a:r>
              <a:rPr lang="ru-RU" sz="2800"/>
              <a:t>фильтра Гаусса</a:t>
            </a:r>
            <a:r>
              <a:rPr lang="en-US" sz="2800"/>
              <a:t>)</a:t>
            </a:r>
          </a:p>
        </p:txBody>
      </p:sp>
      <p:pic>
        <p:nvPicPr>
          <p:cNvPr id="77829" name="Picture 3" descr="cln1can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385888"/>
            <a:ext cx="2925763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0" name="Picture 4" descr="cln1can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9913" y="1371600"/>
            <a:ext cx="2925762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5" descr="cln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385888"/>
            <a:ext cx="2925763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3429000" y="4368800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nstantia" pitchFamily="18" charset="0"/>
              </a:rPr>
              <a:t>Canny </a:t>
            </a:r>
            <a:r>
              <a:rPr lang="ru-RU" sz="2000">
                <a:latin typeface="Constantia" pitchFamily="18" charset="0"/>
              </a:rPr>
              <a:t>с</a:t>
            </a:r>
            <a:r>
              <a:rPr lang="en-US" sz="2000">
                <a:latin typeface="Constantia" pitchFamily="18" charset="0"/>
              </a:rPr>
              <a:t> </a:t>
            </a:r>
          </a:p>
        </p:txBody>
      </p:sp>
      <p:pic>
        <p:nvPicPr>
          <p:cNvPr id="77833" name="Picture 7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22788" y="4445000"/>
            <a:ext cx="8651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4" name="Text Box 8"/>
          <p:cNvSpPr txBox="1">
            <a:spLocks noChangeArrowheads="1"/>
          </p:cNvSpPr>
          <p:nvPr/>
        </p:nvSpPr>
        <p:spPr bwMode="auto">
          <a:xfrm>
            <a:off x="6400800" y="4357688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nstantia" pitchFamily="18" charset="0"/>
              </a:rPr>
              <a:t>Canny </a:t>
            </a:r>
            <a:r>
              <a:rPr lang="ru-RU" sz="2000">
                <a:latin typeface="Constantia" pitchFamily="18" charset="0"/>
              </a:rPr>
              <a:t>с</a:t>
            </a:r>
            <a:r>
              <a:rPr lang="en-US" sz="2000">
                <a:latin typeface="Constantia" pitchFamily="18" charset="0"/>
              </a:rPr>
              <a:t> </a:t>
            </a:r>
          </a:p>
        </p:txBody>
      </p:sp>
      <p:pic>
        <p:nvPicPr>
          <p:cNvPr id="77835" name="Picture 9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7288" y="4437063"/>
            <a:ext cx="88106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6" name="Text Box 10"/>
          <p:cNvSpPr txBox="1">
            <a:spLocks noChangeArrowheads="1"/>
          </p:cNvSpPr>
          <p:nvPr/>
        </p:nvSpPr>
        <p:spPr bwMode="auto">
          <a:xfrm>
            <a:off x="838200" y="4357688"/>
            <a:ext cx="1360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onstantia" pitchFamily="18" charset="0"/>
              </a:rPr>
              <a:t>исходное</a:t>
            </a:r>
            <a:r>
              <a:rPr lang="en-US" sz="2000">
                <a:latin typeface="Constant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построения карты краёв мы можем её </a:t>
            </a:r>
            <a:r>
              <a:rPr lang="ru-RU" dirty="0" err="1" smtClean="0"/>
              <a:t>бинаризовать</a:t>
            </a:r>
            <a:endParaRPr lang="ru-RU" dirty="0" smtClean="0"/>
          </a:p>
          <a:p>
            <a:r>
              <a:rPr lang="ru-RU" dirty="0" smtClean="0"/>
              <a:t>Как бороться с «толстыми» линиями и мелким мусором?</a:t>
            </a:r>
          </a:p>
          <a:p>
            <a:r>
              <a:rPr lang="ru-RU" dirty="0" smtClean="0"/>
              <a:t>Морфологические </a:t>
            </a:r>
            <a:r>
              <a:rPr lang="ru-RU" dirty="0" smtClean="0"/>
              <a:t>операции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75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Напомню – ранговый фильтр</a:t>
            </a:r>
            <a:endParaRPr lang="ru-RU" dirty="0"/>
          </a:p>
        </p:txBody>
      </p: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ранговый фильтр </a:t>
            </a:r>
            <a:r>
              <a:rPr lang="en-US" dirty="0" smtClean="0"/>
              <a:t>– </a:t>
            </a:r>
            <a:r>
              <a:rPr lang="ru-RU" dirty="0" smtClean="0"/>
              <a:t>больше заданного порога</a:t>
            </a:r>
          </a:p>
          <a:p>
            <a:r>
              <a:rPr lang="ru-RU" dirty="0" smtClean="0"/>
              <a:t>разные пороги для нулей и единиц!</a:t>
            </a:r>
          </a:p>
          <a:p>
            <a:r>
              <a:rPr lang="ru-RU" dirty="0" smtClean="0"/>
              <a:t>Он же процентильный</a:t>
            </a:r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1115616" y="3356992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Содержимое 15"/>
          <p:cNvSpPr txBox="1">
            <a:spLocks/>
          </p:cNvSpPr>
          <p:nvPr/>
        </p:nvSpPr>
        <p:spPr>
          <a:xfrm>
            <a:off x="467544" y="4581128"/>
            <a:ext cx="8229600" cy="113348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ru-RU" sz="2600" noProof="0" dirty="0" smtClean="0"/>
              <a:t>Единиц 6, нулей 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ru-RU" sz="2600" dirty="0" smtClean="0"/>
              <a:t>Ранг 6 – 1, </a:t>
            </a:r>
            <a:r>
              <a:rPr lang="ru-RU" sz="2600" dirty="0" err="1" smtClean="0"/>
              <a:t>р</a:t>
            </a:r>
            <a:r>
              <a:rPr kumimoji="0" lang="ru-RU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анг</a:t>
            </a: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 –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ru-RU" sz="2600" dirty="0" smtClean="0"/>
              <a:t>Нужен, если мы имеем априорную информацию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3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53560"/>
          </a:xfrm>
        </p:spPr>
        <p:txBody>
          <a:bodyPr/>
          <a:lstStyle/>
          <a:p>
            <a:r>
              <a:rPr lang="ru-RU" dirty="0" smtClean="0"/>
              <a:t>Две морфологические операции – расширение и сжатие (</a:t>
            </a:r>
            <a:r>
              <a:rPr lang="en-US" dirty="0" smtClean="0"/>
              <a:t>dilate </a:t>
            </a:r>
            <a:r>
              <a:rPr lang="ru-RU" dirty="0" smtClean="0"/>
              <a:t>и </a:t>
            </a:r>
            <a:r>
              <a:rPr lang="en-US" dirty="0" smtClean="0"/>
              <a:t>erode</a:t>
            </a:r>
            <a:r>
              <a:rPr lang="ru-RU" dirty="0" smtClean="0"/>
              <a:t>)</a:t>
            </a:r>
          </a:p>
          <a:p>
            <a:r>
              <a:rPr lang="ru-RU" dirty="0" smtClean="0"/>
              <a:t>Сжатие – ранговый фильтр минимального ранга</a:t>
            </a:r>
          </a:p>
          <a:p>
            <a:r>
              <a:rPr lang="ru-RU" dirty="0" smtClean="0"/>
              <a:t>Расширение - максимального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03648" y="3861048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>
          <a:xfrm>
            <a:off x="611560" y="5301208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данном случае минимальный ранг (нулевой) –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ru-RU" sz="2600" dirty="0" smtClean="0"/>
              <a:t>Максимальный (девятый) ранг - 1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5132" r="11502"/>
          <a:stretch/>
        </p:blipFill>
        <p:spPr bwMode="auto">
          <a:xfrm>
            <a:off x="232617" y="2636912"/>
            <a:ext cx="872448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1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Морфологические операции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3344"/>
            <a:ext cx="40386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628857"/>
            <a:ext cx="4038600" cy="301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645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1$&#10;\end{document}&#10;"/>
  <p:tag name="EXTERNALNAME" val="Edittex"/>
  <p:tag name="BLEND" val="False"/>
  <p:tag name="TRANSPARENT" val="False"/>
  <p:tag name="BITMAPFORMAT" val="bmpmono"/>
  <p:tag name="DEBUGINTERACTIVE" val="True"/>
  <p:tag name="ORIGWIDTH" val="20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sigma = 2$&#10;\end{document}&#10;"/>
  <p:tag name="EXTERNALNAME" val="Edittex"/>
  <p:tag name="BLEND" val="False"/>
  <p:tag name="TRANSPARENT" val="False"/>
  <p:tag name="BITMAPFORMAT" val="bmpmono"/>
  <p:tag name="DEBUGINTERACTIVE" val="True"/>
  <p:tag name="ORIGWIDTH" val="206.12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659</TotalTime>
  <Words>587</Words>
  <Application>Microsoft Macintosh PowerPoint</Application>
  <PresentationFormat>On-screen Show (4:3)</PresentationFormat>
  <Paragraphs>169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Calibri</vt:lpstr>
      <vt:lpstr>Calibri Light</vt:lpstr>
      <vt:lpstr>Constantia</vt:lpstr>
      <vt:lpstr>Symbol</vt:lpstr>
      <vt:lpstr>Tahoma</vt:lpstr>
      <vt:lpstr>Times New Roman</vt:lpstr>
      <vt:lpstr>Wingdings</vt:lpstr>
      <vt:lpstr>Wingdings 2</vt:lpstr>
      <vt:lpstr>Arial</vt:lpstr>
      <vt:lpstr>Retrospect</vt:lpstr>
      <vt:lpstr>Equation</vt:lpstr>
      <vt:lpstr>Элементы технического зрения</vt:lpstr>
      <vt:lpstr>Алгоритм Canny</vt:lpstr>
      <vt:lpstr>Canny - результат</vt:lpstr>
      <vt:lpstr>Влияние  (параметр фильтра Гаусса)</vt:lpstr>
      <vt:lpstr>Морфологические операции</vt:lpstr>
      <vt:lpstr>Напомню – ранговый фильтр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  <vt:lpstr>Морфологические операции</vt:lpstr>
      <vt:lpstr>Вопрос</vt:lpstr>
      <vt:lpstr>Работа с контурами</vt:lpstr>
      <vt:lpstr>Полигональная аппроксимация</vt:lpstr>
      <vt:lpstr>Полигональная аппроксимация</vt:lpstr>
      <vt:lpstr>Цепной код – 8-ми связные контура</vt:lpstr>
      <vt:lpstr>Цепной код – 4-х связные контура</vt:lpstr>
      <vt:lpstr>Цепной код - свойства</vt:lpstr>
      <vt:lpstr>Разностный код</vt:lpstr>
      <vt:lpstr>Разностный код</vt:lpstr>
      <vt:lpstr>Кривизна</vt:lpstr>
      <vt:lpstr>Преобразование Хафа</vt:lpstr>
      <vt:lpstr>Преобразование Хафа</vt:lpstr>
      <vt:lpstr>Преобразование Хафа</vt:lpstr>
      <vt:lpstr>Преобразование Хафа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компьютерное зрение</dc:title>
  <dc:creator>Алексей Макашов</dc:creator>
  <cp:lastModifiedBy>Alexey Makashov</cp:lastModifiedBy>
  <cp:revision>47</cp:revision>
  <cp:lastPrinted>2019-04-29T12:26:28Z</cp:lastPrinted>
  <dcterms:created xsi:type="dcterms:W3CDTF">2016-05-18T13:51:23Z</dcterms:created>
  <dcterms:modified xsi:type="dcterms:W3CDTF">2019-04-29T12:27:33Z</dcterms:modified>
</cp:coreProperties>
</file>