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9"/>
  </p:notesMasterIdLst>
  <p:sldIdLst>
    <p:sldId id="256" r:id="rId2"/>
    <p:sldId id="297" r:id="rId3"/>
    <p:sldId id="296" r:id="rId4"/>
    <p:sldId id="285" r:id="rId5"/>
    <p:sldId id="292" r:id="rId6"/>
    <p:sldId id="293" r:id="rId7"/>
    <p:sldId id="294" r:id="rId8"/>
    <p:sldId id="286" r:id="rId9"/>
    <p:sldId id="287" r:id="rId10"/>
    <p:sldId id="288" r:id="rId11"/>
    <p:sldId id="289" r:id="rId12"/>
    <p:sldId id="295" r:id="rId13"/>
    <p:sldId id="298" r:id="rId14"/>
    <p:sldId id="299" r:id="rId15"/>
    <p:sldId id="290" r:id="rId16"/>
    <p:sldId id="30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53"/>
    <p:restoredTop sz="93711" autoAdjust="0"/>
  </p:normalViewPr>
  <p:slideViewPr>
    <p:cSldViewPr snapToGrid="0" snapToObjects="1">
      <p:cViewPr>
        <p:scale>
          <a:sx n="80" d="100"/>
          <a:sy n="80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63CAC-6AEF-D94E-95EF-6C90CDB6BE3F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5084-DD10-DD40-940B-909934A3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064022-0BDE-A84C-9686-710F155E4DE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4022-0BDE-A84C-9686-710F155E4DE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064022-0BDE-A84C-9686-710F155E4DE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1300CD-D622-BF4C-9357-E01403872E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6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Элементы технического зрения ПРТС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Системы линейных алгебраических уравнений. </a:t>
            </a:r>
            <a:r>
              <a:rPr lang="ru-RU"/>
              <a:t>Метод Гаусса.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5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СЛАУ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Последовательно повторим операцию для второго, третьего… </a:t>
                </a:r>
                <a:r>
                  <a:rPr lang="en-US" dirty="0"/>
                  <a:t>n-1</a:t>
                </a:r>
                <a:r>
                  <a:rPr lang="ru-RU" dirty="0"/>
                  <a:t> столбца, начиная с соответствующей строки</a:t>
                </a:r>
              </a:p>
              <a:p>
                <a:r>
                  <a:rPr lang="ru-RU" dirty="0"/>
                  <a:t>Получим желаемую </a:t>
                </a:r>
                <a:r>
                  <a:rPr lang="ru-RU" dirty="0" err="1"/>
                  <a:t>верхнетреугольную</a:t>
                </a:r>
                <a:r>
                  <a:rPr lang="ru-RU" dirty="0"/>
                  <a:t> матрицу</a:t>
                </a:r>
                <a:endParaRPr lang="en-US" dirty="0"/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61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СЛАУ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517996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Теперь перейдём к обратному ходу</a:t>
                </a:r>
                <a:endParaRPr lang="en-US" dirty="0"/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ru-RU" i="1">
                                                <a:latin typeface="Cambria Math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̃"/>
                                                    <m:ctrlPr>
                                                      <a:rPr lang="ru-RU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charset="0"/>
                                                  </a:rPr>
                                                  <m:t>𝑛𝑛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r>
                                              <a:rPr lang="ru-RU" i="1">
                                                <a:latin typeface="Cambria Math" charset="0"/>
                                              </a:rPr>
                                              <m:t>       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̃"/>
                                                    <m:ctrlPr>
                                                      <a:rPr lang="ru-RU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charset="0"/>
                                                  </a:rPr>
                                                  <m:t>𝑛𝑛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ru-RU" i="1">
                                                <a:latin typeface="Cambria Math" charset="0"/>
                                              </a:rPr>
                                              <m:t>⋱  </m:t>
                                            </m:r>
                                          </m:e>
                                          <m:e>
                                            <m:r>
                                              <a:rPr lang="ru-RU" i="1">
                                                <a:latin typeface="Cambria Math" charset="0"/>
                                              </a:rPr>
                                              <m:t>⋮   </m:t>
                                            </m:r>
                                          </m:e>
                                          <m:e>
                                            <m:r>
                                              <a:rPr lang="ru-RU" i="1">
                                                <a:latin typeface="Cambria Math" charset="0"/>
                                              </a:rPr>
                                              <m:t>             ⋮</m:t>
                                            </m:r>
                                          </m:e>
                                        </m:mr>
                                      </m:m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  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−1,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𝑛</m:t>
                                    </m:r>
                                    <m:r>
                                      <a:rPr lang="ru-RU" i="1">
                                        <a:latin typeface="Cambria Math" charset="0"/>
                                      </a:rPr>
                                      <m:t>−1,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0    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    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Видно,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𝑛𝑛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Аналогично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ru-RU" i="1">
                            <a:latin typeface="Cambria Math" charset="0"/>
                          </a:rPr>
                          <m:t>−1</m:t>
                        </m:r>
                      </m:sub>
                    </m:sSub>
                    <m:r>
                      <a:rPr lang="ru-RU" i="1">
                        <a:latin typeface="Cambria Math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ru-RU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ru-RU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ru-RU" i="1">
                                    <a:latin typeface="Cambria Math" charset="0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ru-RU" i="1">
                                <a:latin typeface="Cambria Math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charset="0"/>
                              </a:rPr>
                              <m:t>−1,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Все последующие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ru-RU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517996"/>
              </a:xfrm>
              <a:blipFill rotWithShape="0">
                <a:blip r:embed="rId2"/>
                <a:stretch>
                  <a:fillRect l="-606" t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99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общих слов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Метод Гаусса является прямым - конечное число действий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Первый шаг прямого хода – для каждой строки нам нужно сделать </a:t>
                </a:r>
                <a:r>
                  <a:rPr lang="en-US" dirty="0"/>
                  <a:t>n </a:t>
                </a:r>
                <a:r>
                  <a:rPr lang="ru-RU" dirty="0"/>
                  <a:t>умножений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Строк всего </a:t>
                </a:r>
                <a:r>
                  <a:rPr lang="en-US" dirty="0"/>
                  <a:t>n,</a:t>
                </a:r>
                <a:r>
                  <a:rPr lang="ru-RU" dirty="0"/>
                  <a:t> поэтому мы повторим операцию </a:t>
                </a:r>
                <a:r>
                  <a:rPr lang="en-US" dirty="0"/>
                  <a:t>n-1</a:t>
                </a:r>
                <a:r>
                  <a:rPr lang="ru-RU" dirty="0"/>
                  <a:t> раз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При этом нам нужно сделать </a:t>
                </a:r>
                <a:r>
                  <a:rPr lang="en-US" dirty="0"/>
                  <a:t>n </a:t>
                </a:r>
                <a:r>
                  <a:rPr lang="ru-RU" dirty="0"/>
                  <a:t>шагов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Итого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Для обратного хода -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, так что общее число действий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ru-RU" dirty="0"/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Для сравнения в правиле </a:t>
                </a:r>
                <a:r>
                  <a:rPr lang="ru-RU" dirty="0" err="1"/>
                  <a:t>Краммера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)!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Прямой метод – точный (в смысле невозможности уточнить решение)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Неустойчив и чувствителен к входным данным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Проигрывает итерационным при больших размерах системы уравнений (общий недостаток всех прямых методов)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47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E799-07F3-45B6-8EA7-3FF7B960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алгоритмическая проблемма…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8FC78CD-FBAC-4956-A53A-ACC56E38A6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Давайте попробуем решить методом Гаусса систему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400" dirty="0"/>
              </a:p>
              <a:p>
                <a:pPr algn="just"/>
                <a:endParaRPr lang="en-US" dirty="0"/>
              </a:p>
              <a:p>
                <a:pPr/>
                <a:r>
                  <a:rPr lang="ru-RU" dirty="0"/>
                  <a:t>У нас возникает небольшая проблема при прямом ходе: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/>
                <a:r>
                  <a:rPr lang="ru-RU" dirty="0"/>
                  <a:t>Нужно как-то модифицировать алгоритм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8FC78CD-FBAC-4956-A53A-ACC56E38A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98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60044-4FF7-44FE-B0FA-24DF379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– перестановка строк и/или столбцов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EECCF43-BBE1-423A-9F9F-52A32EA15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Мы знаем, что перестановка строк в </a:t>
                </a:r>
                <a:r>
                  <a:rPr lang="ru-RU" i="1" dirty="0"/>
                  <a:t>расширенной </a:t>
                </a:r>
                <a:r>
                  <a:rPr lang="ru-RU" dirty="0"/>
                  <a:t>матрице не меняет решение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ru-RU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ru-RU" dirty="0"/>
                  <a:t>При этом перестановка столбцов приведёт к перенумерации элементов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ru-RU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i="1">
                                  <a:highlight>
                                    <a:srgbClr val="00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EECCF43-BBE1-423A-9F9F-52A32EA15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55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Выбор главного элемента</a:t>
            </a:r>
            <a:r>
              <a:rPr lang="en-US" dirty="0"/>
              <a:t> </a:t>
            </a:r>
            <a:br>
              <a:rPr lang="ru-RU"/>
            </a:br>
            <a:r>
              <a:rPr lang="en-US"/>
              <a:t>(</a:t>
            </a:r>
            <a:r>
              <a:rPr lang="ru-RU" dirty="0"/>
              <a:t>по строкам</a:t>
            </a:r>
            <a:r>
              <a:rPr lang="en-US" dirty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Даже если диагональный элемент не нулевой – имеет смысл делать замену, так как мы позже на него делим: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ru-RU" i="1">
                                <a:latin typeface="Cambria Math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𝑘</m:t>
                                    </m:r>
                                    <m:r>
                                      <a:rPr lang="ru-RU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ru-RU" i="1">
                                <a:latin typeface="Cambria Math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ru-RU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Выход – переставить строки местами, выбрав строку с максимальным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ru-RU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52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Выбор главного элемента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полный</a:t>
            </a:r>
            <a:r>
              <a:rPr lang="en-US" dirty="0"/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88366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/>
                  <a:t>Чуть лучше (но сложнее) вариант, в котором выбор максимального </a:t>
                </a:r>
              </a:p>
              <a:p>
                <a:r>
                  <a:rPr lang="ru-RU" dirty="0"/>
                  <a:t>Выход – переставить строки местами, выбрав строку с максимальным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−2.3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5.2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88366"/>
              </a:xfrm>
              <a:blipFill>
                <a:blip r:embed="rId2"/>
                <a:stretch>
                  <a:fillRect l="-1455" t="-14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438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Решить методом Гаусса с выбором главного элемента по строкам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Найти обратную матрицу к матрице А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Используем стандартные средства языка (т.е. никаких сторонних библиотек)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charset="0"/>
                        </a:rPr>
                        <m:t>𝐴</m:t>
                      </m:r>
                      <m:r>
                        <a:rPr lang="ru-RU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charset="0"/>
                        </a:rPr>
                        <m:t>𝑏</m:t>
                      </m:r>
                      <m:r>
                        <a:rPr lang="ru-RU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25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10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49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предыдущего занятия</a:t>
            </a:r>
            <a:r>
              <a:rPr lang="is-IS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ru-RU" dirty="0"/>
                  <a:t>Попробуйте применить метод половинного деления для отыскания минимума функции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Какие ограничения есть у этого метода?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Какой это метод – прямой или итерационный?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Сможете ли вы оценить количество действий?</a:t>
                </a:r>
              </a:p>
              <a:p>
                <a:pPr marL="0" indent="0">
                  <a:buNone/>
                </a:pPr>
                <a:r>
                  <a:rPr lang="ru-RU" dirty="0"/>
                  <a:t>Для оценки работоспособности используйте функцию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4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1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∈[−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593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278894"/>
            <a:ext cx="4937125" cy="31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7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можно сделать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7" y="1845734"/>
                <a:ext cx="5641101" cy="4023360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Мы используем </a:t>
                </a:r>
                <a:r>
                  <a:rPr lang="ru-RU" i="1" dirty="0" err="1"/>
                  <a:t>унимодальность</a:t>
                </a:r>
                <a:r>
                  <a:rPr lang="ru-RU" dirty="0"/>
                  <a:t> функции</a:t>
                </a:r>
              </a:p>
              <a:p>
                <a:r>
                  <a:rPr lang="ru-RU" dirty="0"/>
                  <a:t>Введём дополнительную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charset="0"/>
                      </a:rPr>
                      <m:t>𝛿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окрестность известной величины</a:t>
                </a:r>
              </a:p>
              <a:p>
                <a:r>
                  <a:rPr lang="ru-RU" dirty="0"/>
                  <a:t>Теперь мы используем </a:t>
                </a:r>
                <a:r>
                  <a:rPr lang="ru-RU" i="1" dirty="0"/>
                  <a:t>две</a:t>
                </a:r>
                <a:r>
                  <a:rPr lang="ru-RU" dirty="0"/>
                  <a:t> точки при разбиении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  <m:r>
                      <a:rPr lang="en-US" b="0" i="1" smtClean="0">
                        <a:latin typeface="Cambria Math" charset="0"/>
                      </a:rPr>
                      <m:t>;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Теперь нам достаточно сравнить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 </m:t>
                    </m:r>
                    <m:r>
                      <a:rPr lang="ru-RU" b="0" i="1" smtClean="0">
                        <a:latin typeface="Cambria Math" charset="0"/>
                      </a:rPr>
                      <m:t>и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: </a:t>
                </a:r>
                <a:r>
                  <a:rPr lang="ru-RU" dirty="0"/>
                  <a:t>минимум на отрезке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&gt;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: </a:t>
                </a:r>
                <a:r>
                  <a:rPr lang="ru-RU" dirty="0"/>
                  <a:t>минимум на отрезке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]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Строим новый отрезок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ru-RU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ru-RU" dirty="0"/>
                  <a:t>и т.д.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7" y="1845734"/>
                <a:ext cx="5641101" cy="4023360"/>
              </a:xfrm>
              <a:blipFill rotWithShape="0">
                <a:blip r:embed="rId2"/>
                <a:stretch>
                  <a:fillRect l="-2703" t="-1667" r="-2378" b="-10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38379" y="1902628"/>
            <a:ext cx="5099394" cy="36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5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СЛАУ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Система линейных уравнений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charset="0"/>
                        </a:rPr>
                        <m:t>𝐴</m:t>
                      </m:r>
                      <m:r>
                        <a:rPr lang="ru-RU" i="1">
                          <a:latin typeface="Cambria Math" charset="0"/>
                        </a:rPr>
                        <m:t>⋅</m:t>
                      </m:r>
                      <m:r>
                        <a:rPr lang="ru-RU" i="1">
                          <a:latin typeface="Cambria Math" charset="0"/>
                        </a:rPr>
                        <m:t>𝑥</m:t>
                      </m:r>
                      <m:r>
                        <a:rPr lang="ru-RU" i="1">
                          <a:latin typeface="Cambria Math" charset="0"/>
                        </a:rPr>
                        <m:t>=</m:t>
                      </m:r>
                      <m:r>
                        <a:rPr lang="ru-RU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charset="0"/>
                      </a:rPr>
                      <m:t> </m:t>
                    </m:r>
                    <m:r>
                      <a:rPr lang="ru-RU" i="1">
                        <a:latin typeface="Cambria Math" charset="0"/>
                      </a:rPr>
                      <m:t>𝐴</m:t>
                    </m:r>
                    <m:r>
                      <a:rPr lang="ru-RU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charset="0"/>
                      </a:rPr>
                      <m:t>𝑏</m:t>
                    </m:r>
                    <m:r>
                      <a:rPr lang="ru-RU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заданы, </a:t>
                </a:r>
                <a:r>
                  <a:rPr lang="en-US" dirty="0"/>
                  <a:t>x</a:t>
                </a:r>
                <a:r>
                  <a:rPr lang="ru-RU" dirty="0"/>
                  <a:t> – предстоит найти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Существенное требование – матрица квадратная: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Если строк меньше, чем столбцов – решение определено неоднозначно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Если больше – задача переопределена и точного решения не имеет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30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Переопределённая система уравнений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Почему она не имеет решения?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Система с двумя переменными – определение калибровочных коэффициентов для стереопары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Один и тот же объект для левой и правой камеры находится в разном положении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Разница в его положении – </a:t>
                </a:r>
                <a:r>
                  <a:rPr lang="ru-RU" dirty="0" err="1"/>
                  <a:t>диспаратность</a:t>
                </a:r>
                <a:endParaRPr lang="ru-RU" dirty="0"/>
              </a:p>
              <a:p>
                <a:pPr lvl="1">
                  <a:buFont typeface="Arial" charset="0"/>
                  <a:buChar char="•"/>
                </a:pPr>
                <a:r>
                  <a:rPr lang="ru-RU" dirty="0"/>
                  <a:t>Чем мы дальше от объекта, тем она меньше, и наоборот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𝑏𝑎𝑠𝑒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dirty="0"/>
                  <a:t> - калибровочные коэффициенты, которые нужно определить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963" t="-1667" r="-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12000" y="2199503"/>
            <a:ext cx="3727754" cy="28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5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 чему приводит погрешность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Зависимость между дальностью и рассогласованием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7269" y="2445080"/>
            <a:ext cx="5480651" cy="365376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Обратная (линейная) зависимость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14415" y="2490374"/>
            <a:ext cx="5344769" cy="35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 чему приводит погрешность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ru-RU" dirty="0"/>
              <a:t>В идеальном мире – уравнения будут линейно-зависимыми</a:t>
            </a:r>
          </a:p>
          <a:p>
            <a:pPr>
              <a:buFont typeface="Arial" charset="0"/>
              <a:buChar char="•"/>
            </a:pPr>
            <a:r>
              <a:rPr lang="ru-RU" dirty="0"/>
              <a:t>Погрешность приводит к тому, что уравнения становятся линейно-независимыми</a:t>
            </a:r>
          </a:p>
          <a:p>
            <a:pPr>
              <a:buFont typeface="Arial" charset="0"/>
              <a:buChar char="•"/>
            </a:pPr>
            <a:r>
              <a:rPr lang="ru-RU" dirty="0"/>
              <a:t>Точное решение в этом случае невозможно</a:t>
            </a:r>
          </a:p>
          <a:p>
            <a:pPr>
              <a:buFont typeface="Arial" charset="0"/>
              <a:buChar char="•"/>
            </a:pPr>
            <a:r>
              <a:rPr lang="ru-RU" dirty="0"/>
              <a:t>Можно построить его оценку (МНК и аналоги)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2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СЛАУ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Метод условно разделяется на 2 части:</a:t>
                </a:r>
              </a:p>
              <a:p>
                <a:pPr lvl="1"/>
                <a:r>
                  <a:rPr lang="ru-RU" dirty="0"/>
                  <a:t>Прямой ход (приведение матрицы)</a:t>
                </a:r>
              </a:p>
              <a:p>
                <a:pPr lvl="1"/>
                <a:r>
                  <a:rPr lang="ru-RU" dirty="0"/>
                  <a:t>Обратный ход (вычисление решения)</a:t>
                </a:r>
              </a:p>
              <a:p>
                <a:r>
                  <a:rPr lang="ru-RU" dirty="0"/>
                  <a:t>Прямой ход (приведение к </a:t>
                </a:r>
                <a:r>
                  <a:rPr lang="ru-RU" dirty="0" err="1"/>
                  <a:t>верхнетреугольному</a:t>
                </a:r>
                <a:r>
                  <a:rPr lang="ru-RU" dirty="0"/>
                  <a:t> виду):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charset="0"/>
                            </a:rPr>
                            <m:t>𝐴</m:t>
                          </m:r>
                        </m:e>
                      </m:acc>
                      <m:r>
                        <a:rPr lang="ru-RU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i="1">
                                                  <a:latin typeface="Cambria Math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ru-RU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ru-RU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СЛАУ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Мы можем складывать и вычитать строки с коэффициентами</a:t>
                </a:r>
              </a:p>
              <a:p>
                <a:r>
                  <a:rPr lang="ru-RU" dirty="0" err="1"/>
                  <a:t>Занулим</a:t>
                </a:r>
                <a:r>
                  <a:rPr lang="ru-RU" dirty="0"/>
                  <a:t> </a:t>
                </a:r>
                <a:r>
                  <a:rPr lang="ru-RU" dirty="0" err="1"/>
                  <a:t>коэффициен</a:t>
                </a:r>
                <a:r>
                  <a:rPr lang="ru-RU" dirty="0"/>
                  <a:t>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Для этого вычислим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ru-RU" i="1">
                            <a:latin typeface="Cambria Math" charset="0"/>
                          </a:rPr>
                          <m:t>21</m:t>
                        </m:r>
                      </m:sub>
                    </m:sSub>
                    <m:r>
                      <a:rPr lang="ru-RU" i="1">
                        <a:latin typeface="Cambria Math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latin typeface="Cambria Math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Вычтем из второй строки первую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charset="0"/>
                            </a:rPr>
                            <m:t>2</m:t>
                          </m:r>
                          <m:r>
                            <a:rPr lang="ru-RU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При этом преобразуется и правая часть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⋅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2760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8289</TotalTime>
  <Words>755</Words>
  <Application>Microsoft Office PowerPoint</Application>
  <PresentationFormat>Широкоэкранный</PresentationFormat>
  <Paragraphs>117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Retrospect</vt:lpstr>
      <vt:lpstr>Элементы технического зрения ПРТС</vt:lpstr>
      <vt:lpstr>С предыдущего занятия…</vt:lpstr>
      <vt:lpstr>Как это можно сделать</vt:lpstr>
      <vt:lpstr>Решение СЛАУ</vt:lpstr>
      <vt:lpstr>Переопределённая система уравнений</vt:lpstr>
      <vt:lpstr>К чему приводит погрешность</vt:lpstr>
      <vt:lpstr>К чему приводит погрешность</vt:lpstr>
      <vt:lpstr>Решение СЛАУ</vt:lpstr>
      <vt:lpstr>Решение СЛАУ</vt:lpstr>
      <vt:lpstr>Решение СЛАУ</vt:lpstr>
      <vt:lpstr>Решение СЛАУ</vt:lpstr>
      <vt:lpstr>Несколько общих слов</vt:lpstr>
      <vt:lpstr>Небольшая алгоритмическая проблемма…</vt:lpstr>
      <vt:lpstr>Решение – перестановка строк и/или столбцов</vt:lpstr>
      <vt:lpstr>Выбор главного элемента  (по строкам)</vt:lpstr>
      <vt:lpstr>Выбор главного элемента  (полный)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Элементы технического зрения ПРТС</dc:title>
  <dc:creator>Alexey Makashov</dc:creator>
  <cp:lastModifiedBy>Alexey Makashov</cp:lastModifiedBy>
  <cp:revision>88</cp:revision>
  <dcterms:created xsi:type="dcterms:W3CDTF">2017-02-13T15:02:51Z</dcterms:created>
  <dcterms:modified xsi:type="dcterms:W3CDTF">2020-02-27T12:38:16Z</dcterms:modified>
</cp:coreProperties>
</file>