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sldIdLst>
    <p:sldId id="257" r:id="rId2"/>
    <p:sldId id="280" r:id="rId3"/>
    <p:sldId id="281" r:id="rId4"/>
    <p:sldId id="282" r:id="rId5"/>
    <p:sldId id="283" r:id="rId6"/>
    <p:sldId id="284" r:id="rId7"/>
    <p:sldId id="285" r:id="rId8"/>
    <p:sldId id="259" r:id="rId9"/>
    <p:sldId id="263" r:id="rId10"/>
    <p:sldId id="264" r:id="rId11"/>
    <p:sldId id="265" r:id="rId12"/>
    <p:sldId id="260" r:id="rId13"/>
    <p:sldId id="261" r:id="rId14"/>
    <p:sldId id="262" r:id="rId15"/>
    <p:sldId id="258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6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>
      <p:cViewPr>
        <p:scale>
          <a:sx n="111" d="100"/>
          <a:sy n="111" d="100"/>
        </p:scale>
        <p:origin x="632" y="1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51EFE-46AB-40A8-A3B7-22570517384A}" type="datetimeFigureOut">
              <a:rPr lang="ru-RU" smtClean="0"/>
              <a:t>11.03.19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63142-3A3A-4D84-AE9A-F10DDE75DB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789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5C67-F07C-4EDD-B6C2-D7F0E04D665E}" type="datetimeFigureOut">
              <a:rPr lang="ru-RU" smtClean="0"/>
              <a:pPr/>
              <a:t>11.03.19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5C67-F07C-4EDD-B6C2-D7F0E04D665E}" type="datetimeFigureOut">
              <a:rPr lang="ru-RU" smtClean="0"/>
              <a:pPr/>
              <a:t>11.03.19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5C67-F07C-4EDD-B6C2-D7F0E04D665E}" type="datetimeFigureOut">
              <a:rPr lang="ru-RU" smtClean="0"/>
              <a:pPr/>
              <a:t>11.03.19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5C67-F07C-4EDD-B6C2-D7F0E04D665E}" type="datetimeFigureOut">
              <a:rPr lang="ru-RU" smtClean="0"/>
              <a:pPr/>
              <a:t>11.03.19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5C67-F07C-4EDD-B6C2-D7F0E04D665E}" type="datetimeFigureOut">
              <a:rPr lang="ru-RU" smtClean="0"/>
              <a:pPr/>
              <a:t>11.03.19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5C67-F07C-4EDD-B6C2-D7F0E04D665E}" type="datetimeFigureOut">
              <a:rPr lang="ru-RU" smtClean="0"/>
              <a:pPr/>
              <a:t>11.03.19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5C67-F07C-4EDD-B6C2-D7F0E04D665E}" type="datetimeFigureOut">
              <a:rPr lang="ru-RU" smtClean="0"/>
              <a:pPr/>
              <a:t>11.03.19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5C67-F07C-4EDD-B6C2-D7F0E04D665E}" type="datetimeFigureOut">
              <a:rPr lang="ru-RU" smtClean="0"/>
              <a:pPr/>
              <a:t>11.03.19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5C67-F07C-4EDD-B6C2-D7F0E04D665E}" type="datetimeFigureOut">
              <a:rPr lang="ru-RU" smtClean="0"/>
              <a:pPr/>
              <a:t>11.03.19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EE55C67-F07C-4EDD-B6C2-D7F0E04D665E}" type="datetimeFigureOut">
              <a:rPr lang="ru-RU" smtClean="0"/>
              <a:pPr/>
              <a:t>11.03.19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5C67-F07C-4EDD-B6C2-D7F0E04D665E}" type="datetimeFigureOut">
              <a:rPr lang="ru-RU" smtClean="0"/>
              <a:pPr/>
              <a:t>11.03.19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EE55C67-F07C-4EDD-B6C2-D7F0E04D665E}" type="datetimeFigureOut">
              <a:rPr lang="ru-RU" smtClean="0"/>
              <a:pPr/>
              <a:t>11.03.19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435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4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Элементы технического зрения ПРТС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smtClean="0"/>
              <a:t>Eigen</a:t>
            </a:r>
            <a:r>
              <a:rPr lang="ru-RU" dirty="0" smtClean="0"/>
              <a:t>. Итерационные методы. Метод наименьших квадратов.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Нормы векторов и матриц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charset="0"/>
                  <a:buChar char="•"/>
                </a:pPr>
                <a:r>
                  <a:rPr lang="ru-RU" dirty="0" smtClean="0"/>
                  <a:t>Мы будем понимать под нормой вектора его длину</a:t>
                </a:r>
              </a:p>
              <a:p>
                <a:pPr>
                  <a:buFont typeface="Arial" charset="0"/>
                  <a:buChar char="•"/>
                </a:pPr>
                <a:r>
                  <a:rPr lang="ru-RU" dirty="0" smtClean="0"/>
                  <a:t>Под нормой матрицы мы будем подразумевать операторную но</a:t>
                </a:r>
                <a:r>
                  <a:rPr lang="ru-RU" dirty="0"/>
                  <a:t>р</a:t>
                </a:r>
                <a:r>
                  <a:rPr lang="ru-RU" dirty="0" smtClean="0"/>
                  <a:t>му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ru-RU" b="0" i="1" smtClean="0">
                          <a:latin typeface="Cambria Math" charset="0"/>
                        </a:rPr>
                        <m:t> </m:t>
                      </m:r>
                      <m:d>
                        <m:dPr>
                          <m:begChr m:val="‖"/>
                          <m:endChr m:val="‖"/>
                          <m:ctrlPr>
                            <a:rPr lang="ru-RU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max</m:t>
                              </m:r>
                            </m:e>
                            <m:lim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charset="0"/>
                                </a:rPr>
                                <m:t>=1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‖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𝐴𝑥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‖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>
                  <a:buFont typeface="Arial" charset="0"/>
                  <a:buChar char="•"/>
                </a:pPr>
                <a:r>
                  <a:rPr lang="ru-RU" dirty="0" smtClean="0"/>
                  <a:t>Получается, что норма матрицы зависит от способа вычисления нормы вектора</a:t>
                </a:r>
              </a:p>
              <a:p>
                <a:pPr>
                  <a:buFont typeface="Arial" charset="0"/>
                  <a:buChar char="•"/>
                </a:pPr>
                <a:r>
                  <a:rPr lang="ru-RU" dirty="0" smtClean="0"/>
                  <a:t>Используются т.н. нормы </a:t>
                </a:r>
                <a:r>
                  <a:rPr lang="ru-RU" dirty="0" err="1" smtClean="0"/>
                  <a:t>Гёльдера</a:t>
                </a:r>
                <a:r>
                  <a:rPr lang="en-US" dirty="0" smtClean="0"/>
                  <a:t>  </a:t>
                </a:r>
                <a:r>
                  <a:rPr lang="ru-RU" dirty="0" smtClean="0"/>
                  <a:t>для векторов: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ru-RU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𝑝</m:t>
                              </m:r>
                            </m:sup>
                          </m:sSup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s-I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is-IS" b="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ru-RU" dirty="0" smtClean="0"/>
              </a:p>
              <a:p>
                <a:pPr>
                  <a:buFont typeface="Arial" charset="0"/>
                  <a:buChar char="•"/>
                </a:pPr>
                <a:r>
                  <a:rPr lang="ru-RU" dirty="0" smtClean="0"/>
                  <a:t>Зачем?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392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Согласованые</a:t>
            </a:r>
            <a:r>
              <a:rPr lang="ru-RU" dirty="0" smtClean="0"/>
              <a:t> нормы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97278" y="1845734"/>
                <a:ext cx="6222858" cy="4319570"/>
              </a:xfrm>
            </p:spPr>
            <p:txBody>
              <a:bodyPr/>
              <a:lstStyle/>
              <a:p>
                <a:pPr>
                  <a:buFont typeface="Arial" charset="0"/>
                  <a:buChar char="•"/>
                </a:pPr>
                <a:r>
                  <a:rPr lang="ru-RU" dirty="0" smtClean="0"/>
                  <a:t>Частные, наиболее распространённые случаи: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ru-RU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limLowPr>
                            <m:e>
                              <m:r>
                                <a:rPr lang="en-US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lit/>
                                    </m:rP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ru-RU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∞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lit/>
                                    </m:r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m:rPr>
                                  <m:lit/>
                                </m:r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ru-RU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lit/>
                        </m:rP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𝐴𝑥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𝐴𝑥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max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97278" y="1845734"/>
                <a:ext cx="6222858" cy="4319570"/>
              </a:xfrm>
              <a:blipFill rotWithShape="0">
                <a:blip r:embed="rId2"/>
                <a:stretch>
                  <a:fillRect l="-2351" t="-1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04112" y="1988840"/>
            <a:ext cx="3384376" cy="326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2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метода простой итерации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367808" y="332656"/>
            <a:ext cx="7632848" cy="6048672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rgbClr val="777777"/>
                </a:solidFill>
                <a:latin typeface="Menlo" charset="0"/>
              </a:rPr>
              <a:t>#</a:t>
            </a:r>
            <a:r>
              <a:rPr lang="en-US" dirty="0">
                <a:solidFill>
                  <a:srgbClr val="4B83CD"/>
                </a:solidFill>
                <a:latin typeface="Menlo" charset="0"/>
              </a:rPr>
              <a:t>include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dirty="0" err="1">
                <a:solidFill>
                  <a:srgbClr val="448C27"/>
                </a:solidFill>
                <a:latin typeface="Menlo" charset="0"/>
              </a:rPr>
              <a:t>iostream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&gt;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777777"/>
                </a:solidFill>
                <a:latin typeface="Menlo" charset="0"/>
              </a:rPr>
              <a:t>#</a:t>
            </a:r>
            <a:r>
              <a:rPr lang="en-US" dirty="0">
                <a:solidFill>
                  <a:srgbClr val="4B83CD"/>
                </a:solidFill>
                <a:latin typeface="Menlo" charset="0"/>
              </a:rPr>
              <a:t>include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dirty="0">
                <a:solidFill>
                  <a:srgbClr val="448C27"/>
                </a:solidFill>
                <a:latin typeface="Menlo" charset="0"/>
              </a:rPr>
              <a:t>eigen3/Eigen/Dense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&gt;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333333"/>
                </a:solidFill>
                <a:latin typeface="Menlo" charset="0"/>
              </a:rPr>
              <a:t/>
            </a:r>
            <a:br>
              <a:rPr lang="en-US" dirty="0">
                <a:solidFill>
                  <a:srgbClr val="333333"/>
                </a:solidFill>
                <a:latin typeface="Menlo" charset="0"/>
              </a:rPr>
            </a:br>
            <a:r>
              <a:rPr lang="en-US" dirty="0">
                <a:solidFill>
                  <a:srgbClr val="4B83CD"/>
                </a:solidFill>
                <a:latin typeface="Menlo" charset="0"/>
              </a:rPr>
              <a:t>using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std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::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cout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4B83CD"/>
                </a:solidFill>
                <a:latin typeface="Menlo" charset="0"/>
              </a:rPr>
              <a:t>using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std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::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endl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333333"/>
                </a:solidFill>
                <a:latin typeface="Menlo" charset="0"/>
              </a:rPr>
              <a:t/>
            </a:r>
            <a:br>
              <a:rPr lang="en-US" dirty="0">
                <a:solidFill>
                  <a:srgbClr val="333333"/>
                </a:solidFill>
                <a:latin typeface="Menlo" charset="0"/>
              </a:rPr>
            </a:br>
            <a:r>
              <a:rPr lang="en-US" dirty="0" err="1">
                <a:solidFill>
                  <a:srgbClr val="7A3E9D"/>
                </a:solidFill>
                <a:latin typeface="Menlo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Menlo" charset="0"/>
              </a:rPr>
              <a:t>main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Menlo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argc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charset="0"/>
              </a:rPr>
              <a:t>char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*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argv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[])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777777"/>
                </a:solidFill>
                <a:latin typeface="Menlo" charset="0"/>
              </a:rPr>
              <a:t>{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333333"/>
                </a:solidFill>
                <a:latin typeface="Menlo" charset="0"/>
              </a:rPr>
              <a:t> 	Eigen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Matrix3d mat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A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B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333333"/>
                </a:solidFill>
                <a:latin typeface="Menlo" charset="0"/>
              </a:rPr>
              <a:t> 	mat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6.25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-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0.5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\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777777"/>
                </a:solidFill>
                <a:latin typeface="Menlo" charset="0"/>
              </a:rPr>
              <a:t> 		-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5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2.12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\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AB6526"/>
                </a:solidFill>
                <a:latin typeface="Menlo" charset="0"/>
              </a:rPr>
              <a:t> 		0.5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2.12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3.6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dirty="0" err="1" smtClean="0">
                <a:solidFill>
                  <a:srgbClr val="333333"/>
                </a:solidFill>
                <a:latin typeface="Menlo" charset="0"/>
              </a:rPr>
              <a:t>cout</a:t>
            </a:r>
            <a:r>
              <a:rPr lang="en-US" dirty="0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mat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endl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333333"/>
                </a:solidFill>
                <a:latin typeface="Menlo" charset="0"/>
              </a:rPr>
              <a:t> 	Eigen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Vector3d b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b_orig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Menlo" charset="0"/>
              </a:rPr>
              <a:t>x</a:t>
            </a:r>
            <a:r>
              <a:rPr lang="en-US" dirty="0" err="1" smtClean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 err="1" smtClean="0">
                <a:solidFill>
                  <a:srgbClr val="333333"/>
                </a:solidFill>
                <a:latin typeface="Menlo" charset="0"/>
              </a:rPr>
              <a:t>x_prev</a:t>
            </a:r>
            <a:r>
              <a:rPr lang="en-US" dirty="0" smtClean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b="1" dirty="0" smtClean="0">
                <a:solidFill>
                  <a:srgbClr val="AA3731"/>
                </a:solidFill>
                <a:latin typeface="Menlo" charset="0"/>
              </a:rPr>
              <a:t>Eigen</a:t>
            </a:r>
            <a:r>
              <a:rPr lang="en-US" b="1" dirty="0">
                <a:solidFill>
                  <a:srgbClr val="AA3731"/>
                </a:solidFill>
                <a:latin typeface="Menlo" charset="0"/>
              </a:rPr>
              <a:t>::Vector3d::Zero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();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333333"/>
                </a:solidFill>
                <a:latin typeface="Menlo" charset="0"/>
              </a:rPr>
              <a:t> 	b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7.5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-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8.68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-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0.24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dirty="0" err="1" smtClean="0">
                <a:solidFill>
                  <a:srgbClr val="333333"/>
                </a:solidFill>
                <a:latin typeface="Menlo" charset="0"/>
              </a:rPr>
              <a:t>b_orig</a:t>
            </a:r>
            <a:r>
              <a:rPr lang="en-US" dirty="0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b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333333"/>
                </a:solidFill>
                <a:latin typeface="Menlo" charset="0"/>
              </a:rPr>
              <a:t> 	A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mat</a:t>
            </a:r>
            <a:r>
              <a:rPr lang="en-US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Menlo" charset="0"/>
              </a:rPr>
              <a:t>diagonal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().</a:t>
            </a:r>
            <a:r>
              <a:rPr lang="en-US" b="1" dirty="0" err="1">
                <a:solidFill>
                  <a:srgbClr val="AA3731"/>
                </a:solidFill>
                <a:latin typeface="Menlo" charset="0"/>
              </a:rPr>
              <a:t>asDiagonal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();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333333"/>
                </a:solidFill>
                <a:latin typeface="Menlo" charset="0"/>
              </a:rPr>
              <a:t> 	B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-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mat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+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A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4B83CD"/>
                </a:solidFill>
                <a:latin typeface="Menlo" charset="0"/>
              </a:rPr>
              <a:t> 	for</a:t>
            </a:r>
            <a:r>
              <a:rPr lang="en-US" dirty="0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Menlo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B</a:t>
            </a:r>
            <a:r>
              <a:rPr lang="en-US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Menlo" charset="0"/>
              </a:rPr>
              <a:t>rows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();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++)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777777"/>
                </a:solidFill>
                <a:latin typeface="Menlo" charset="0"/>
              </a:rPr>
              <a:t> 	{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600"/>
              </a:spcBef>
            </a:pPr>
            <a:r>
              <a:rPr lang="en-US" b="1" dirty="0" smtClean="0">
                <a:solidFill>
                  <a:srgbClr val="AA3731"/>
                </a:solidFill>
                <a:latin typeface="Menlo" charset="0"/>
              </a:rPr>
              <a:t> 		b</a:t>
            </a:r>
            <a:r>
              <a:rPr lang="en-US" dirty="0" smtClean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dirty="0" err="1" smtClean="0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)/=</a:t>
            </a:r>
            <a:r>
              <a:rPr lang="en-US" b="1" dirty="0">
                <a:solidFill>
                  <a:srgbClr val="AA3731"/>
                </a:solidFill>
                <a:latin typeface="Menlo" charset="0"/>
              </a:rPr>
              <a:t>A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dirty="0" err="1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333333"/>
                </a:solidFill>
                <a:latin typeface="Menlo" charset="0"/>
              </a:rPr>
              <a:t> 		</a:t>
            </a:r>
            <a:r>
              <a:rPr lang="en-US" dirty="0" err="1" smtClean="0">
                <a:solidFill>
                  <a:srgbClr val="333333"/>
                </a:solidFill>
                <a:latin typeface="Menlo" charset="0"/>
              </a:rPr>
              <a:t>B</a:t>
            </a:r>
            <a:r>
              <a:rPr lang="en-US" dirty="0" err="1" smtClean="0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b="1" dirty="0" err="1" smtClean="0">
                <a:solidFill>
                  <a:srgbClr val="AA3731"/>
                </a:solidFill>
                <a:latin typeface="Menlo" charset="0"/>
              </a:rPr>
              <a:t>row</a:t>
            </a:r>
            <a:r>
              <a:rPr lang="en-US" dirty="0" smtClean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dirty="0" err="1" smtClean="0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/=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Menlo" charset="0"/>
              </a:rPr>
              <a:t>A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dirty="0" err="1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777777"/>
                </a:solidFill>
                <a:latin typeface="Menlo" charset="0"/>
              </a:rPr>
              <a:t> 	}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0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метода простой итерации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95800" y="332656"/>
            <a:ext cx="7776864" cy="604867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sz="1200" dirty="0" err="1" smtClean="0">
                <a:solidFill>
                  <a:srgbClr val="333333"/>
                </a:solidFill>
                <a:latin typeface="Menlo" charset="0"/>
              </a:rPr>
              <a:t>cout</a:t>
            </a:r>
            <a:r>
              <a:rPr lang="en-US" sz="1200" dirty="0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sz="1200" dirty="0">
                <a:solidFill>
                  <a:srgbClr val="448C27"/>
                </a:solidFill>
                <a:latin typeface="Menlo" charset="0"/>
              </a:rPr>
              <a:t>B=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\n"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B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endl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sz="1200" dirty="0" err="1" smtClean="0">
                <a:solidFill>
                  <a:srgbClr val="333333"/>
                </a:solidFill>
                <a:latin typeface="Menlo" charset="0"/>
              </a:rPr>
              <a:t>cout</a:t>
            </a:r>
            <a:r>
              <a:rPr lang="en-US" sz="1200" dirty="0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sz="1200" dirty="0">
                <a:solidFill>
                  <a:srgbClr val="448C27"/>
                </a:solidFill>
                <a:latin typeface="Menlo" charset="0"/>
              </a:rPr>
              <a:t>Norm of B=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B</a:t>
            </a:r>
            <a:r>
              <a:rPr lang="en-US" sz="1200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200" b="1" dirty="0" err="1">
                <a:solidFill>
                  <a:srgbClr val="AA3731"/>
                </a:solidFill>
                <a:latin typeface="Menlo" charset="0"/>
              </a:rPr>
              <a:t>norm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()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endl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rgbClr val="7A3E9D"/>
                </a:solidFill>
                <a:latin typeface="Menlo" charset="0"/>
              </a:rPr>
              <a:t> 	double</a:t>
            </a:r>
            <a:r>
              <a:rPr lang="en-US" sz="1200" dirty="0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normX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x</a:t>
            </a:r>
            <a:r>
              <a:rPr lang="en-US" sz="1200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200" b="1" dirty="0" err="1">
                <a:solidFill>
                  <a:srgbClr val="AA3731"/>
                </a:solidFill>
                <a:latin typeface="Menlo" charset="0"/>
              </a:rPr>
              <a:t>norm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(),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normXprev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tolerance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AB6526"/>
                </a:solidFill>
                <a:latin typeface="Menlo" charset="0"/>
              </a:rPr>
              <a:t>0.0000001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rgbClr val="7A3E9D"/>
                </a:solidFill>
                <a:latin typeface="Menlo" charset="0"/>
              </a:rPr>
              <a:t> 	</a:t>
            </a:r>
            <a:r>
              <a:rPr lang="en-US" sz="1200" dirty="0" err="1" smtClean="0">
                <a:solidFill>
                  <a:srgbClr val="7A3E9D"/>
                </a:solidFill>
                <a:latin typeface="Menlo" charset="0"/>
              </a:rPr>
              <a:t>int</a:t>
            </a:r>
            <a:r>
              <a:rPr lang="en-US" sz="1200" dirty="0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counter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333333"/>
                </a:solidFill>
                <a:latin typeface="Menlo" charset="0"/>
              </a:rPr>
              <a:t/>
            </a:r>
            <a:br>
              <a:rPr lang="en-US" sz="1200" dirty="0">
                <a:solidFill>
                  <a:srgbClr val="333333"/>
                </a:solidFill>
                <a:latin typeface="Menlo" charset="0"/>
              </a:rPr>
            </a:br>
            <a:r>
              <a:rPr lang="en-US" sz="1200" dirty="0" smtClean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sz="1200" dirty="0" smtClean="0">
                <a:solidFill>
                  <a:srgbClr val="4B83CD"/>
                </a:solidFill>
                <a:latin typeface="Menlo" charset="0"/>
              </a:rPr>
              <a:t>do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rgbClr val="777777"/>
                </a:solidFill>
                <a:latin typeface="Menlo" charset="0"/>
              </a:rPr>
              <a:t> 	{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rgbClr val="333333"/>
                </a:solidFill>
                <a:latin typeface="Menlo" charset="0"/>
              </a:rPr>
              <a:t> 	 	x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B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*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x_prev</a:t>
            </a:r>
            <a:r>
              <a:rPr lang="en-US" sz="1200" dirty="0" err="1">
                <a:solidFill>
                  <a:srgbClr val="777777"/>
                </a:solidFill>
                <a:latin typeface="Menlo" charset="0"/>
              </a:rPr>
              <a:t>+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b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rgbClr val="333333"/>
                </a:solidFill>
                <a:latin typeface="Menlo" charset="0"/>
              </a:rPr>
              <a:t> 	 	counter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++;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rgbClr val="333333"/>
                </a:solidFill>
                <a:latin typeface="Menlo" charset="0"/>
              </a:rPr>
              <a:t> 	 	</a:t>
            </a:r>
            <a:r>
              <a:rPr lang="en-US" sz="1200" dirty="0" err="1" smtClean="0">
                <a:solidFill>
                  <a:srgbClr val="333333"/>
                </a:solidFill>
                <a:latin typeface="Menlo" charset="0"/>
              </a:rPr>
              <a:t>normXprev</a:t>
            </a:r>
            <a:r>
              <a:rPr lang="en-US" sz="1200" dirty="0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normX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rgbClr val="333333"/>
                </a:solidFill>
                <a:latin typeface="Menlo" charset="0"/>
              </a:rPr>
              <a:t> 	 	</a:t>
            </a:r>
            <a:r>
              <a:rPr lang="en-US" sz="1200" dirty="0" err="1" smtClean="0">
                <a:solidFill>
                  <a:srgbClr val="333333"/>
                </a:solidFill>
                <a:latin typeface="Menlo" charset="0"/>
              </a:rPr>
              <a:t>normX</a:t>
            </a:r>
            <a:r>
              <a:rPr lang="en-US" sz="1200" dirty="0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x</a:t>
            </a:r>
            <a:r>
              <a:rPr lang="en-US" sz="1200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200" b="1" dirty="0" err="1">
                <a:solidFill>
                  <a:srgbClr val="AA3731"/>
                </a:solidFill>
                <a:latin typeface="Menlo" charset="0"/>
              </a:rPr>
              <a:t>norm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();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rgbClr val="333333"/>
                </a:solidFill>
                <a:latin typeface="Menlo" charset="0"/>
              </a:rPr>
              <a:t> 	 	</a:t>
            </a:r>
            <a:r>
              <a:rPr lang="en-US" sz="1200" dirty="0" err="1" smtClean="0">
                <a:solidFill>
                  <a:srgbClr val="333333"/>
                </a:solidFill>
                <a:latin typeface="Menlo" charset="0"/>
              </a:rPr>
              <a:t>x_prev</a:t>
            </a:r>
            <a:r>
              <a:rPr lang="en-US" sz="1200" dirty="0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x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rgbClr val="777777"/>
                </a:solidFill>
                <a:latin typeface="Menlo" charset="0"/>
              </a:rPr>
              <a:t> 	}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rgbClr val="4B83CD"/>
                </a:solidFill>
                <a:latin typeface="Menlo" charset="0"/>
              </a:rPr>
              <a:t> 	while</a:t>
            </a:r>
            <a:r>
              <a:rPr lang="en-US" sz="1200" dirty="0" smtClean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200" b="1" dirty="0" err="1" smtClean="0">
                <a:solidFill>
                  <a:srgbClr val="AA3731"/>
                </a:solidFill>
                <a:latin typeface="Menlo" charset="0"/>
              </a:rPr>
              <a:t>fabs</a:t>
            </a:r>
            <a:r>
              <a:rPr lang="en-US" sz="1200" dirty="0" smtClean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200" dirty="0" err="1" smtClean="0">
                <a:solidFill>
                  <a:srgbClr val="333333"/>
                </a:solidFill>
                <a:latin typeface="Menlo" charset="0"/>
              </a:rPr>
              <a:t>normX</a:t>
            </a:r>
            <a:r>
              <a:rPr lang="en-US" sz="1200" dirty="0" err="1" smtClean="0">
                <a:solidFill>
                  <a:srgbClr val="777777"/>
                </a:solidFill>
                <a:latin typeface="Menlo" charset="0"/>
              </a:rPr>
              <a:t>-</a:t>
            </a:r>
            <a:r>
              <a:rPr lang="en-US" sz="1200" dirty="0" err="1" smtClean="0">
                <a:solidFill>
                  <a:srgbClr val="333333"/>
                </a:solidFill>
                <a:latin typeface="Menlo" charset="0"/>
              </a:rPr>
              <a:t>normXprev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)&gt;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tolerance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/>
            </a:r>
            <a:br>
              <a:rPr lang="en-US" sz="1200" dirty="0">
                <a:solidFill>
                  <a:srgbClr val="333333"/>
                </a:solidFill>
                <a:latin typeface="Menlo" charset="0"/>
              </a:rPr>
            </a:br>
            <a:r>
              <a:rPr lang="en-US" sz="1200" dirty="0" smtClean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sz="1200" dirty="0" err="1" smtClean="0">
                <a:solidFill>
                  <a:srgbClr val="333333"/>
                </a:solidFill>
                <a:latin typeface="Menlo" charset="0"/>
              </a:rPr>
              <a:t>cout</a:t>
            </a:r>
            <a:r>
              <a:rPr lang="en-US" sz="1200" dirty="0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sz="1200" dirty="0">
                <a:solidFill>
                  <a:srgbClr val="448C27"/>
                </a:solidFill>
                <a:latin typeface="Menlo" charset="0"/>
              </a:rPr>
              <a:t>After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counter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sz="1200" dirty="0">
                <a:solidFill>
                  <a:srgbClr val="448C27"/>
                </a:solidFill>
                <a:latin typeface="Menlo" charset="0"/>
              </a:rPr>
              <a:t> iterations we found X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\n"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x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endl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rgbClr val="333333"/>
                </a:solidFill>
                <a:latin typeface="Menlo" charset="0"/>
              </a:rPr>
              <a:t> 	Eigen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::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Vector3d residual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mat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*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x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-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b_orig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sz="1200" dirty="0" err="1" smtClean="0">
                <a:solidFill>
                  <a:srgbClr val="333333"/>
                </a:solidFill>
                <a:latin typeface="Menlo" charset="0"/>
              </a:rPr>
              <a:t>cout</a:t>
            </a:r>
            <a:r>
              <a:rPr lang="en-US" sz="1200" dirty="0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sz="1200" dirty="0">
                <a:solidFill>
                  <a:srgbClr val="448C27"/>
                </a:solidFill>
                <a:latin typeface="Menlo" charset="0"/>
              </a:rPr>
              <a:t>Residual norm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std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::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fixed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residual</a:t>
            </a:r>
            <a:r>
              <a:rPr lang="en-US" sz="1200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200" b="1" dirty="0" err="1">
                <a:solidFill>
                  <a:srgbClr val="AA3731"/>
                </a:solidFill>
                <a:latin typeface="Menlo" charset="0"/>
              </a:rPr>
              <a:t>norm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()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endl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rgbClr val="333333"/>
                </a:solidFill>
                <a:latin typeface="Menlo" charset="0"/>
              </a:rPr>
              <a:t> 	Eigen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::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Vector3d 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xLU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mat</a:t>
            </a:r>
            <a:r>
              <a:rPr lang="en-US" sz="1200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200" b="1" dirty="0" err="1">
                <a:solidFill>
                  <a:srgbClr val="AA3731"/>
                </a:solidFill>
                <a:latin typeface="Menlo" charset="0"/>
              </a:rPr>
              <a:t>lu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().</a:t>
            </a:r>
            <a:r>
              <a:rPr lang="en-US" sz="1200" b="1" dirty="0">
                <a:solidFill>
                  <a:srgbClr val="AA3731"/>
                </a:solidFill>
                <a:latin typeface="Menlo" charset="0"/>
              </a:rPr>
              <a:t>solve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b_orig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sz="1200" dirty="0" err="1" smtClean="0">
                <a:solidFill>
                  <a:srgbClr val="333333"/>
                </a:solidFill>
                <a:latin typeface="Menlo" charset="0"/>
              </a:rPr>
              <a:t>cout</a:t>
            </a:r>
            <a:r>
              <a:rPr lang="en-US" sz="1200" dirty="0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sz="1200" dirty="0">
                <a:solidFill>
                  <a:srgbClr val="448C27"/>
                </a:solidFill>
                <a:latin typeface="Menlo" charset="0"/>
              </a:rPr>
              <a:t>Same thing using LU-decomposition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\n"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xLU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endl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333333"/>
                </a:solidFill>
                <a:latin typeface="Menlo" charset="0"/>
              </a:rPr>
              <a:t/>
            </a:r>
            <a:br>
              <a:rPr lang="en-US" sz="1200" dirty="0">
                <a:solidFill>
                  <a:srgbClr val="333333"/>
                </a:solidFill>
                <a:latin typeface="Menlo" charset="0"/>
              </a:rPr>
            </a:br>
            <a:r>
              <a:rPr lang="en-US" sz="1200" dirty="0">
                <a:solidFill>
                  <a:srgbClr val="333333"/>
                </a:solidFill>
                <a:latin typeface="Menlo" charset="0"/>
              </a:rPr>
              <a:t/>
            </a:r>
            <a:br>
              <a:rPr lang="en-US" sz="1200" dirty="0">
                <a:solidFill>
                  <a:srgbClr val="333333"/>
                </a:solidFill>
                <a:latin typeface="Menlo" charset="0"/>
              </a:rPr>
            </a:br>
            <a:r>
              <a:rPr lang="en-US" sz="1200" dirty="0">
                <a:solidFill>
                  <a:srgbClr val="4B83CD"/>
                </a:solidFill>
                <a:latin typeface="Menlo" charset="0"/>
              </a:rPr>
              <a:t>return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777777"/>
                </a:solidFill>
                <a:latin typeface="Menlo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Menlo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Для вычисления других норм используется функция </a:t>
            </a:r>
          </a:p>
          <a:p>
            <a:r>
              <a:rPr lang="en-US" dirty="0" err="1" smtClean="0"/>
              <a:t>lpNorm</a:t>
            </a:r>
            <a:r>
              <a:rPr lang="en-US" dirty="0" smtClean="0"/>
              <a:t>&lt;n&gt;()</a:t>
            </a:r>
          </a:p>
          <a:p>
            <a:r>
              <a:rPr lang="en-US" dirty="0" err="1" smtClean="0"/>
              <a:t>lpNorm</a:t>
            </a:r>
            <a:r>
              <a:rPr lang="en-US" dirty="0" smtClean="0"/>
              <a:t>&lt;Eigen::Infinity&gt;()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70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 работы программы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600" y="1724192"/>
            <a:ext cx="6492875" cy="3273091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4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Достоинства и недостатки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ZapfDingbatsITC" charset="0"/>
              <a:buChar char="✚"/>
            </a:pPr>
            <a:r>
              <a:rPr lang="ru-RU" dirty="0" smtClean="0"/>
              <a:t>При большом размере матрицы позволяют находить решение быстрее прямых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ZapfDingbatsITC" charset="0"/>
              <a:buChar char="✚"/>
            </a:pPr>
            <a:r>
              <a:rPr lang="ru-RU" dirty="0" smtClean="0"/>
              <a:t>В них меньше накапливается вычислительная погрешность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ZapfDingbatsITC" charset="0"/>
              <a:buChar char="✚"/>
            </a:pPr>
            <a:r>
              <a:rPr lang="ru-RU" dirty="0" smtClean="0"/>
              <a:t>Позволяют «управлять» точностью получаемого решения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endParaRPr lang="ru-RU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LucidaGrande" charset="0"/>
              <a:buChar char="−"/>
            </a:pPr>
            <a:r>
              <a:rPr lang="ru-RU" dirty="0" smtClean="0"/>
              <a:t>Не всегда применимы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LucidaGrande" charset="0"/>
              <a:buChar char="−"/>
            </a:pPr>
            <a:r>
              <a:rPr lang="ru-RU" dirty="0" smtClean="0"/>
              <a:t>Для матриц небольшого размера – нерационально использовать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LucidaGrande" charset="0"/>
              <a:buChar char="−"/>
            </a:pPr>
            <a:r>
              <a:rPr lang="ru-RU" dirty="0" smtClean="0"/>
              <a:t>В некоторых случаях – требуется найти «хорошее» приближение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endParaRPr lang="ru-RU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84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5934826" cy="4023360"/>
          </a:xfrm>
        </p:spPr>
        <p:txBody>
          <a:bodyPr/>
          <a:lstStyle/>
          <a:p>
            <a:r>
              <a:rPr lang="en-US" sz="1600" dirty="0">
                <a:solidFill>
                  <a:srgbClr val="333333"/>
                </a:solidFill>
                <a:latin typeface="Menlo" charset="0"/>
              </a:rPr>
              <a:t>Eigen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::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Matrix3d </a:t>
            </a:r>
            <a:r>
              <a:rPr lang="en-US" sz="1600" dirty="0" err="1">
                <a:solidFill>
                  <a:srgbClr val="333333"/>
                </a:solidFill>
                <a:latin typeface="Menlo" charset="0"/>
              </a:rPr>
              <a:t>low</a:t>
            </a:r>
            <a:r>
              <a:rPr lang="en-US" sz="1600" dirty="0" err="1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600" dirty="0" err="1">
                <a:solidFill>
                  <a:srgbClr val="333333"/>
                </a:solidFill>
                <a:latin typeface="Menlo" charset="0"/>
              </a:rPr>
              <a:t>up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600" dirty="0">
              <a:solidFill>
                <a:srgbClr val="333333"/>
              </a:solidFill>
              <a:latin typeface="Menlo" charset="0"/>
            </a:endParaRPr>
          </a:p>
          <a:p>
            <a:r>
              <a:rPr lang="en-US" sz="1600" dirty="0">
                <a:solidFill>
                  <a:srgbClr val="333333"/>
                </a:solidFill>
                <a:latin typeface="Menlo" charset="0"/>
              </a:rPr>
              <a:t>low 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charset="0"/>
              </a:rPr>
              <a:t>B</a:t>
            </a:r>
            <a:r>
              <a:rPr lang="en-US" sz="1600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600" dirty="0" err="1">
                <a:solidFill>
                  <a:srgbClr val="7A3E9D"/>
                </a:solidFill>
                <a:latin typeface="Menlo" charset="0"/>
              </a:rPr>
              <a:t>triangularView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Eigen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::</a:t>
            </a:r>
            <a:r>
              <a:rPr lang="en-US" sz="1600" dirty="0" err="1">
                <a:solidFill>
                  <a:srgbClr val="333333"/>
                </a:solidFill>
                <a:latin typeface="Menlo" charset="0"/>
              </a:rPr>
              <a:t>StrictlyLower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&gt;();</a:t>
            </a:r>
            <a:endParaRPr lang="en-US" sz="1600" dirty="0">
              <a:solidFill>
                <a:srgbClr val="333333"/>
              </a:solidFill>
              <a:latin typeface="Menlo" charset="0"/>
            </a:endParaRPr>
          </a:p>
          <a:p>
            <a:r>
              <a:rPr lang="en-US" sz="1600" dirty="0">
                <a:solidFill>
                  <a:srgbClr val="333333"/>
                </a:solidFill>
                <a:latin typeface="Menlo" charset="0"/>
              </a:rPr>
              <a:t>up 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charset="0"/>
              </a:rPr>
              <a:t>B</a:t>
            </a:r>
            <a:r>
              <a:rPr lang="en-US" sz="1600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600" dirty="0" err="1">
                <a:solidFill>
                  <a:srgbClr val="7A3E9D"/>
                </a:solidFill>
                <a:latin typeface="Menlo" charset="0"/>
              </a:rPr>
              <a:t>triangularView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Eigen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::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Upper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&gt;();</a:t>
            </a:r>
            <a:endParaRPr lang="en-US" sz="1600" dirty="0">
              <a:solidFill>
                <a:srgbClr val="333333"/>
              </a:solidFill>
              <a:latin typeface="Menlo" charset="0"/>
            </a:endParaRPr>
          </a:p>
          <a:p>
            <a:r>
              <a:rPr lang="en-US" sz="1600" dirty="0" err="1">
                <a:solidFill>
                  <a:srgbClr val="333333"/>
                </a:solidFill>
                <a:latin typeface="Menlo" charset="0"/>
              </a:rPr>
              <a:t>cout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up 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charset="0"/>
              </a:rPr>
              <a:t>endl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charset="0"/>
              </a:rPr>
              <a:t>endl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low 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charset="0"/>
              </a:rPr>
              <a:t>endl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600" dirty="0">
              <a:solidFill>
                <a:srgbClr val="333333"/>
              </a:solidFill>
              <a:latin typeface="Menlo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Menlo" charset="0"/>
              </a:rPr>
              <a:t/>
            </a:r>
            <a:br>
              <a:rPr lang="en-US" dirty="0">
                <a:solidFill>
                  <a:srgbClr val="333333"/>
                </a:solidFill>
                <a:latin typeface="Menlo" charset="0"/>
              </a:rPr>
            </a:b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7176120" y="1845735"/>
                <a:ext cx="3979560" cy="4023360"/>
              </a:xfrm>
            </p:spPr>
            <p:txBody>
              <a:bodyPr/>
              <a:lstStyle/>
              <a:p>
                <a:r>
                  <a:rPr lang="ru-RU" dirty="0" smtClean="0"/>
                  <a:t>Метод Зейделя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+1</m:t>
                        </m:r>
                      </m:sub>
                    </m:sSub>
                    <m:r>
                      <a:rPr lang="en-US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b>
                        <m:r>
                          <a:rPr lang="en-US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+1</m:t>
                        </m:r>
                      </m:sub>
                    </m:sSub>
                    <m:r>
                      <a:rPr lang="en-US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p>
                      <m:sSupPr>
                        <m:ctrlP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b>
                        <m:r>
                          <a:rPr lang="en-US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𝑢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b>
                    </m:sSub>
                    <m:r>
                      <a:rPr lang="en-US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p>
                      <m:sSupPr>
                        <m:ctrlP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176120" y="1845735"/>
                <a:ext cx="3979560" cy="4023360"/>
              </a:xfrm>
              <a:blipFill rotWithShape="0">
                <a:blip r:embed="rId2"/>
                <a:stretch>
                  <a:fillRect l="-1531" t="-1667" r="-3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912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Обработка «зашумлённых данных»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2699" y="1600201"/>
            <a:ext cx="682660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07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Обработка «зашумлённых данных»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0882" y="1600201"/>
            <a:ext cx="691023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42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Обработка «зашумлённых данных»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9587" y="1600201"/>
            <a:ext cx="695282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89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 – </a:t>
            </a:r>
            <a:r>
              <a:rPr lang="ru-RU" dirty="0" smtClean="0"/>
              <a:t>чуть подробнее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 предыдущем занятии мы выяснили, как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Создавать вектора и матрицы в библиотеке </a:t>
            </a:r>
            <a:r>
              <a:rPr lang="en-US" dirty="0" smtClean="0"/>
              <a:t>Eigen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С помощью библиотеки найти решение, используя </a:t>
            </a:r>
            <a:r>
              <a:rPr lang="en-US" dirty="0" smtClean="0"/>
              <a:t>LU-</a:t>
            </a:r>
            <a:r>
              <a:rPr lang="ru-RU" dirty="0" smtClean="0"/>
              <a:t>разложение</a:t>
            </a:r>
          </a:p>
          <a:p>
            <a:pPr>
              <a:buFont typeface="Arial" charset="0"/>
              <a:buChar char="•"/>
            </a:pPr>
            <a:endParaRPr lang="ru-RU" dirty="0"/>
          </a:p>
          <a:p>
            <a:pPr>
              <a:buFont typeface="Arial" charset="0"/>
              <a:buChar char="•"/>
            </a:pPr>
            <a:r>
              <a:rPr lang="ru-RU" dirty="0" smtClean="0"/>
              <a:t>Теперь попробуем посмотреть чуть подробнее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89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Обработка «зашумлённых данных»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1918" y="1600201"/>
            <a:ext cx="686816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85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Обработка «зашумлённых данных»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 выбрать правильное приближение?</a:t>
            </a:r>
          </a:p>
          <a:p>
            <a:r>
              <a:rPr lang="ru-RU" dirty="0" smtClean="0"/>
              <a:t>Как оценить его параметры?</a:t>
            </a:r>
          </a:p>
          <a:p>
            <a:r>
              <a:rPr lang="ru-RU" dirty="0" smtClean="0"/>
              <a:t>Как понять, что получилось?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67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МНК-оценка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Используется для линейных по параметрам моделей</a:t>
            </a:r>
          </a:p>
          <a:p>
            <a:r>
              <a:rPr lang="ru-RU" dirty="0" smtClean="0"/>
              <a:t>Подразумевает, что модель мы каким-то образом уже выбрали</a:t>
            </a:r>
          </a:p>
          <a:p>
            <a:r>
              <a:rPr lang="ru-RU" dirty="0" smtClean="0"/>
              <a:t>Например:</a:t>
            </a:r>
          </a:p>
          <a:p>
            <a:pPr marL="457200" lvl="1" indent="0">
              <a:buNone/>
            </a:pPr>
            <a:r>
              <a:rPr lang="en-US" dirty="0" smtClean="0"/>
              <a:t>x – </a:t>
            </a:r>
            <a:r>
              <a:rPr lang="ru-RU" dirty="0" smtClean="0"/>
              <a:t>данные</a:t>
            </a:r>
          </a:p>
          <a:p>
            <a:pPr marL="457200" lvl="1" indent="0">
              <a:buNone/>
            </a:pPr>
            <a:r>
              <a:rPr lang="en-US" dirty="0" smtClean="0"/>
              <a:t>y - </a:t>
            </a:r>
            <a:r>
              <a:rPr lang="ru-RU" dirty="0" smtClean="0"/>
              <a:t>значения</a:t>
            </a:r>
          </a:p>
          <a:p>
            <a:endParaRPr lang="ru-RU" dirty="0"/>
          </a:p>
        </p:txBody>
      </p:sp>
      <p:pic>
        <p:nvPicPr>
          <p:cNvPr id="5" name="Объект 3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8811" r="7388"/>
          <a:stretch/>
        </p:blipFill>
        <p:spPr>
          <a:xfrm>
            <a:off x="6080124" y="1988840"/>
            <a:ext cx="4368814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34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МНК-оценка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59496" y="1844824"/>
                <a:ext cx="4186808" cy="4525963"/>
              </a:xfrm>
            </p:spPr>
            <p:txBody>
              <a:bodyPr/>
              <a:lstStyle/>
              <a:p>
                <a:r>
                  <a:rPr lang="ru-RU" dirty="0" smtClean="0"/>
                  <a:t>Модели могут быть разными: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𝑐𝑜𝑛𝑠𝑡</m:t>
                      </m:r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∙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∙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𝐵𝑥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59496" y="1844824"/>
                <a:ext cx="4186808" cy="4525963"/>
              </a:xfrm>
              <a:blipFill rotWithShape="0">
                <a:blip r:embed="rId2"/>
                <a:stretch>
                  <a:fillRect l="-1601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Объект 3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8811" r="7388"/>
          <a:stretch/>
        </p:blipFill>
        <p:spPr>
          <a:xfrm>
            <a:off x="6080124" y="1988840"/>
            <a:ext cx="4368814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8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МНК-оценка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Выберем линейный полином: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ru-RU" dirty="0" smtClean="0"/>
                  <a:t>Получим набор значений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∙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ru-RU" dirty="0" smtClean="0"/>
                  <a:t>При этом у нас есть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практически полученные результаты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ru-RU" dirty="0" smtClean="0"/>
                  <a:t>Очевидно, что в идеальном случае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ru-RU" dirty="0" smtClean="0"/>
                  <a:t>В реальности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–</a:t>
                </a:r>
                <a:r>
                  <a:rPr lang="ru-RU" dirty="0" smtClean="0"/>
                  <a:t> невязка 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ru-RU" dirty="0" smtClean="0"/>
                  <a:t>Нужно выбрать </a:t>
                </a:r>
                <a:r>
                  <a:rPr lang="en-US" dirty="0" smtClean="0"/>
                  <a:t>A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B </a:t>
                </a:r>
                <a:r>
                  <a:rPr lang="ru-RU" dirty="0" smtClean="0"/>
                  <a:t>так, чтобы невязка была минимальной</a:t>
                </a:r>
                <a:endParaRPr lang="en-US" dirty="0"/>
              </a:p>
            </p:txBody>
          </p:sp>
        </mc:Choice>
        <mc:Fallback xmlns="">
          <p:sp>
            <p:nvSpPr>
              <p:cNvPr id="6" name="Объект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b="-14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48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МНК-оценка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Будем минимизировать квадратичный функционал: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ru-RU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ru-RU" dirty="0" smtClean="0"/>
                  <a:t>Можно записать через вектор: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ru-RU" dirty="0" smtClean="0"/>
                  <a:t>Условие минимума – равенство нулю первой вариации: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58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МНК-оценка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Запишем уравнения для компонент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ru-RU" dirty="0" smtClean="0"/>
                  <a:t>Можно записать матричное уравнение: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ru-RU" dirty="0" smtClean="0"/>
                  <a:t>Тогда функционал можно записать как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652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После этого первую вариацию можно записать как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 smtClean="0"/>
              </a:p>
              <a:p>
                <a:r>
                  <a:rPr lang="ru-RU" dirty="0" smtClean="0"/>
                  <a:t>То же самое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ru-RU" dirty="0" smtClean="0"/>
                  <a:t>-матрица </a:t>
                </a:r>
                <a:r>
                  <a:rPr lang="en-US" dirty="0" smtClean="0"/>
                  <a:t>3</a:t>
                </a:r>
                <a:r>
                  <a:rPr lang="ru-RU" dirty="0" smtClean="0"/>
                  <a:t>х</a:t>
                </a:r>
                <a:r>
                  <a:rPr lang="en-US" dirty="0" smtClean="0"/>
                  <a:t>3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12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МНК-оценка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У нас 3 уравнения, но всего 2 переменных</a:t>
                </a:r>
              </a:p>
              <a:p>
                <a:r>
                  <a:rPr lang="ru-RU" dirty="0" smtClean="0"/>
                  <a:t>Можно преобразовать у уравнению 2х2: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ru-RU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ru-RU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ru-RU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ru-RU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ru-RU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ru-RU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ru-RU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ru-RU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ru-RU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ru-RU" dirty="0" smtClean="0"/>
                  <a:t>То же самое: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ru-RU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79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МНК-оценка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А если модель экспоненциальная?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∙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𝐵𝑥</m:t>
                          </m:r>
                        </m:sup>
                      </m:sSup>
                    </m:oMath>
                  </m:oMathPara>
                </a14:m>
                <a:endParaRPr lang="ru-RU" dirty="0" smtClean="0"/>
              </a:p>
              <a:p>
                <a:r>
                  <a:rPr lang="ru-RU" dirty="0" smtClean="0"/>
                  <a:t>Можно получить линейную логарифмированием: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𝐵𝑥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84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 – LU-</a:t>
            </a:r>
            <a:r>
              <a:rPr lang="ru-RU" dirty="0" smtClean="0"/>
              <a:t>разложение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83832" y="297180"/>
            <a:ext cx="6492240" cy="644418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777777"/>
                </a:solidFill>
                <a:latin typeface="Menlo" charset="0"/>
              </a:rPr>
              <a:t>#</a:t>
            </a:r>
            <a:r>
              <a:rPr lang="en-US" sz="1000" dirty="0">
                <a:solidFill>
                  <a:srgbClr val="4B83CD"/>
                </a:solidFill>
                <a:latin typeface="Menlo" charset="0"/>
              </a:rPr>
              <a:t>include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sz="1000" dirty="0" err="1">
                <a:solidFill>
                  <a:srgbClr val="448C27"/>
                </a:solidFill>
                <a:latin typeface="Menlo" charset="0"/>
              </a:rPr>
              <a:t>iostream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&gt;</a:t>
            </a:r>
            <a:endParaRPr lang="en-US" sz="1000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777777"/>
                </a:solidFill>
                <a:latin typeface="Menlo" charset="0"/>
              </a:rPr>
              <a:t>#</a:t>
            </a:r>
            <a:r>
              <a:rPr lang="en-US" sz="1000" dirty="0">
                <a:solidFill>
                  <a:srgbClr val="4B83CD"/>
                </a:solidFill>
                <a:latin typeface="Menlo" charset="0"/>
              </a:rPr>
              <a:t>include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sz="1000" dirty="0">
                <a:solidFill>
                  <a:srgbClr val="448C27"/>
                </a:solidFill>
                <a:latin typeface="Menlo" charset="0"/>
              </a:rPr>
              <a:t>eigen3/Eigen/Core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&gt;</a:t>
            </a:r>
            <a:endParaRPr lang="en-US" sz="1000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777777"/>
                </a:solidFill>
                <a:latin typeface="Menlo" charset="0"/>
              </a:rPr>
              <a:t>#</a:t>
            </a:r>
            <a:r>
              <a:rPr lang="en-US" sz="1000" dirty="0">
                <a:solidFill>
                  <a:srgbClr val="4B83CD"/>
                </a:solidFill>
                <a:latin typeface="Menlo" charset="0"/>
              </a:rPr>
              <a:t>include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sz="1000" dirty="0">
                <a:solidFill>
                  <a:srgbClr val="448C27"/>
                </a:solidFill>
                <a:latin typeface="Menlo" charset="0"/>
              </a:rPr>
              <a:t>eigen3/Eigen/LU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&gt;</a:t>
            </a:r>
            <a:endParaRPr lang="en-US" sz="1000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333333"/>
                </a:solidFill>
                <a:latin typeface="Menlo" charset="0"/>
              </a:rPr>
              <a:t/>
            </a:r>
            <a:br>
              <a:rPr lang="en-US" sz="1000" dirty="0">
                <a:solidFill>
                  <a:srgbClr val="333333"/>
                </a:solidFill>
                <a:latin typeface="Menlo" charset="0"/>
              </a:rPr>
            </a:br>
            <a:r>
              <a:rPr lang="en-US" sz="1000" dirty="0">
                <a:solidFill>
                  <a:srgbClr val="4B83CD"/>
                </a:solidFill>
                <a:latin typeface="Menlo" charset="0"/>
              </a:rPr>
              <a:t>using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7A3E9D"/>
                </a:solidFill>
                <a:latin typeface="Menlo" charset="0"/>
              </a:rPr>
              <a:t>namespace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b="1" dirty="0" err="1">
                <a:solidFill>
                  <a:srgbClr val="7A3E9D"/>
                </a:solidFill>
                <a:latin typeface="Menlo" charset="0"/>
              </a:rPr>
              <a:t>std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333333"/>
                </a:solidFill>
                <a:latin typeface="Menlo" charset="0"/>
              </a:rPr>
              <a:t/>
            </a:r>
            <a:br>
              <a:rPr lang="en-US" sz="1000" dirty="0">
                <a:solidFill>
                  <a:srgbClr val="333333"/>
                </a:solidFill>
                <a:latin typeface="Menlo" charset="0"/>
              </a:rPr>
            </a:br>
            <a:r>
              <a:rPr lang="en-US" sz="1000" dirty="0" err="1">
                <a:solidFill>
                  <a:srgbClr val="7A3E9D"/>
                </a:solidFill>
                <a:latin typeface="Menlo" charset="0"/>
              </a:rPr>
              <a:t>int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b="1" dirty="0">
                <a:solidFill>
                  <a:srgbClr val="AA3731"/>
                </a:solidFill>
                <a:latin typeface="Menlo" charset="0"/>
              </a:rPr>
              <a:t>main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000" dirty="0" err="1">
                <a:solidFill>
                  <a:srgbClr val="7A3E9D"/>
                </a:solidFill>
                <a:latin typeface="Menlo" charset="0"/>
              </a:rPr>
              <a:t>int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 err="1">
                <a:solidFill>
                  <a:srgbClr val="333333"/>
                </a:solidFill>
                <a:latin typeface="Menlo" charset="0"/>
              </a:rPr>
              <a:t>argc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7A3E9D"/>
                </a:solidFill>
                <a:latin typeface="Menlo" charset="0"/>
              </a:rPr>
              <a:t>char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*</a:t>
            </a:r>
            <a:r>
              <a:rPr lang="en-US" sz="1000" dirty="0" err="1">
                <a:solidFill>
                  <a:srgbClr val="333333"/>
                </a:solidFill>
                <a:latin typeface="Menlo" charset="0"/>
              </a:rPr>
              <a:t>argv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[])</a:t>
            </a:r>
            <a:endParaRPr lang="en-US" sz="1000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777777"/>
                </a:solidFill>
                <a:latin typeface="Menlo" charset="0"/>
              </a:rPr>
              <a:t>{</a:t>
            </a:r>
            <a:endParaRPr lang="en-US" sz="1000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333333"/>
                </a:solidFill>
                <a:latin typeface="Menlo" charset="0"/>
              </a:rPr>
              <a:t>    Eigen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::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Matrix4d A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lower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upper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000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333333"/>
                </a:solidFill>
                <a:latin typeface="Menlo" charset="0"/>
              </a:rPr>
              <a:t>    Eigen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::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Vector4d b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x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000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333333"/>
                </a:solidFill>
                <a:latin typeface="Menlo" charset="0"/>
              </a:rPr>
              <a:t/>
            </a:r>
            <a:br>
              <a:rPr lang="en-US" sz="1000" dirty="0">
                <a:solidFill>
                  <a:srgbClr val="333333"/>
                </a:solidFill>
                <a:latin typeface="Menlo" charset="0"/>
              </a:rPr>
            </a:br>
            <a:r>
              <a:rPr lang="en-US" sz="1000" dirty="0">
                <a:solidFill>
                  <a:srgbClr val="333333"/>
                </a:solidFill>
                <a:latin typeface="Menlo" charset="0"/>
              </a:rPr>
              <a:t/>
            </a:r>
            <a:br>
              <a:rPr lang="en-US" sz="1000" dirty="0">
                <a:solidFill>
                  <a:srgbClr val="333333"/>
                </a:solidFill>
                <a:latin typeface="Menlo" charset="0"/>
              </a:rPr>
            </a:br>
            <a:r>
              <a:rPr lang="en-US" sz="1000" dirty="0" smtClean="0">
                <a:solidFill>
                  <a:srgbClr val="333333"/>
                </a:solidFill>
                <a:latin typeface="Menlo" charset="0"/>
              </a:rPr>
              <a:t>    A 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AB6526"/>
                </a:solidFill>
                <a:latin typeface="Menlo" charset="0"/>
              </a:rPr>
              <a:t>10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AB6526"/>
                </a:solidFill>
                <a:latin typeface="Menlo" charset="0"/>
              </a:rPr>
              <a:t>6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AB6526"/>
                </a:solidFill>
                <a:latin typeface="Menlo" charset="0"/>
              </a:rPr>
              <a:t>2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AB6526"/>
                </a:solidFill>
                <a:latin typeface="Menlo" charset="0"/>
              </a:rPr>
              <a:t>5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AB6526"/>
                </a:solidFill>
                <a:latin typeface="Menlo" charset="0"/>
              </a:rPr>
              <a:t>1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-</a:t>
            </a:r>
            <a:r>
              <a:rPr lang="en-US" sz="1000" dirty="0">
                <a:solidFill>
                  <a:srgbClr val="AB6526"/>
                </a:solidFill>
                <a:latin typeface="Menlo" charset="0"/>
              </a:rPr>
              <a:t>2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AB6526"/>
                </a:solidFill>
                <a:latin typeface="Menlo" charset="0"/>
              </a:rPr>
              <a:t>4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AB6526"/>
                </a:solidFill>
                <a:latin typeface="Menlo" charset="0"/>
              </a:rPr>
              <a:t>3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AB6526"/>
                </a:solidFill>
                <a:latin typeface="Menlo" charset="0"/>
              </a:rPr>
              <a:t>5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AB6526"/>
                </a:solidFill>
                <a:latin typeface="Menlo" charset="0"/>
              </a:rPr>
              <a:t>1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-</a:t>
            </a:r>
            <a:r>
              <a:rPr lang="en-US" sz="1000" dirty="0">
                <a:solidFill>
                  <a:srgbClr val="AB6526"/>
                </a:solidFill>
                <a:latin typeface="Menlo" charset="0"/>
              </a:rPr>
              <a:t>1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AB6526"/>
                </a:solidFill>
                <a:latin typeface="Menlo" charset="0"/>
              </a:rPr>
              <a:t>6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-</a:t>
            </a:r>
            <a:r>
              <a:rPr lang="en-US" sz="1000" dirty="0">
                <a:solidFill>
                  <a:srgbClr val="AB6526"/>
                </a:solidFill>
                <a:latin typeface="Menlo" charset="0"/>
              </a:rPr>
              <a:t>2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AB6526"/>
                </a:solidFill>
                <a:latin typeface="Menlo" charset="0"/>
              </a:rPr>
              <a:t>2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000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333333"/>
                </a:solidFill>
                <a:latin typeface="Menlo" charset="0"/>
              </a:rPr>
              <a:t>    b 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AB6526"/>
                </a:solidFill>
                <a:latin typeface="Menlo" charset="0"/>
              </a:rPr>
              <a:t>25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AB6526"/>
                </a:solidFill>
                <a:latin typeface="Menlo" charset="0"/>
              </a:rPr>
              <a:t>14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AB6526"/>
                </a:solidFill>
                <a:latin typeface="Menlo" charset="0"/>
              </a:rPr>
              <a:t>10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AB6526"/>
                </a:solidFill>
                <a:latin typeface="Menlo" charset="0"/>
              </a:rPr>
              <a:t>8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000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333333"/>
                </a:solidFill>
                <a:latin typeface="Menlo" charset="0"/>
              </a:rPr>
              <a:t/>
            </a:r>
            <a:br>
              <a:rPr lang="en-US" sz="1000" dirty="0">
                <a:solidFill>
                  <a:srgbClr val="333333"/>
                </a:solidFill>
                <a:latin typeface="Menlo" charset="0"/>
              </a:rPr>
            </a:br>
            <a:r>
              <a:rPr lang="en-US" sz="1000" dirty="0" smtClean="0">
                <a:solidFill>
                  <a:srgbClr val="333333"/>
                </a:solidFill>
                <a:latin typeface="Menlo" charset="0"/>
              </a:rPr>
              <a:t>    Eigen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::</a:t>
            </a:r>
            <a:r>
              <a:rPr lang="en-US" sz="1000" dirty="0" err="1">
                <a:solidFill>
                  <a:srgbClr val="333333"/>
                </a:solidFill>
                <a:latin typeface="Menlo" charset="0"/>
              </a:rPr>
              <a:t>PartialPivLU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Eigen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::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Matrix4d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&gt;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b="1" dirty="0" err="1">
                <a:solidFill>
                  <a:srgbClr val="AA3731"/>
                </a:solidFill>
                <a:latin typeface="Menlo" charset="0"/>
              </a:rPr>
              <a:t>lu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A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sz="1000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333333"/>
                </a:solidFill>
                <a:latin typeface="Menlo" charset="0"/>
              </a:rPr>
              <a:t/>
            </a:r>
            <a:br>
              <a:rPr lang="en-US" sz="1000" dirty="0">
                <a:solidFill>
                  <a:srgbClr val="333333"/>
                </a:solidFill>
                <a:latin typeface="Menlo" charset="0"/>
              </a:rPr>
            </a:br>
            <a:r>
              <a:rPr lang="en-US" sz="1000" dirty="0" smtClean="0">
                <a:solidFill>
                  <a:srgbClr val="333333"/>
                </a:solidFill>
                <a:latin typeface="Menlo" charset="0"/>
              </a:rPr>
              <a:t>    </a:t>
            </a:r>
            <a:r>
              <a:rPr lang="en-US" sz="1000" dirty="0" err="1" smtClean="0">
                <a:solidFill>
                  <a:srgbClr val="333333"/>
                </a:solidFill>
                <a:latin typeface="Menlo" charset="0"/>
              </a:rPr>
              <a:t>cout</a:t>
            </a:r>
            <a:r>
              <a:rPr lang="en-US" sz="1000" dirty="0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sz="1000" dirty="0">
                <a:solidFill>
                  <a:srgbClr val="448C27"/>
                </a:solidFill>
                <a:latin typeface="Menlo" charset="0"/>
              </a:rPr>
              <a:t>Matrix A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 err="1">
                <a:solidFill>
                  <a:srgbClr val="333333"/>
                </a:solidFill>
                <a:latin typeface="Menlo" charset="0"/>
              </a:rPr>
              <a:t>endl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A 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 err="1">
                <a:solidFill>
                  <a:srgbClr val="333333"/>
                </a:solidFill>
                <a:latin typeface="Menlo" charset="0"/>
              </a:rPr>
              <a:t>endl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000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333333"/>
                </a:solidFill>
                <a:latin typeface="Menlo" charset="0"/>
              </a:rPr>
              <a:t>    </a:t>
            </a:r>
            <a:r>
              <a:rPr lang="en-US" sz="1000" dirty="0" err="1" smtClean="0">
                <a:solidFill>
                  <a:srgbClr val="333333"/>
                </a:solidFill>
                <a:latin typeface="Menlo" charset="0"/>
              </a:rPr>
              <a:t>cout</a:t>
            </a:r>
            <a:r>
              <a:rPr lang="en-US" sz="1000" dirty="0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sz="1000" dirty="0">
                <a:solidFill>
                  <a:srgbClr val="448C27"/>
                </a:solidFill>
                <a:latin typeface="Menlo" charset="0"/>
              </a:rPr>
              <a:t>Vector b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 err="1">
                <a:solidFill>
                  <a:srgbClr val="333333"/>
                </a:solidFill>
                <a:latin typeface="Menlo" charset="0"/>
              </a:rPr>
              <a:t>endl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b 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 err="1">
                <a:solidFill>
                  <a:srgbClr val="333333"/>
                </a:solidFill>
                <a:latin typeface="Menlo" charset="0"/>
              </a:rPr>
              <a:t>endl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000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333333"/>
                </a:solidFill>
                <a:latin typeface="Menlo" charset="0"/>
              </a:rPr>
              <a:t>    </a:t>
            </a:r>
            <a:r>
              <a:rPr lang="en-US" sz="1000" dirty="0" err="1" smtClean="0">
                <a:solidFill>
                  <a:srgbClr val="333333"/>
                </a:solidFill>
                <a:latin typeface="Menlo" charset="0"/>
              </a:rPr>
              <a:t>cout</a:t>
            </a:r>
            <a:r>
              <a:rPr lang="en-US" sz="1000" dirty="0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sz="1000" dirty="0">
                <a:solidFill>
                  <a:srgbClr val="448C27"/>
                </a:solidFill>
                <a:latin typeface="Menlo" charset="0"/>
              </a:rPr>
              <a:t>LU-</a:t>
            </a:r>
            <a:r>
              <a:rPr lang="en-US" sz="1000" dirty="0" err="1">
                <a:solidFill>
                  <a:srgbClr val="448C27"/>
                </a:solidFill>
                <a:latin typeface="Menlo" charset="0"/>
              </a:rPr>
              <a:t>decomp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 err="1">
                <a:solidFill>
                  <a:srgbClr val="333333"/>
                </a:solidFill>
                <a:latin typeface="Menlo" charset="0"/>
              </a:rPr>
              <a:t>endl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 err="1">
                <a:solidFill>
                  <a:srgbClr val="333333"/>
                </a:solidFill>
                <a:latin typeface="Menlo" charset="0"/>
              </a:rPr>
              <a:t>lu</a:t>
            </a:r>
            <a:r>
              <a:rPr lang="en-US" sz="1000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000" b="1" dirty="0" err="1">
                <a:solidFill>
                  <a:srgbClr val="AA3731"/>
                </a:solidFill>
                <a:latin typeface="Menlo" charset="0"/>
              </a:rPr>
              <a:t>matrixLU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()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 err="1">
                <a:solidFill>
                  <a:srgbClr val="333333"/>
                </a:solidFill>
                <a:latin typeface="Menlo" charset="0"/>
              </a:rPr>
              <a:t>endl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000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333333"/>
                </a:solidFill>
                <a:latin typeface="Menlo" charset="0"/>
              </a:rPr>
              <a:t/>
            </a:r>
            <a:br>
              <a:rPr lang="en-US" sz="1000" dirty="0">
                <a:solidFill>
                  <a:srgbClr val="333333"/>
                </a:solidFill>
                <a:latin typeface="Menlo" charset="0"/>
              </a:rPr>
            </a:br>
            <a:r>
              <a:rPr lang="en-US" sz="1000" dirty="0" smtClean="0">
                <a:solidFill>
                  <a:srgbClr val="333333"/>
                </a:solidFill>
                <a:latin typeface="Menlo" charset="0"/>
              </a:rPr>
              <a:t>    lower 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 err="1">
                <a:solidFill>
                  <a:srgbClr val="333333"/>
                </a:solidFill>
                <a:latin typeface="Menlo" charset="0"/>
              </a:rPr>
              <a:t>lu</a:t>
            </a:r>
            <a:r>
              <a:rPr lang="en-US" sz="1000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000" b="1" dirty="0" err="1">
                <a:solidFill>
                  <a:srgbClr val="AA3731"/>
                </a:solidFill>
                <a:latin typeface="Menlo" charset="0"/>
              </a:rPr>
              <a:t>matrixLU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().</a:t>
            </a:r>
            <a:r>
              <a:rPr lang="en-US" sz="1000" dirty="0" err="1">
                <a:solidFill>
                  <a:srgbClr val="7A3E9D"/>
                </a:solidFill>
                <a:latin typeface="Menlo" charset="0"/>
              </a:rPr>
              <a:t>triangularView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Eigen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::</a:t>
            </a:r>
            <a:r>
              <a:rPr lang="en-US" sz="1000" dirty="0" err="1">
                <a:solidFill>
                  <a:srgbClr val="333333"/>
                </a:solidFill>
                <a:latin typeface="Menlo" charset="0"/>
              </a:rPr>
              <a:t>StrictlyLower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&gt;();</a:t>
            </a:r>
            <a:endParaRPr lang="en-US" sz="1000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333333"/>
                </a:solidFill>
                <a:latin typeface="Menlo" charset="0"/>
              </a:rPr>
              <a:t>    lower 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lower 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+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b="1" dirty="0">
                <a:solidFill>
                  <a:srgbClr val="AA3731"/>
                </a:solidFill>
                <a:latin typeface="Menlo" charset="0"/>
              </a:rPr>
              <a:t>Eigen::Matrix4d::Identity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();</a:t>
            </a:r>
            <a:endParaRPr lang="en-US" sz="1000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333333"/>
                </a:solidFill>
                <a:latin typeface="Menlo" charset="0"/>
              </a:rPr>
              <a:t>    upper 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 err="1">
                <a:solidFill>
                  <a:srgbClr val="333333"/>
                </a:solidFill>
                <a:latin typeface="Menlo" charset="0"/>
              </a:rPr>
              <a:t>lu</a:t>
            </a:r>
            <a:r>
              <a:rPr lang="en-US" sz="1000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000" b="1" dirty="0" err="1">
                <a:solidFill>
                  <a:srgbClr val="AA3731"/>
                </a:solidFill>
                <a:latin typeface="Menlo" charset="0"/>
              </a:rPr>
              <a:t>matrixLU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().</a:t>
            </a:r>
            <a:r>
              <a:rPr lang="en-US" sz="1000" dirty="0" err="1">
                <a:solidFill>
                  <a:srgbClr val="7A3E9D"/>
                </a:solidFill>
                <a:latin typeface="Menlo" charset="0"/>
              </a:rPr>
              <a:t>triangularView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Eigen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::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Upper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&gt;();</a:t>
            </a:r>
            <a:endParaRPr lang="en-US" sz="1000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333333"/>
                </a:solidFill>
                <a:latin typeface="Menlo" charset="0"/>
              </a:rPr>
              <a:t/>
            </a:r>
            <a:br>
              <a:rPr lang="en-US" sz="1000" dirty="0">
                <a:solidFill>
                  <a:srgbClr val="333333"/>
                </a:solidFill>
                <a:latin typeface="Menlo" charset="0"/>
              </a:rPr>
            </a:br>
            <a:r>
              <a:rPr lang="en-US" sz="1000" dirty="0" smtClean="0">
                <a:solidFill>
                  <a:srgbClr val="333333"/>
                </a:solidFill>
                <a:latin typeface="Menlo" charset="0"/>
              </a:rPr>
              <a:t>    </a:t>
            </a:r>
            <a:r>
              <a:rPr lang="en-US" sz="1000" dirty="0" err="1" smtClean="0">
                <a:solidFill>
                  <a:srgbClr val="333333"/>
                </a:solidFill>
                <a:latin typeface="Menlo" charset="0"/>
              </a:rPr>
              <a:t>cout</a:t>
            </a:r>
            <a:r>
              <a:rPr lang="en-US" sz="1000" dirty="0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sz="1000" dirty="0">
                <a:solidFill>
                  <a:srgbClr val="448C27"/>
                </a:solidFill>
                <a:latin typeface="Menlo" charset="0"/>
              </a:rPr>
              <a:t>Matrix lower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 err="1">
                <a:solidFill>
                  <a:srgbClr val="333333"/>
                </a:solidFill>
                <a:latin typeface="Menlo" charset="0"/>
              </a:rPr>
              <a:t>endl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lower 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 err="1">
                <a:solidFill>
                  <a:srgbClr val="333333"/>
                </a:solidFill>
                <a:latin typeface="Menlo" charset="0"/>
              </a:rPr>
              <a:t>endl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000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333333"/>
                </a:solidFill>
                <a:latin typeface="Menlo" charset="0"/>
              </a:rPr>
              <a:t>    </a:t>
            </a:r>
            <a:r>
              <a:rPr lang="en-US" sz="1000" dirty="0" err="1" smtClean="0">
                <a:solidFill>
                  <a:srgbClr val="333333"/>
                </a:solidFill>
                <a:latin typeface="Menlo" charset="0"/>
              </a:rPr>
              <a:t>cout</a:t>
            </a:r>
            <a:r>
              <a:rPr lang="en-US" sz="1000" dirty="0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sz="1000" dirty="0">
                <a:solidFill>
                  <a:srgbClr val="448C27"/>
                </a:solidFill>
                <a:latin typeface="Menlo" charset="0"/>
              </a:rPr>
              <a:t>Matrix upper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 err="1">
                <a:solidFill>
                  <a:srgbClr val="333333"/>
                </a:solidFill>
                <a:latin typeface="Menlo" charset="0"/>
              </a:rPr>
              <a:t>endl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upper 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 err="1">
                <a:solidFill>
                  <a:srgbClr val="333333"/>
                </a:solidFill>
                <a:latin typeface="Menlo" charset="0"/>
              </a:rPr>
              <a:t>endl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000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333333"/>
                </a:solidFill>
                <a:latin typeface="Menlo" charset="0"/>
              </a:rPr>
              <a:t/>
            </a:r>
            <a:br>
              <a:rPr lang="en-US" sz="1000" dirty="0">
                <a:solidFill>
                  <a:srgbClr val="333333"/>
                </a:solidFill>
                <a:latin typeface="Menlo" charset="0"/>
              </a:rPr>
            </a:br>
            <a:r>
              <a:rPr lang="en-US" sz="1000" dirty="0" smtClean="0">
                <a:solidFill>
                  <a:srgbClr val="333333"/>
                </a:solidFill>
                <a:latin typeface="Menlo" charset="0"/>
              </a:rPr>
              <a:t>    </a:t>
            </a:r>
            <a:r>
              <a:rPr lang="en-US" sz="1000" dirty="0" err="1" smtClean="0">
                <a:solidFill>
                  <a:srgbClr val="333333"/>
                </a:solidFill>
                <a:latin typeface="Menlo" charset="0"/>
              </a:rPr>
              <a:t>cout</a:t>
            </a:r>
            <a:r>
              <a:rPr lang="en-US" sz="1000" dirty="0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sz="1000" dirty="0">
                <a:solidFill>
                  <a:srgbClr val="448C27"/>
                </a:solidFill>
                <a:latin typeface="Menlo" charset="0"/>
              </a:rPr>
              <a:t>Multiplication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 err="1">
                <a:solidFill>
                  <a:srgbClr val="333333"/>
                </a:solidFill>
                <a:latin typeface="Menlo" charset="0"/>
              </a:rPr>
              <a:t>endl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lower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*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upper 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 err="1">
                <a:solidFill>
                  <a:srgbClr val="333333"/>
                </a:solidFill>
                <a:latin typeface="Menlo" charset="0"/>
              </a:rPr>
              <a:t>endl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000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333333"/>
                </a:solidFill>
                <a:latin typeface="Menlo" charset="0"/>
              </a:rPr>
              <a:t>    </a:t>
            </a:r>
            <a:r>
              <a:rPr lang="en-US" sz="1000" dirty="0" err="1" smtClean="0">
                <a:solidFill>
                  <a:srgbClr val="333333"/>
                </a:solidFill>
                <a:latin typeface="Menlo" charset="0"/>
              </a:rPr>
              <a:t>cout</a:t>
            </a:r>
            <a:r>
              <a:rPr lang="en-US" sz="1000" dirty="0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sz="1000" dirty="0">
                <a:solidFill>
                  <a:srgbClr val="448C27"/>
                </a:solidFill>
                <a:latin typeface="Menlo" charset="0"/>
              </a:rPr>
              <a:t>Multiplication with permutation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 err="1">
                <a:solidFill>
                  <a:srgbClr val="333333"/>
                </a:solidFill>
                <a:latin typeface="Menlo" charset="0"/>
              </a:rPr>
              <a:t>endl</a:t>
            </a:r>
            <a:endParaRPr lang="en-US" sz="1000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777777"/>
                </a:solidFill>
                <a:latin typeface="Menlo" charset="0"/>
              </a:rPr>
              <a:t>         &lt;&lt;</a:t>
            </a:r>
            <a:r>
              <a:rPr lang="en-US" sz="1000" dirty="0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 err="1">
                <a:solidFill>
                  <a:srgbClr val="333333"/>
                </a:solidFill>
                <a:latin typeface="Menlo" charset="0"/>
              </a:rPr>
              <a:t>lu</a:t>
            </a:r>
            <a:r>
              <a:rPr lang="en-US" sz="1000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000" b="1" dirty="0" err="1">
                <a:solidFill>
                  <a:srgbClr val="AA3731"/>
                </a:solidFill>
                <a:latin typeface="Menlo" charset="0"/>
              </a:rPr>
              <a:t>permutationP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().</a:t>
            </a:r>
            <a:r>
              <a:rPr lang="en-US" sz="1000" b="1" dirty="0">
                <a:solidFill>
                  <a:srgbClr val="AA3731"/>
                </a:solidFill>
                <a:latin typeface="Menlo" charset="0"/>
              </a:rPr>
              <a:t>inverse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()*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lower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*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upper 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0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 err="1">
                <a:solidFill>
                  <a:srgbClr val="333333"/>
                </a:solidFill>
                <a:latin typeface="Menlo" charset="0"/>
              </a:rPr>
              <a:t>endl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000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333333"/>
                </a:solidFill>
                <a:latin typeface="Menlo" charset="0"/>
              </a:rPr>
              <a:t/>
            </a:r>
            <a:br>
              <a:rPr lang="en-US" sz="1000" dirty="0">
                <a:solidFill>
                  <a:srgbClr val="333333"/>
                </a:solidFill>
                <a:latin typeface="Menlo" charset="0"/>
              </a:rPr>
            </a:br>
            <a:r>
              <a:rPr lang="en-US" sz="1000" dirty="0" smtClean="0">
                <a:solidFill>
                  <a:srgbClr val="333333"/>
                </a:solidFill>
                <a:latin typeface="Menlo" charset="0"/>
              </a:rPr>
              <a:t>    </a:t>
            </a:r>
            <a:r>
              <a:rPr lang="en-US" sz="1000" dirty="0" smtClean="0">
                <a:solidFill>
                  <a:srgbClr val="4B83CD"/>
                </a:solidFill>
                <a:latin typeface="Menlo" charset="0"/>
              </a:rPr>
              <a:t>return</a:t>
            </a:r>
            <a:r>
              <a:rPr lang="en-US" sz="1000" dirty="0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sz="10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000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777777"/>
                </a:solidFill>
                <a:latin typeface="Menlo" charset="0"/>
              </a:rPr>
              <a:t>}</a:t>
            </a:r>
            <a:endParaRPr lang="en-US" sz="1000" dirty="0">
              <a:solidFill>
                <a:srgbClr val="333333"/>
              </a:solidFill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822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Решите систему уравнений, используя </a:t>
                </a:r>
                <a:r>
                  <a:rPr lang="en-US" dirty="0" smtClean="0"/>
                  <a:t>Eigen (</a:t>
                </a:r>
                <a:r>
                  <a:rPr lang="ru-RU" dirty="0" smtClean="0"/>
                  <a:t>или собственное решение</a:t>
                </a:r>
                <a:r>
                  <a:rPr lang="en-US" dirty="0" smtClean="0"/>
                  <a:t>)</a:t>
                </a:r>
              </a:p>
              <a:p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is-IS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l-PL"/>
                                  <m:t>1 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pl-PL"/>
                                  <m:t>−0.86576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pl-PL"/>
                                  <m:t>0.49954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l-PL"/>
                                  <m:t>0.86576 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pl-PL"/>
                                  <m:t>0.50046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ru-RU" b="0" i="0" smtClean="0">
                                    <a:latin typeface="Cambria Math" charset="0"/>
                                  </a:rPr>
                                  <m:t>-</m:t>
                                </m:r>
                                <m:r>
                                  <m:rPr>
                                    <m:nor/>
                                  </m:rPr>
                                  <a:rPr lang="pl-PL"/>
                                  <m:t>0.86576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nb-NO"/>
                                  <m:t>0.49954 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nb-NO"/>
                                  <m:t>0.86576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nb-NO"/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is-IS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nb-NO"/>
                                  <m:t>0.63378</m:t>
                                </m:r>
                                <m:r>
                                  <m:rPr>
                                    <m:nor/>
                                  </m:rPr>
                                  <a:rPr lang="nb-NO"/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is-IS"/>
                                  <m:t>0.50046</m:t>
                                </m:r>
                                <m:r>
                                  <m:rPr>
                                    <m:nor/>
                                  </m:rPr>
                                  <a:rPr lang="is-IS"/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hr-HR"/>
                                  <m:t>2.3653</m:t>
                                </m:r>
                                <m:r>
                                  <m:rPr>
                                    <m:nor/>
                                  </m:rPr>
                                  <a:rPr lang="hr-HR"/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274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 – LU-</a:t>
            </a:r>
            <a:r>
              <a:rPr lang="ru-RU" dirty="0" smtClean="0"/>
              <a:t>разложение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1984" y="122927"/>
            <a:ext cx="4176463" cy="645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235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Eigen – </a:t>
            </a:r>
            <a:r>
              <a:rPr lang="ru-RU" dirty="0" smtClean="0"/>
              <a:t>Различные методы решения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2011680" y="1779497"/>
            <a:ext cx="8229600" cy="3917032"/>
          </a:xfrm>
        </p:spPr>
        <p:txBody>
          <a:bodyPr/>
          <a:lstStyle/>
          <a:p>
            <a:r>
              <a:rPr lang="en-US" dirty="0" err="1" smtClean="0"/>
              <a:t>FullPivLU</a:t>
            </a:r>
            <a:r>
              <a:rPr lang="en-US" dirty="0" smtClean="0"/>
              <a:t> – LU-</a:t>
            </a:r>
            <a:r>
              <a:rPr lang="ru-RU" dirty="0" smtClean="0"/>
              <a:t>разложение с полным выбором главного элемента</a:t>
            </a:r>
          </a:p>
          <a:p>
            <a:r>
              <a:rPr lang="en-US" dirty="0" err="1" smtClean="0"/>
              <a:t>PartialPivLU</a:t>
            </a:r>
            <a:r>
              <a:rPr lang="en-US" dirty="0" smtClean="0"/>
              <a:t> - LU-</a:t>
            </a:r>
            <a:r>
              <a:rPr lang="ru-RU" dirty="0" smtClean="0"/>
              <a:t>разложение с выбором главного элемента</a:t>
            </a:r>
            <a:r>
              <a:rPr lang="en-US" dirty="0" smtClean="0"/>
              <a:t> </a:t>
            </a:r>
            <a:r>
              <a:rPr lang="ru-RU" dirty="0" smtClean="0"/>
              <a:t>по строкам</a:t>
            </a:r>
          </a:p>
          <a:p>
            <a:r>
              <a:rPr lang="en-US" dirty="0" err="1" smtClean="0"/>
              <a:t>HouseholderQR</a:t>
            </a:r>
            <a:r>
              <a:rPr lang="en-US" dirty="0" smtClean="0"/>
              <a:t> – QR-</a:t>
            </a:r>
            <a:r>
              <a:rPr lang="ru-RU" dirty="0" smtClean="0"/>
              <a:t>разложение</a:t>
            </a:r>
          </a:p>
          <a:p>
            <a:r>
              <a:rPr lang="en-US" dirty="0" smtClean="0"/>
              <a:t>LLT – </a:t>
            </a:r>
            <a:r>
              <a:rPr lang="ru-RU" dirty="0" smtClean="0"/>
              <a:t>метод </a:t>
            </a:r>
            <a:r>
              <a:rPr lang="ru-RU" dirty="0" err="1" smtClean="0"/>
              <a:t>Холецкого</a:t>
            </a:r>
            <a:endParaRPr lang="ru-RU" dirty="0" smtClean="0"/>
          </a:p>
          <a:p>
            <a:r>
              <a:rPr lang="ru-RU" dirty="0" smtClean="0"/>
              <a:t>…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495600" y="5676610"/>
            <a:ext cx="7632848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А.А. Амосов, Ю.А. Дубинский, Н.В. </a:t>
            </a:r>
            <a:r>
              <a:rPr lang="ru-RU" dirty="0" err="1"/>
              <a:t>Копчёнова</a:t>
            </a:r>
            <a:r>
              <a:rPr lang="ru-RU" dirty="0"/>
              <a:t> «Вычислительные методы для инженеров. Учебное пособие» - М., Высшая школа, 1994г.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2279576" y="5589240"/>
            <a:ext cx="78488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40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Eigen – </a:t>
            </a:r>
            <a:r>
              <a:rPr lang="ru-RU" dirty="0" smtClean="0"/>
              <a:t>Различные методы решения</a:t>
            </a:r>
            <a:endParaRPr lang="ru-RU" dirty="0"/>
          </a:p>
        </p:txBody>
      </p:sp>
      <p:pic>
        <p:nvPicPr>
          <p:cNvPr id="5" name="Содержимое 4" descr="Eigen_diff_solver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094685" y="594359"/>
            <a:ext cx="8102472" cy="5805631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30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Eigen – </a:t>
            </a:r>
            <a:r>
              <a:rPr lang="ru-RU" dirty="0" smtClean="0"/>
              <a:t>Различные методы решения</a:t>
            </a:r>
            <a:endParaRPr lang="ru-RU" dirty="0"/>
          </a:p>
        </p:txBody>
      </p:sp>
      <p:pic>
        <p:nvPicPr>
          <p:cNvPr id="6" name="Содержимое 5" descr="Eigen_diff_solvers_outpu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331700" y="764705"/>
            <a:ext cx="7626066" cy="5328592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10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Итерационные методы решения СЛАУ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charset="0"/>
                  <a:buChar char="•"/>
                </a:pPr>
                <a:r>
                  <a:rPr lang="ru-RU" dirty="0" smtClean="0"/>
                  <a:t>Вместо точного решения мы ищем приближённое</a:t>
                </a:r>
              </a:p>
              <a:p>
                <a:pPr>
                  <a:buFont typeface="Arial" charset="0"/>
                  <a:buChar char="•"/>
                </a:pPr>
                <a:r>
                  <a:rPr lang="ru-RU" dirty="0" smtClean="0"/>
                  <a:t>Мы преобразуем исходную задачу к специальному виду: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𝐴𝑥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𝑏</m:t>
                      </m:r>
                      <m:r>
                        <a:rPr lang="en-US" b="0" i="1" smtClean="0">
                          <a:latin typeface="Cambria Math" charset="0"/>
                        </a:rPr>
                        <m:t> ⟹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𝐵𝑥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𝑏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𝐵𝑥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𝑏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e>
                      </m:acc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𝑑𝑖𝑎𝑔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>
                  <a:buFont typeface="Arial" charset="0"/>
                  <a:buChar char="•"/>
                </a:pPr>
                <a:r>
                  <a:rPr lang="ru-RU" dirty="0" smtClean="0"/>
                  <a:t>Тогда, если мы зададим начальное приближение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, получим итерационный процесс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dirty="0" smtClean="0"/>
              </a:p>
              <a:p>
                <a:pPr>
                  <a:buFont typeface="Arial" charset="0"/>
                  <a:buChar char="•"/>
                </a:pPr>
                <a:r>
                  <a:rPr lang="ru-RU" dirty="0" smtClean="0"/>
                  <a:t>Метод простой итерации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5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Сходимость итерационных методов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charset="0"/>
                  <a:buChar char="•"/>
                </a:pPr>
                <a:r>
                  <a:rPr lang="ru-RU" dirty="0" smtClean="0"/>
                  <a:t>Всегда ли итерационные методы сходятся?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ru-RU" dirty="0" smtClean="0"/>
                  <a:t>Сходимость основана на свойстве сжимающих отображений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𝐴𝑥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𝐴𝑦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&lt;</m:t>
                      </m:r>
                      <m:r>
                        <a:rPr lang="en-US" b="0" i="1" smtClean="0">
                          <a:latin typeface="Cambria Math" charset="0"/>
                        </a:rPr>
                        <m:t>𝛼𝜌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, 0≤</m:t>
                      </m:r>
                      <m:r>
                        <a:rPr lang="en-US" b="0" i="1" smtClean="0">
                          <a:latin typeface="Cambria Math" charset="0"/>
                        </a:rPr>
                        <m:t>𝛼</m:t>
                      </m:r>
                      <m:r>
                        <a:rPr lang="en-US" b="0" i="1" smtClean="0">
                          <a:latin typeface="Cambria Math" charset="0"/>
                        </a:rPr>
                        <m:t>&lt;1</m:t>
                      </m:r>
                    </m:oMath>
                  </m:oMathPara>
                </a14:m>
                <a:endParaRPr lang="en-US" dirty="0" smtClean="0"/>
              </a:p>
              <a:p>
                <a:pPr lvl="1">
                  <a:buFont typeface="Arial" charset="0"/>
                  <a:buChar char="•"/>
                </a:pPr>
                <a:r>
                  <a:rPr lang="ru-RU" dirty="0" smtClean="0"/>
                  <a:t>Если отображение сжимающее, то метод сходится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ru-RU" dirty="0" smtClean="0"/>
                  <a:t>Для каждого итерационного метода этот критерий свой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ru-RU" dirty="0" smtClean="0"/>
                  <a:t>Например, для метода простой итерации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e>
                        </m:acc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≤‖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‖</m:t>
                    </m:r>
                  </m:oMath>
                </a14:m>
                <a:endParaRPr lang="en-US" dirty="0" smtClean="0"/>
              </a:p>
              <a:p>
                <a:pPr>
                  <a:buFont typeface="Arial" charset="0"/>
                  <a:buChar char="•"/>
                </a:pPr>
                <a:r>
                  <a:rPr lang="ru-RU" dirty="0" smtClean="0"/>
                  <a:t>Но, вот беда, мы не знаем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</m:oMath>
                </a14:m>
                <a:r>
                  <a:rPr lang="ru-RU" dirty="0" smtClean="0"/>
                  <a:t>, как тогда проверить выполнение этого условия?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ru-RU" dirty="0" smtClean="0"/>
                  <a:t>Можно построить оценку для произвольного элемента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</m:oMath>
                </a14:m>
                <a:r>
                  <a:rPr lang="ru-RU" dirty="0" smtClean="0"/>
                  <a:t>, если воспользоваться согласованной </a:t>
                </a:r>
                <a:r>
                  <a:rPr lang="ru-RU" dirty="0"/>
                  <a:t>нормой </a:t>
                </a:r>
                <a:r>
                  <a:rPr lang="ru-RU" dirty="0" smtClean="0"/>
                  <a:t>матрицы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d>
                        <m:dPr>
                          <m:begChr m:val="‖"/>
                          <m:endChr m:val="‖"/>
                          <m:ctrlPr>
                            <a:rPr lang="ru-RU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⋅‖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‖</m:t>
                      </m:r>
                    </m:oMath>
                  </m:oMathPara>
                </a14:m>
                <a:endParaRPr lang="ru-RU" dirty="0" smtClean="0"/>
              </a:p>
              <a:p>
                <a:pPr lvl="1">
                  <a:buFont typeface="Arial" charset="0"/>
                  <a:buChar char="•"/>
                </a:pPr>
                <a:r>
                  <a:rPr lang="ru-RU" dirty="0" smtClean="0"/>
                  <a:t>Но тогда встаёт вопрос – что же такое норма?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37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1029</TotalTime>
  <Words>1385</Words>
  <Application>Microsoft Macintosh PowerPoint</Application>
  <PresentationFormat>Widescreen</PresentationFormat>
  <Paragraphs>202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LucidaGrande</vt:lpstr>
      <vt:lpstr>Menlo</vt:lpstr>
      <vt:lpstr>ZapfDingbatsITC</vt:lpstr>
      <vt:lpstr>Retrospect</vt:lpstr>
      <vt:lpstr>Элементы технического зрения ПРТС</vt:lpstr>
      <vt:lpstr>Eigen – чуть подробнее</vt:lpstr>
      <vt:lpstr>Eigen – LU-разложение</vt:lpstr>
      <vt:lpstr>Eigen – LU-разложение</vt:lpstr>
      <vt:lpstr>Eigen – Различные методы решения</vt:lpstr>
      <vt:lpstr>Eigen – Различные методы решения</vt:lpstr>
      <vt:lpstr>Eigen – Различные методы решения</vt:lpstr>
      <vt:lpstr>Итерационные методы решения СЛАУ</vt:lpstr>
      <vt:lpstr>Сходимость итерационных методов</vt:lpstr>
      <vt:lpstr>Нормы векторов и матриц</vt:lpstr>
      <vt:lpstr>Согласованые нормы</vt:lpstr>
      <vt:lpstr>Реализация метода простой итерации</vt:lpstr>
      <vt:lpstr>Реализация метода простой итерации</vt:lpstr>
      <vt:lpstr>Результат работы программы</vt:lpstr>
      <vt:lpstr>Достоинства и недостатки</vt:lpstr>
      <vt:lpstr>PowerPoint Presentation</vt:lpstr>
      <vt:lpstr>Обработка «зашумлённых данных»</vt:lpstr>
      <vt:lpstr>Обработка «зашумлённых данных»</vt:lpstr>
      <vt:lpstr>Обработка «зашумлённых данных»</vt:lpstr>
      <vt:lpstr>Обработка «зашумлённых данных»</vt:lpstr>
      <vt:lpstr>Обработка «зашумлённых данных»</vt:lpstr>
      <vt:lpstr>МНК-оценка</vt:lpstr>
      <vt:lpstr>МНК-оценка</vt:lpstr>
      <vt:lpstr>МНК-оценка</vt:lpstr>
      <vt:lpstr>МНК-оценка</vt:lpstr>
      <vt:lpstr>МНК-оценка</vt:lpstr>
      <vt:lpstr>PowerPoint Presentation</vt:lpstr>
      <vt:lpstr>МНК-оценка</vt:lpstr>
      <vt:lpstr>МНК-оценка</vt:lpstr>
      <vt:lpstr>Задача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Элементы технического зрения ПРТС</dc:title>
  <dc:creator>Алексей Макашов</dc:creator>
  <cp:lastModifiedBy>Alexey Makashov</cp:lastModifiedBy>
  <cp:revision>106</cp:revision>
  <dcterms:created xsi:type="dcterms:W3CDTF">2016-04-21T07:11:39Z</dcterms:created>
  <dcterms:modified xsi:type="dcterms:W3CDTF">2019-03-11T12:40:59Z</dcterms:modified>
</cp:coreProperties>
</file>