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79" r:id="rId16"/>
    <p:sldId id="289" r:id="rId17"/>
    <p:sldId id="280" r:id="rId18"/>
    <p:sldId id="281" r:id="rId19"/>
    <p:sldId id="282" r:id="rId20"/>
    <p:sldId id="285" r:id="rId21"/>
    <p:sldId id="283" r:id="rId22"/>
    <p:sldId id="284" r:id="rId23"/>
    <p:sldId id="287" r:id="rId24"/>
    <p:sldId id="28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>
      <p:cViewPr>
        <p:scale>
          <a:sx n="111" d="100"/>
          <a:sy n="111" d="100"/>
        </p:scale>
        <p:origin x="632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51EFE-46AB-40A8-A3B7-22570517384A}" type="datetimeFigureOut">
              <a:rPr lang="ru-RU" smtClean="0"/>
              <a:t>28.03.18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63142-3A3A-4D84-AE9A-F10DDE75DB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63142-3A3A-4D84-AE9A-F10DDE75DB5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23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E55C67-F07C-4EDD-B6C2-D7F0E04D665E}" type="datetimeFigureOut">
              <a:rPr lang="ru-RU" smtClean="0"/>
              <a:pPr/>
              <a:t>28.03.18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101708-D1DA-4E43-95D1-C7B8A6C0881E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технического зрения ПРТС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Eigen</a:t>
            </a:r>
            <a:r>
              <a:rPr lang="ru-RU" dirty="0" smtClean="0"/>
              <a:t>. Итерационные методы. Метод наименьших квадратов.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Будем минимизировать квадратичный функционал: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Можно записать через вектор: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Условие минимума – равенство нулю первой вариации: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8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Запишем уравнения для компонент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ru-RU" dirty="0" smtClean="0"/>
                  <a:t>Можно записать матричное уравнение: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Тогда функционал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52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После этого первую вариацию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То же самое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/>
                  <a:t>-матрица </a:t>
                </a:r>
                <a:r>
                  <a:rPr lang="en-US" dirty="0" smtClean="0"/>
                  <a:t>3</a:t>
                </a:r>
                <a:r>
                  <a:rPr lang="ru-RU" dirty="0" smtClean="0"/>
                  <a:t>х</a:t>
                </a:r>
                <a:r>
                  <a:rPr lang="en-US" dirty="0" smtClean="0"/>
                  <a:t>3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У нас 3 уравнения, но всего 2 переменных</a:t>
                </a:r>
              </a:p>
              <a:p>
                <a:r>
                  <a:rPr lang="ru-RU" dirty="0" smtClean="0"/>
                  <a:t>Можно преобразовать у уравнению 2х2: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ru-RU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То же самое: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ru-RU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7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Линейность модели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/>
                  <a:t>Уравнение эллипса в общем виде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ru-RU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Кажется, что уравнение квадратное, но по параметрам оно линейное</a:t>
                </a:r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ru-RU" dirty="0"/>
                  <a:t>Такое уравнение справедливо для каждой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963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555" y="2276872"/>
            <a:ext cx="4937125" cy="314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9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А если модель экспоненциальная?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ru-RU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Можно получить линейную логарифмированием: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𝐵𝑥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Существует обобщение метода на нелинейный случай (</a:t>
                </a:r>
                <a:r>
                  <a:rPr lang="en-US" dirty="0" smtClean="0"/>
                  <a:t>NLLS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Тогда строится итерационный процесс с </a:t>
                </a:r>
                <a:r>
                  <a:rPr lang="ru-RU" smtClean="0"/>
                  <a:t>начальным приближением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55" t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в </a:t>
            </a:r>
            <a:r>
              <a:rPr lang="en-US" dirty="0" smtClean="0"/>
              <a:t>Eigen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Создаём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матрицу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и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вектор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со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случайными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значениями</a:t>
            </a:r>
            <a:endParaRPr lang="en-US" dirty="0">
              <a:solidFill>
                <a:srgbClr val="777777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MatrixXf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Eigen::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MatrixXf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::Random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>Eigen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::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VectorXf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Eigen::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VectorXf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::Random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AB6526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Применение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"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в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лоб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The solution using normal equations is: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\n"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transpose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A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lu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transpose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*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;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i="1" dirty="0">
                <a:solidFill>
                  <a:srgbClr val="AAAAAA"/>
                </a:solidFill>
                <a:latin typeface="Menlo" charset="0"/>
              </a:rPr>
              <a:t>//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Более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правильное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(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через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 QR-</a:t>
            </a:r>
            <a:r>
              <a:rPr lang="en-US" i="1" dirty="0" err="1">
                <a:solidFill>
                  <a:srgbClr val="AAAAAA"/>
                </a:solidFill>
                <a:latin typeface="Menlo" charset="0"/>
              </a:rPr>
              <a:t>разложение</a:t>
            </a:r>
            <a:r>
              <a:rPr lang="en-US" i="1" dirty="0">
                <a:solidFill>
                  <a:srgbClr val="AAAAAA"/>
                </a:solidFill>
                <a:latin typeface="Menlo" charset="0"/>
              </a:rPr>
              <a:t>)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Menlo" charset="0"/>
              </a:rPr>
              <a:t>cout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"</a:t>
            </a:r>
            <a:r>
              <a:rPr lang="en-US" dirty="0">
                <a:solidFill>
                  <a:srgbClr val="448C27"/>
                </a:solidFill>
                <a:latin typeface="Menlo" charset="0"/>
              </a:rPr>
              <a:t>The solution using the QR decomposition is: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\n"</a:t>
            </a:r>
            <a:endParaRPr lang="en-US" dirty="0">
              <a:solidFill>
                <a:srgbClr val="333333"/>
              </a:solidFill>
              <a:latin typeface="Menlo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A</a:t>
            </a:r>
            <a:r>
              <a:rPr lang="en-US" dirty="0" err="1">
                <a:solidFill>
                  <a:srgbClr val="777777"/>
                </a:solidFill>
                <a:latin typeface="Menlo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Menlo" charset="0"/>
              </a:rPr>
              <a:t>colPivHouseholderQr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().</a:t>
            </a:r>
            <a:r>
              <a:rPr lang="en-US" b="1" dirty="0">
                <a:solidFill>
                  <a:srgbClr val="AA3731"/>
                </a:solidFill>
                <a:latin typeface="Menlo" charset="0"/>
              </a:rPr>
              <a:t>solve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b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charset="0"/>
              </a:rPr>
              <a:t>&lt;&lt;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Menlo" charset="0"/>
              </a:rPr>
              <a:t>endl</a:t>
            </a:r>
            <a:r>
              <a:rPr lang="en-US" dirty="0" smtClean="0">
                <a:solidFill>
                  <a:srgbClr val="777777"/>
                </a:solidFill>
                <a:latin typeface="Menlo" charset="0"/>
              </a:rPr>
              <a:t>;</a:t>
            </a:r>
            <a:r>
              <a:rPr lang="en-US" dirty="0">
                <a:solidFill>
                  <a:srgbClr val="333333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333333"/>
                </a:solidFill>
                <a:latin typeface="Menlo" charset="0"/>
              </a:rPr>
            </a:br>
            <a:endParaRPr lang="en-US" dirty="0">
              <a:solidFill>
                <a:srgbClr val="333333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4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44844" y="2060848"/>
                <a:ext cx="8363272" cy="37444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Как оценить качество полученной оценки?</a:t>
                </a:r>
              </a:p>
              <a:p>
                <a:r>
                  <a:rPr lang="ru-RU" dirty="0" smtClean="0"/>
                  <a:t>Самый простой вариант – посчитать норму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Однако её величина зависит от размерности вектора (числа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)</a:t>
                </a:r>
                <a:endParaRPr lang="en-US" dirty="0" smtClean="0"/>
              </a:p>
              <a:p>
                <a:r>
                  <a:rPr lang="ru-RU" dirty="0" smtClean="0"/>
                  <a:t>Выход – использовать отношение нормы невязки к норме правой части: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u-RU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ru-RU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r>
                  <a:rPr lang="ru-RU" dirty="0" smtClean="0"/>
                  <a:t>Ещё одна проблема – оценка данных с выбросами (</a:t>
                </a:r>
                <a:r>
                  <a:rPr lang="en-US" dirty="0" smtClean="0"/>
                  <a:t>outliers</a:t>
                </a:r>
                <a:r>
                  <a:rPr lang="ru-RU" dirty="0" smtClean="0"/>
                  <a:t>)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4844" y="2060848"/>
                <a:ext cx="8363272" cy="3744416"/>
              </a:xfrm>
              <a:blipFill rotWithShape="0">
                <a:blip r:embed="rId2"/>
                <a:stretch>
                  <a:fillRect l="-729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5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с выбросами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800" y="908720"/>
            <a:ext cx="7288757" cy="53964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Та же самая линейная зависимость, но теперь в ней есть несколько «неправильных» точек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727848" y="83671"/>
            <a:ext cx="5814554" cy="677432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Без учёта выбросов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91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699" y="1600201"/>
            <a:ext cx="68266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727848" y="0"/>
            <a:ext cx="5832648" cy="675802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 учётом выбросов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4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с выбросами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 использовать робастные методики оценки для исключения выбросов</a:t>
            </a:r>
          </a:p>
          <a:p>
            <a:r>
              <a:rPr lang="ru-RU" dirty="0" smtClean="0"/>
              <a:t>Один из вариантов  - </a:t>
            </a:r>
            <a:r>
              <a:rPr lang="en-US" dirty="0" smtClean="0"/>
              <a:t>RANSAC</a:t>
            </a:r>
          </a:p>
          <a:p>
            <a:r>
              <a:rPr lang="ru-RU" dirty="0" smtClean="0"/>
              <a:t>Идея в том, чтобы случайным образом выбирать элементы из выборки для построения оценки</a:t>
            </a:r>
          </a:p>
        </p:txBody>
      </p:sp>
    </p:spTree>
    <p:extLst>
      <p:ext uri="{BB962C8B-B14F-4D97-AF65-F5344CB8AC3E}">
        <p14:creationId xmlns:p14="http://schemas.microsoft.com/office/powerpoint/2010/main" val="131882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RANSAC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Например: мы оцениваем 2 параметра по 100 отсчётам</a:t>
                </a:r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Выберем 100 пар из двух случайных элементов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Для каждой пары построим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оценку для 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-</a:t>
                </a:r>
                <a:r>
                  <a:rPr lang="ru-RU" dirty="0" smtClean="0"/>
                  <a:t>гипотезы</a:t>
                </a: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Для лучшей пары выберем точки с отклонением больше предельного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ru-RU" dirty="0" smtClean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Для оставшихся точек построим </a:t>
                </a:r>
                <a:r>
                  <a:rPr lang="ru-RU" dirty="0" smtClean="0"/>
                  <a:t>МНК-оценку</a:t>
                </a:r>
                <a:endParaRPr lang="ru-RU" dirty="0"/>
              </a:p>
              <a:p>
                <a:pPr>
                  <a:buFont typeface="Arial" charset="0"/>
                  <a:buChar char="•"/>
                </a:pPr>
                <a:r>
                  <a:rPr lang="ru-RU" dirty="0" smtClean="0"/>
                  <a:t>Вообще говоря, оценку </a:t>
                </a:r>
                <a:r>
                  <a:rPr lang="en-US" dirty="0" smtClean="0"/>
                  <a:t>j</a:t>
                </a:r>
                <a:r>
                  <a:rPr lang="ru-RU" dirty="0" smtClean="0"/>
                  <a:t>-гипотезы </a:t>
                </a:r>
                <a:r>
                  <a:rPr lang="ru-RU" dirty="0" smtClean="0"/>
                  <a:t>надо строить тоже по МНК, выбирай заданное число отсчётов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алибровка </a:t>
            </a:r>
            <a:r>
              <a:rPr lang="ru-RU" dirty="0"/>
              <a:t>AVR для отображения температуры терморезистора</a:t>
            </a:r>
          </a:p>
        </p:txBody>
      </p:sp>
      <p:pic>
        <p:nvPicPr>
          <p:cNvPr id="4" name="Объект 3" descr="Про задачку.png"/>
          <p:cNvPicPr>
            <a:picLocks noGrp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67455" y="2459574"/>
            <a:ext cx="1466091" cy="28072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Показания индикатора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𝑍</m:t>
                      </m:r>
                      <m:r>
                        <a:rPr lang="ru-RU" i="1">
                          <a:latin typeface="Cambria Math" charset="0"/>
                        </a:rPr>
                        <m:t>=1024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оп</m:t>
                              </m:r>
                            </m:sub>
                          </m:sSub>
                        </m:den>
                      </m:f>
                      <m:r>
                        <a:rPr lang="ru-RU" i="1">
                          <a:latin typeface="Cambria Math" charset="0"/>
                        </a:rPr>
                        <m:t>=1024⋅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</a:rPr>
                            <m:t>+</m:t>
                          </m:r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den>
                      </m:f>
                      <m:r>
                        <a:rPr lang="ru-RU" i="1">
                          <a:latin typeface="Cambria Math" charset="0"/>
                        </a:rPr>
                        <m:t>≈1024⋅</m:t>
                      </m:r>
                      <m:f>
                        <m:fPr>
                          <m:ctrlPr>
                            <a:rPr lang="ru-RU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i="1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r>
                  <a:rPr lang="ru-RU" dirty="0" smtClean="0"/>
                  <a:t>Зависимость </a:t>
                </a:r>
                <a:r>
                  <a:rPr lang="en-US" dirty="0" smtClean="0"/>
                  <a:t>R </a:t>
                </a:r>
                <a:r>
                  <a:rPr lang="ru-RU" dirty="0" smtClean="0"/>
                  <a:t> - экспоненциальная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charset="0"/>
                        </a:rPr>
                        <m:t>𝑅</m:t>
                      </m:r>
                      <m:r>
                        <a:rPr lang="ru-RU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ru-RU" i="1">
                          <a:latin typeface="Cambria Math" charset="0"/>
                        </a:rPr>
                        <m:t>⋅</m:t>
                      </m:r>
                      <m:sSup>
                        <m:sSupPr>
                          <m:ctrlPr>
                            <a:rPr lang="ru-RU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charset="0"/>
                            </a:rPr>
                            <m:t>(</m:t>
                          </m:r>
                          <m:r>
                            <a:rPr lang="en-US" i="1">
                              <a:latin typeface="Cambria Math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23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36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Калибровка AVR для отображения температуры терморезистора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88052"/>
              </p:ext>
            </p:extLst>
          </p:nvPr>
        </p:nvGraphicFramePr>
        <p:xfrm>
          <a:off x="4800600" y="731838"/>
          <a:ext cx="6912024" cy="557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17"/>
                <a:gridCol w="3023968"/>
                <a:gridCol w="2790739"/>
              </a:tblGrid>
              <a:tr h="42872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T,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</a:t>
                      </a:r>
                      <a:r>
                        <a:rPr lang="ru-RU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122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</a:t>
                      </a:r>
                    </a:p>
                  </a:txBody>
                  <a:tcPr marL="54107" marR="54107" marT="0" marB="0"/>
                </a:tc>
              </a:tr>
              <a:tr h="42872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ru-RU" dirty="0" smtClean="0"/>
                        <a:t>12</a:t>
                      </a:r>
                      <a:endParaRPr lang="ru-RU" dirty="0"/>
                    </a:p>
                  </a:txBody>
                  <a:tcPr marL="72143" marR="72143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176</a:t>
                      </a:r>
                    </a:p>
                  </a:txBody>
                  <a:tcPr marL="54107" marR="54107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</a:t>
                      </a:r>
                    </a:p>
                  </a:txBody>
                  <a:tcPr marL="54107" marR="54107" marT="0" marB="0"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0882" y="1600201"/>
            <a:ext cx="691023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587" y="1600201"/>
            <a:ext cx="69528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18" y="1600201"/>
            <a:ext cx="686816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8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Обработка «зашумлённых данных»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выбрать правильное приближение?</a:t>
            </a:r>
          </a:p>
          <a:p>
            <a:r>
              <a:rPr lang="ru-RU" dirty="0" smtClean="0"/>
              <a:t>Как оценить его параметры?</a:t>
            </a:r>
          </a:p>
          <a:p>
            <a:r>
              <a:rPr lang="ru-RU" dirty="0" smtClean="0"/>
              <a:t>Как понять, что получилось?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МНК-оценка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Используется для линейных по параметрам моделей</a:t>
            </a:r>
          </a:p>
          <a:p>
            <a:r>
              <a:rPr lang="ru-RU" dirty="0" smtClean="0"/>
              <a:t>Подразумевает, что модель мы каким-то образом уже выбрали</a:t>
            </a:r>
          </a:p>
          <a:p>
            <a:r>
              <a:rPr lang="ru-RU" dirty="0" smtClean="0"/>
              <a:t>Например:</a:t>
            </a:r>
          </a:p>
          <a:p>
            <a:pPr marL="457200" lvl="1" indent="0">
              <a:buNone/>
            </a:pPr>
            <a:r>
              <a:rPr lang="en-US" dirty="0" smtClean="0"/>
              <a:t>x – </a:t>
            </a:r>
            <a:r>
              <a:rPr lang="ru-RU" dirty="0" smtClean="0"/>
              <a:t>данные</a:t>
            </a:r>
          </a:p>
          <a:p>
            <a:pPr marL="457200" lvl="1" indent="0">
              <a:buNone/>
            </a:pPr>
            <a:r>
              <a:rPr lang="en-US" dirty="0" smtClean="0"/>
              <a:t>y - </a:t>
            </a:r>
            <a:r>
              <a:rPr lang="ru-RU" dirty="0" smtClean="0"/>
              <a:t>значения</a:t>
            </a:r>
          </a:p>
          <a:p>
            <a:endParaRPr lang="ru-RU" dirty="0"/>
          </a:p>
        </p:txBody>
      </p:sp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811" r="7388"/>
          <a:stretch/>
        </p:blipFill>
        <p:spPr>
          <a:xfrm>
            <a:off x="6080124" y="1988840"/>
            <a:ext cx="43688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МНК-оценка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</p:spPr>
            <p:txBody>
              <a:bodyPr/>
              <a:lstStyle/>
              <a:p>
                <a:r>
                  <a:rPr lang="ru-RU" dirty="0" smtClean="0"/>
                  <a:t>Модели могут быть разными: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59496" y="1844824"/>
                <a:ext cx="4186808" cy="4525963"/>
              </a:xfrm>
              <a:blipFill rotWithShape="0">
                <a:blip r:embed="rId2"/>
                <a:stretch>
                  <a:fillRect l="-1601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3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8811" r="7388"/>
          <a:stretch/>
        </p:blipFill>
        <p:spPr>
          <a:xfrm>
            <a:off x="6080124" y="1988840"/>
            <a:ext cx="436881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МНК-оценка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Выберем линейный полином: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Получим набор значений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∙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При этом у нас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практически полученные результаты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Очевидно, что в идеальном случае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В реальности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</a:t>
                </a:r>
                <a:r>
                  <a:rPr lang="ru-RU" dirty="0" smtClean="0"/>
                  <a:t> невязка 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ru-RU" dirty="0" smtClean="0"/>
                  <a:t>Нужно выбрать </a:t>
                </a:r>
                <a:r>
                  <a:rPr lang="en-US" dirty="0" smtClean="0"/>
                  <a:t>A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B </a:t>
                </a:r>
                <a:r>
                  <a:rPr lang="ru-RU" dirty="0" smtClean="0"/>
                  <a:t>так, чтобы невязка была минимальной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b="-14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8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1061</TotalTime>
  <Words>1123</Words>
  <Application>Microsoft Macintosh PowerPoint</Application>
  <PresentationFormat>Widescreen</PresentationFormat>
  <Paragraphs>150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Calibri Light</vt:lpstr>
      <vt:lpstr>Cambria Math</vt:lpstr>
      <vt:lpstr>Menlo</vt:lpstr>
      <vt:lpstr>Symbol</vt:lpstr>
      <vt:lpstr>Times New Roman</vt:lpstr>
      <vt:lpstr>Arial</vt:lpstr>
      <vt:lpstr>Retrospect</vt:lpstr>
      <vt:lpstr>Элементы технического зрения ПРТС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Обработка «зашумлённых данных»</vt:lpstr>
      <vt:lpstr>МНК-оценка</vt:lpstr>
      <vt:lpstr>МНК-оценка</vt:lpstr>
      <vt:lpstr>МНК-оценка</vt:lpstr>
      <vt:lpstr>МНК-оценка</vt:lpstr>
      <vt:lpstr>МНК-оценка</vt:lpstr>
      <vt:lpstr>PowerPoint Presentation</vt:lpstr>
      <vt:lpstr>МНК-оценка</vt:lpstr>
      <vt:lpstr>Линейность модели</vt:lpstr>
      <vt:lpstr>МНК-оценка</vt:lpstr>
      <vt:lpstr>Применение в Eigen</vt:lpstr>
      <vt:lpstr>МНК-оценка</vt:lpstr>
      <vt:lpstr>Данные с выбросами</vt:lpstr>
      <vt:lpstr>Данные с выбросами</vt:lpstr>
      <vt:lpstr>Данные с выбросами</vt:lpstr>
      <vt:lpstr>Данные с выбросами</vt:lpstr>
      <vt:lpstr>RANSAC</vt:lpstr>
      <vt:lpstr>Калибровка AVR для отображения температуры терморезистора</vt:lpstr>
      <vt:lpstr>Калибровка AVR для отображения температуры терморезистора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технического зрения ПРТС</dc:title>
  <dc:creator>Алексей Макашов</dc:creator>
  <cp:lastModifiedBy>Alexey Makashov</cp:lastModifiedBy>
  <cp:revision>107</cp:revision>
  <dcterms:created xsi:type="dcterms:W3CDTF">2016-04-21T07:11:39Z</dcterms:created>
  <dcterms:modified xsi:type="dcterms:W3CDTF">2018-03-28T12:34:38Z</dcterms:modified>
</cp:coreProperties>
</file>