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7" r:id="rId2"/>
    <p:sldId id="266" r:id="rId3"/>
    <p:sldId id="267" r:id="rId4"/>
    <p:sldId id="281" r:id="rId5"/>
    <p:sldId id="283" r:id="rId6"/>
    <p:sldId id="284" r:id="rId7"/>
    <p:sldId id="298" r:id="rId8"/>
    <p:sldId id="278" r:id="rId9"/>
    <p:sldId id="279" r:id="rId10"/>
    <p:sldId id="280" r:id="rId11"/>
    <p:sldId id="282" r:id="rId12"/>
    <p:sldId id="299" r:id="rId13"/>
    <p:sldId id="300" r:id="rId14"/>
    <p:sldId id="319" r:id="rId15"/>
    <p:sldId id="285" r:id="rId16"/>
    <p:sldId id="286" r:id="rId17"/>
    <p:sldId id="288" r:id="rId18"/>
    <p:sldId id="287" r:id="rId19"/>
    <p:sldId id="289" r:id="rId20"/>
    <p:sldId id="295" r:id="rId21"/>
    <p:sldId id="293" r:id="rId22"/>
    <p:sldId id="294" r:id="rId23"/>
    <p:sldId id="296" r:id="rId24"/>
    <p:sldId id="297" r:id="rId25"/>
    <p:sldId id="290" r:id="rId26"/>
    <p:sldId id="301" r:id="rId27"/>
    <p:sldId id="302" r:id="rId28"/>
    <p:sldId id="303" r:id="rId29"/>
    <p:sldId id="304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05" r:id="rId43"/>
    <p:sldId id="30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25.03.19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63142-3A3A-4D84-AE9A-F10DDE75DB5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25.03.19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4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17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18.emf"/><Relationship Id="rId7" Type="http://schemas.openxmlformats.org/officeDocument/2006/relationships/package" Target="../embeddings/Microsoft_Word_Document5.docx"/><Relationship Id="rId8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22.emf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23.emf"/><Relationship Id="rId7" Type="http://schemas.openxmlformats.org/officeDocument/2006/relationships/package" Target="../embeddings/Microsoft_Word_Document9.docx"/><Relationship Id="rId8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 ПРТС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Интегрирование функций. Интегрирование уравнений.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методов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534" r="31252"/>
          <a:stretch/>
        </p:blipFill>
        <p:spPr bwMode="auto">
          <a:xfrm>
            <a:off x="4655840" y="636514"/>
            <a:ext cx="6336704" cy="57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чуть-чуть про интегрирование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90487" y="1846264"/>
            <a:ext cx="5455476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Симпсона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816" y="730116"/>
            <a:ext cx="7715832" cy="52191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Симпсона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334677"/>
            <a:ext cx="6492875" cy="40521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0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Сделайте самостоятельно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Проинтегрируйте с использованием двух любых методов из рассмотренных функцию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ru-RU" b="0" i="0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на отрезке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0,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Сравните точности. У какого метода она выше?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Проведите интегрирование на отрезке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</a:rPr>
                      <m:t>0,</m:t>
                    </m:r>
                    <m:r>
                      <a:rPr lang="ru-RU" b="0" i="1" smtClean="0">
                        <a:latin typeface="Cambria Math" charset="0"/>
                      </a:rPr>
                      <m:t>𝜋</m:t>
                    </m:r>
                    <m:r>
                      <m:rPr>
                        <m:lit/>
                      </m:rP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ru-RU" dirty="0" smtClean="0"/>
                  <a:t> Почему получился такой результат?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54" t="-2202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Интегрирование ОДУ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Обыкновенное дифференциальное уравнение с начальными условиями</a:t>
            </a:r>
          </a:p>
          <a:p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919537" y="4509120"/>
          <a:ext cx="910830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Документ" r:id="rId3" imgW="5939845" imgH="1127626" progId="Word.Document.12">
                  <p:embed/>
                </p:oleObj>
              </mc:Choice>
              <mc:Fallback>
                <p:oleObj name="Документ" r:id="rId3" imgW="5939845" imgH="112762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4509120"/>
                        <a:ext cx="9108303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1524000" y="2708920"/>
          <a:ext cx="975657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Документ" r:id="rId5" imgW="5939845" imgH="476893" progId="Word.Document.12">
                  <p:embed/>
                </p:oleObj>
              </mc:Choice>
              <mc:Fallback>
                <p:oleObj name="Документ" r:id="rId5" imgW="5939845" imgH="476893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08920"/>
                        <a:ext cx="975657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3552" y="3717033"/>
            <a:ext cx="566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Попробуем его </a:t>
            </a:r>
            <a:r>
              <a:rPr lang="ru-RU" sz="3200" dirty="0" err="1"/>
              <a:t>дискретизовать</a:t>
            </a:r>
            <a:endParaRPr lang="ru-RU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Интегрирование ОДУ</a:t>
            </a:r>
            <a:endParaRPr lang="ru-RU" dirty="0"/>
          </a:p>
        </p:txBody>
      </p:sp>
      <p:pic>
        <p:nvPicPr>
          <p:cNvPr id="15" name="Содержимое 14" descr="fun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1457" y="2085213"/>
            <a:ext cx="6193536" cy="3544824"/>
          </a:xfrm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Интегрирование ОДУ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После дискретизации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1524000" y="2348880"/>
          <a:ext cx="975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Документ" r:id="rId3" imgW="5939845" imgH="495248" progId="Word.Document.12">
                  <p:embed/>
                </p:oleObj>
              </mc:Choice>
              <mc:Fallback>
                <p:oleObj name="Документ" r:id="rId3" imgW="5939845" imgH="495248" progId="Word.Document.1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48880"/>
                        <a:ext cx="97599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63552" y="3356993"/>
            <a:ext cx="4752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Тогда, если шаг постоянен</a:t>
            </a:r>
          </a:p>
        </p:txBody>
      </p:sp>
      <p:graphicFrame>
        <p:nvGraphicFramePr>
          <p:cNvPr id="43012" name="Object 17"/>
          <p:cNvGraphicFramePr>
            <a:graphicFrameLocks noChangeAspect="1"/>
          </p:cNvGraphicFramePr>
          <p:nvPr/>
        </p:nvGraphicFramePr>
        <p:xfrm>
          <a:off x="1703512" y="4077072"/>
          <a:ext cx="975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Документ" r:id="rId5" imgW="5939845" imgH="495248" progId="Word.Document.12">
                  <p:embed/>
                </p:oleObj>
              </mc:Choice>
              <mc:Fallback>
                <p:oleObj name="Документ" r:id="rId5" imgW="5939845" imgH="495248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077072"/>
                        <a:ext cx="97599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63553" y="4509121"/>
            <a:ext cx="775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наше исходное уравнение можно записать</a:t>
            </a:r>
          </a:p>
        </p:txBody>
      </p:sp>
      <p:graphicFrame>
        <p:nvGraphicFramePr>
          <p:cNvPr id="43013" name="Object 17"/>
          <p:cNvGraphicFramePr>
            <a:graphicFrameLocks noChangeAspect="1"/>
          </p:cNvGraphicFramePr>
          <p:nvPr/>
        </p:nvGraphicFramePr>
        <p:xfrm>
          <a:off x="1199456" y="5157192"/>
          <a:ext cx="975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Документ" r:id="rId7" imgW="5939845" imgH="495248" progId="Word.Document.12">
                  <p:embed/>
                </p:oleObj>
              </mc:Choice>
              <mc:Fallback>
                <p:oleObj name="Документ" r:id="rId7" imgW="5939845" imgH="495248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5157192"/>
                        <a:ext cx="97599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Явная схема Эйлера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59856"/>
              </p:ext>
            </p:extLst>
          </p:nvPr>
        </p:nvGraphicFramePr>
        <p:xfrm>
          <a:off x="3431704" y="867542"/>
          <a:ext cx="8323089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Document" r:id="rId3" imgW="5943600" imgH="317500" progId="Word.Document.12">
                  <p:embed/>
                </p:oleObj>
              </mc:Choice>
              <mc:Fallback>
                <p:oleObj name="Document" r:id="rId3" imgW="5943600" imgH="31750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867542"/>
                        <a:ext cx="8323089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11" descr="euler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223792" y="1601745"/>
            <a:ext cx="7832213" cy="4563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немного про ОДУ</a:t>
            </a:r>
            <a:endParaRPr lang="ru-RU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37170"/>
              </p:ext>
            </p:extLst>
          </p:nvPr>
        </p:nvGraphicFramePr>
        <p:xfrm>
          <a:off x="1246505" y="1821433"/>
          <a:ext cx="97599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Документ" r:id="rId3" imgW="5939845" imgH="1268714" progId="Word.Document.12">
                  <p:embed/>
                </p:oleObj>
              </mc:Choice>
              <mc:Fallback>
                <p:oleObj name="Документ" r:id="rId3" imgW="5939845" imgH="12687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505" y="1821433"/>
                        <a:ext cx="97599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одержимое 3"/>
          <p:cNvSpPr txBox="1">
            <a:spLocks/>
          </p:cNvSpPr>
          <p:nvPr/>
        </p:nvSpPr>
        <p:spPr>
          <a:xfrm>
            <a:off x="2207568" y="2924944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Аналогично можно получить неявную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343473" y="3645024"/>
          <a:ext cx="9759951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Документ" r:id="rId5" imgW="5939845" imgH="495248" progId="Word.Document.12">
                  <p:embed/>
                </p:oleObj>
              </mc:Choice>
              <mc:Fallback>
                <p:oleObj name="Документ" r:id="rId5" imgW="5939845" imgH="49524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3" y="3645024"/>
                        <a:ext cx="9759951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415480" y="4653136"/>
          <a:ext cx="975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Документ" r:id="rId7" imgW="5939845" imgH="495248" progId="Word.Document.12">
                  <p:embed/>
                </p:oleObj>
              </mc:Choice>
              <mc:Fallback>
                <p:oleObj name="Документ" r:id="rId7" imgW="5939845" imgH="4952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653136"/>
                        <a:ext cx="97599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одержимое 3"/>
          <p:cNvSpPr txBox="1">
            <a:spLocks/>
          </p:cNvSpPr>
          <p:nvPr/>
        </p:nvSpPr>
        <p:spPr>
          <a:xfrm>
            <a:off x="2207568" y="4005064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или «</a:t>
            </a:r>
            <a:r>
              <a:rPr lang="ru-RU" sz="3200" dirty="0" err="1"/>
              <a:t>полуявную</a:t>
            </a:r>
            <a:r>
              <a:rPr lang="ru-RU" sz="3200" dirty="0"/>
              <a:t>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из файла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534" t="945" r="24597" b="17426"/>
          <a:stretch/>
        </p:blipFill>
        <p:spPr bwMode="auto">
          <a:xfrm>
            <a:off x="4511824" y="476672"/>
            <a:ext cx="6928479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Насколько точное решение мы получили?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погрешность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1550670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Погрешность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844824"/>
                <a:ext cx="8229600" cy="2731442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Насколько точно мы получаем решение?</a:t>
                </a:r>
                <a:r>
                  <a:rPr lang="en-US" sz="3200" dirty="0"/>
                  <a:t> </a:t>
                </a:r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Для явной схемы: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Поэтому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Mh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844824"/>
                <a:ext cx="8229600" cy="2731442"/>
              </a:xfrm>
              <a:prstGeom prst="rect">
                <a:avLst/>
              </a:prstGeom>
              <a:blipFill rotWithShape="0">
                <a:blip r:embed="rId2"/>
                <a:stretch>
                  <a:fillRect l="-1852" t="-2902" b="-3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7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Погрешность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2060848"/>
                <a:ext cx="8229600" cy="3955578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Аналогично для </a:t>
                </a:r>
                <a:r>
                  <a:rPr lang="ru-RU" sz="3200" dirty="0" err="1"/>
                  <a:t>полуявной</a:t>
                </a:r>
                <a:r>
                  <a:rPr lang="ru-RU" sz="3200" dirty="0"/>
                  <a:t> схемы: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Поэтому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Mh</m:t>
                          </m:r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060848"/>
                <a:ext cx="8229600" cy="3955578"/>
              </a:xfrm>
              <a:prstGeom prst="rect">
                <a:avLst/>
              </a:prstGeom>
              <a:blipFill rotWithShape="0">
                <a:blip r:embed="rId2"/>
                <a:stretch>
                  <a:fillRect l="-1852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Рунге-Кутты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Общая идея – давайте попробуем посчитать определённый интеграл:</a:t>
                </a:r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Определённая сложность в том, что он обычно не вычисляем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5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Рунге-Кутты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И снова </a:t>
                </a:r>
                <a:r>
                  <a:rPr lang="ru-RU" sz="3200" dirty="0" err="1"/>
                  <a:t>дискретизируем</a:t>
                </a:r>
                <a:r>
                  <a:rPr lang="ru-RU" sz="3200" dirty="0"/>
                  <a:t>: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Интеграл заменим квадратурной формулой:</a:t>
                </a:r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Например, при </a:t>
                </a:r>
                <a:r>
                  <a:rPr lang="en-US" sz="3200" dirty="0"/>
                  <a:t>m=2 </a:t>
                </a:r>
                <a:r>
                  <a:rPr lang="ru-RU" sz="3200" dirty="0"/>
                  <a:t>получим метод Эйлера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  <a:blipFill rotWithShape="0">
                <a:blip r:embed="rId2"/>
                <a:stretch>
                  <a:fillRect l="-1852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Рунге-Кутты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49789"/>
              </p:ext>
            </p:extLst>
          </p:nvPr>
        </p:nvGraphicFramePr>
        <p:xfrm>
          <a:off x="1298377" y="2184771"/>
          <a:ext cx="975995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Документ" r:id="rId4" imgW="5939845" imgH="1726891" progId="Word.Document.12">
                  <p:embed/>
                </p:oleObj>
              </mc:Choice>
              <mc:Fallback>
                <p:oleObj name="Документ" r:id="rId4" imgW="5939845" imgH="172689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377" y="2184771"/>
                        <a:ext cx="975995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одержимое 3"/>
          <p:cNvSpPr txBox="1">
            <a:spLocks/>
          </p:cNvSpPr>
          <p:nvPr/>
        </p:nvSpPr>
        <p:spPr>
          <a:xfrm>
            <a:off x="2089212" y="1571725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Схема Рунге-Кутты 4-го порядка точности</a:t>
            </a: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2063552" y="4293096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В </a:t>
            </a:r>
            <a:r>
              <a:rPr lang="en-US" sz="3200" dirty="0"/>
              <a:t>MATLAB – ode45()</a:t>
            </a:r>
            <a:r>
              <a:rPr lang="ru-RU" sz="3200" dirty="0"/>
              <a:t> – с выбором шага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1928" y="5623096"/>
            <a:ext cx="763284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А.А. Амосов, Ю.А. Дубинский, Н.В. </a:t>
            </a:r>
            <a:r>
              <a:rPr lang="ru-RU" dirty="0" err="1"/>
              <a:t>Копчёнова</a:t>
            </a:r>
            <a:r>
              <a:rPr lang="ru-RU" dirty="0"/>
              <a:t> «Вычислительные методы для инженеров. Учебное пособие» - М., Высшая школа, 1994г.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79576" y="5589240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методы Рунге-Кутты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Явные методы не подходят для решения «жёстких» задач</a:t>
                </a:r>
              </a:p>
              <a:p>
                <a:r>
                  <a:rPr lang="ru-RU" dirty="0" smtClean="0"/>
                  <a:t>Неявные методы – лучше, в силу большей устойчивости</a:t>
                </a:r>
              </a:p>
              <a:p>
                <a:r>
                  <a:rPr lang="ru-RU" dirty="0" smtClean="0"/>
                  <a:t>При этом задача решается итерационно</a:t>
                </a:r>
              </a:p>
              <a:p>
                <a:r>
                  <a:rPr lang="ru-RU" dirty="0" smtClean="0"/>
                  <a:t>Пример – неявный метод Эйлера (он же метод Рунге 1 порядка):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58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Рунге-Кутты 4 порядка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23792" y="50745"/>
            <a:ext cx="7560840" cy="68407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1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100" dirty="0">
                <a:solidFill>
                  <a:srgbClr val="4B83CD"/>
                </a:solidFill>
                <a:latin typeface="Menlo" charset="0"/>
              </a:rPr>
              <a:t>define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USE_MATH_DEFINES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1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dirty="0" err="1">
                <a:solidFill>
                  <a:srgbClr val="448C27"/>
                </a:solidFill>
                <a:latin typeface="Menlo" charset="0"/>
              </a:rPr>
              <a:t>cmath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1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dirty="0">
                <a:solidFill>
                  <a:srgbClr val="448C27"/>
                </a:solidFill>
                <a:latin typeface="Menlo" charset="0"/>
              </a:rPr>
              <a:t>vector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f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4B83CD"/>
                </a:solidFill>
                <a:latin typeface="Menlo" charset="0"/>
              </a:rPr>
              <a:t>    return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(-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sin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runge4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y0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A3E9D"/>
                </a:solidFill>
                <a:latin typeface="Menlo" charset="0"/>
              </a:rPr>
              <a:t>    double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initVal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A3E9D"/>
                </a:solidFill>
                <a:latin typeface="Menlo" charset="0"/>
              </a:rPr>
              <a:t>    double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step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AB6526"/>
                </a:solidFill>
                <a:latin typeface="Menlo" charset="0"/>
              </a:rPr>
              <a:t>0.1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&gt;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AA3731"/>
                </a:solidFill>
                <a:latin typeface="Menlo" charset="0"/>
              </a:rPr>
              <a:t>    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1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initVal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4B83CD"/>
                </a:solidFill>
                <a:latin typeface="Menlo" charset="0"/>
              </a:rPr>
              <a:t>    for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t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t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M_PI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step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    {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A3E9D"/>
                </a:solidFill>
                <a:latin typeface="Menlo" charset="0"/>
              </a:rPr>
              <a:t>        double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dy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runge4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1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AA3731"/>
                </a:solidFill>
                <a:latin typeface="Menlo" charset="0"/>
              </a:rPr>
              <a:t>        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t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    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1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dy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    }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100" dirty="0" smtClean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1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1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1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    {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    </a:t>
            </a:r>
            <a:r>
              <a:rPr lang="en-US" sz="11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100" dirty="0">
                <a:solidFill>
                  <a:srgbClr val="448C27"/>
                </a:solidFill>
                <a:latin typeface="Menlo" charset="0"/>
              </a:rPr>
              <a:t>Cos(t)=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cos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100" b="1" dirty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])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100" dirty="0">
                <a:solidFill>
                  <a:srgbClr val="448C27"/>
                </a:solidFill>
                <a:latin typeface="Menlo" charset="0"/>
              </a:rPr>
              <a:t> y(t)=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    }</a:t>
            </a:r>
            <a:r>
              <a:rPr lang="en-US" sz="11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100" dirty="0">
                <a:solidFill>
                  <a:srgbClr val="333333"/>
                </a:solidFill>
                <a:latin typeface="Menlo" charset="0"/>
              </a:rPr>
            </a:b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100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1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1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100" dirty="0">
              <a:solidFill>
                <a:srgbClr val="333333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1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Рунге-Кутты 4 порядка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60" y="2060848"/>
            <a:ext cx="6941572" cy="20882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48" y="1916832"/>
            <a:ext cx="2717034" cy="43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7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Самостоятельно: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Давайте попробуем проинтегрировать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Что должно получиться?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6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46325" y="2245362"/>
            <a:ext cx="7543800" cy="322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решить более сложное уравнение?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Мы с вами выяснили, как решить уравнение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 как нам быть, если уравнение несколько сложнее, например: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=0, 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Метод Рунге-Кутты – для уравнений первого порядка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5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уравнение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Перейдём к системе уравнений: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 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⋅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С начальными условиями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  <m:r>
                      <m:rPr>
                        <m:nor/>
                      </m:rPr>
                      <a:rPr lang="ru-RU" i="1" dirty="0">
                        <a:latin typeface="Cambria Math" charset="0"/>
                      </a:rPr>
                      <m:t>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К чему это приведёт с точки зрения кода?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правых частей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476672"/>
            <a:ext cx="6492240" cy="56886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B2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F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ru-RU" i="1" dirty="0" smtClean="0">
                <a:solidFill>
                  <a:srgbClr val="AAAAAA"/>
                </a:solidFill>
                <a:latin typeface="Menlo" charset="0"/>
              </a:rPr>
              <a:t> 	</a:t>
            </a:r>
            <a:r>
              <a:rPr lang="en-US" i="1" dirty="0" smtClean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return (-B1*v*v - B2*v + F);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Класс-решатель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6632"/>
            <a:ext cx="6492240" cy="58726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public: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b="1" dirty="0" smtClean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sz="1400" b="1" dirty="0" smtClean="0">
                <a:solidFill>
                  <a:srgbClr val="AA3731"/>
                </a:solidFill>
                <a:latin typeface="Menlo" charset="0"/>
              </a:rPr>
              <a:t>Runge4Solver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 smtClean="0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 smtClean="0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 smtClean="0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ru-RU" sz="1400" dirty="0" smtClean="0">
              <a:solidFill>
                <a:srgbClr val="777777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77777"/>
                </a:solidFill>
                <a:latin typeface="Menlo" charset="0"/>
              </a:rPr>
              <a:t> 		</a:t>
            </a:r>
            <a:r>
              <a:rPr lang="is-IS" sz="1400" dirty="0" smtClean="0">
                <a:solidFill>
                  <a:srgbClr val="777777"/>
                </a:solidFill>
                <a:latin typeface="Menlo" charset="0"/>
              </a:rPr>
              <a:t>…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private: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400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0.01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800" y="731520"/>
            <a:ext cx="7776864" cy="557368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])/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])/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3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	Runge4Solver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3.15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b="1" dirty="0" smtClean="0">
                <a:solidFill>
                  <a:srgbClr val="AA3731"/>
                </a:solidFill>
                <a:latin typeface="Menlo" charset="0"/>
              </a:rPr>
              <a:t> 		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X=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\</a:t>
            </a:r>
          </a:p>
          <a:p>
            <a:r>
              <a:rPr lang="en-US" sz="1400" b="1" dirty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sz="1400" b="1" dirty="0" smtClean="0">
                <a:solidFill>
                  <a:srgbClr val="777777"/>
                </a:solidFill>
                <a:latin typeface="Menlo" charset="0"/>
              </a:rPr>
              <a:t>		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 smtClean="0">
                <a:solidFill>
                  <a:srgbClr val="AA3731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 smtClean="0">
                <a:solidFill>
                  <a:srgbClr val="4B83CD"/>
                </a:solidFill>
                <a:latin typeface="Menlo" charset="0"/>
              </a:rPr>
              <a:t> 	return</a:t>
            </a:r>
            <a:r>
              <a:rPr lang="en-US" sz="14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3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ли сделать более универсальное решение?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нас жёстко задан размер системы уравнений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Снаружи класса - какие-то непонятные функции </a:t>
            </a:r>
            <a:r>
              <a:rPr lang="en-US" i="1" dirty="0" smtClean="0"/>
              <a:t>f1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f2</a:t>
            </a:r>
          </a:p>
          <a:p>
            <a:pPr>
              <a:buFont typeface="Arial" charset="0"/>
              <a:buChar char="•"/>
            </a:pPr>
            <a:r>
              <a:rPr lang="en-US" i="1" dirty="0"/>
              <a:t> </a:t>
            </a:r>
            <a:r>
              <a:rPr lang="ru-RU" dirty="0" smtClean="0"/>
              <a:t>Как быть, если мы захотим сменить систему уравнений?</a:t>
            </a:r>
          </a:p>
          <a:p>
            <a:pPr>
              <a:buFont typeface="Arial" charset="0"/>
              <a:buChar char="•"/>
            </a:pPr>
            <a:r>
              <a:rPr lang="ru-RU" i="1" dirty="0" smtClean="0"/>
              <a:t>Вспомним про возможность наследования!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4646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Базовый класс с виртуальным методом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5800" y="332656"/>
            <a:ext cx="7776864" cy="63367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public: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b="1" dirty="0" smtClean="0">
                <a:solidFill>
                  <a:srgbClr val="AA3731"/>
                </a:solidFill>
                <a:latin typeface="Menlo" charset="0"/>
              </a:rPr>
              <a:t>Runge4Solver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(){}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InitValues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&gt;&amp;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ru-RU" dirty="0" smtClean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is-IS" dirty="0" smtClean="0">
                <a:solidFill>
                  <a:srgbClr val="333333"/>
                </a:solidFill>
                <a:latin typeface="Menlo" charset="0"/>
              </a:rPr>
              <a:t>…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protected: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4B83CD"/>
                </a:solidFill>
                <a:latin typeface="Menlo" charset="0"/>
              </a:rPr>
              <a:t>virtual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smtClean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0.01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};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Собственно, интегрирование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776" y="188640"/>
            <a:ext cx="8112224" cy="65527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()),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];</a:t>
            </a: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 smtClean="0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Здесь мы несколько раз вызываем виртуальную функцию </a:t>
            </a:r>
            <a:r>
              <a:rPr lang="en-US" sz="1600" dirty="0" err="1" smtClean="0"/>
              <a:t>RecalcSystem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54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вот и класс наследник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816" y="731520"/>
            <a:ext cx="7632848" cy="52578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TestRunge4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: 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B1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	B2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	F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4B83CD"/>
                </a:solidFill>
                <a:latin typeface="Menlo" charset="0"/>
              </a:rPr>
              <a:t> 	virtual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600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());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	ret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	ret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B1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],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B2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F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4B83CD"/>
                </a:solidFill>
                <a:latin typeface="Menlo" charset="0"/>
              </a:rPr>
              <a:t> 	return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 нём реализована та самая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Интегрирование функций</a:t>
            </a:r>
            <a:endParaRPr lang="ru-RU" dirty="0"/>
          </a:p>
        </p:txBody>
      </p:sp>
      <p:pic>
        <p:nvPicPr>
          <p:cNvPr id="8" name="Содержимое 7" descr="rect_lef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4" y="1844824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Левые прямоугольники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И ещё один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792" y="731520"/>
            <a:ext cx="7704856" cy="5257800"/>
          </a:xfrm>
        </p:spPr>
        <p:txBody>
          <a:bodyPr/>
          <a:lstStyle/>
          <a:p>
            <a:r>
              <a:rPr lang="en-US" sz="16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MyRunge4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: 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600" dirty="0" smtClean="0">
                <a:solidFill>
                  <a:srgbClr val="4B83CD"/>
                </a:solidFill>
                <a:latin typeface="Menlo" charset="0"/>
              </a:rPr>
              <a:t>virtual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600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());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4B83CD"/>
                </a:solidFill>
                <a:latin typeface="Menlo" charset="0"/>
              </a:rPr>
              <a:t> 		</a:t>
            </a:r>
            <a:r>
              <a:rPr lang="en-US" sz="1600" dirty="0" smtClean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600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ru-RU" sz="1600" dirty="0" smtClean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600" dirty="0" smtClean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Теперь я могу создать кучу классов – под каждую систему </a:t>
            </a:r>
            <a:r>
              <a:rPr lang="ru-RU" sz="1200" dirty="0" err="1" smtClean="0"/>
              <a:t>арвнений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9525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MyRunge4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b="1" dirty="0" smtClean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InitValues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3.15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	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b="1" dirty="0" smtClean="0">
                <a:solidFill>
                  <a:srgbClr val="AA3731"/>
                </a:solidFill>
                <a:latin typeface="Menlo" charset="0"/>
              </a:rPr>
              <a:t> 		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 smtClean="0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 smtClean="0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X=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V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&lt;&lt; \ 	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  		</a:t>
            </a: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Menlo" charset="0"/>
              </a:rPr>
              <a:t>		</a:t>
            </a:r>
            <a:r>
              <a:rPr lang="en-US" dirty="0" err="1" smtClean="0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 	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smtClean="0">
                <a:solidFill>
                  <a:srgbClr val="4B83CD"/>
                </a:solidFill>
                <a:latin typeface="Menlo" charset="0"/>
              </a:rPr>
              <a:t> 	return</a:t>
            </a:r>
            <a:r>
              <a:rPr lang="en-US" smtClean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7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задание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Будем решать уравнение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Начальное условие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Решаем на 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 с шагом 0.01</a:t>
                </a:r>
              </a:p>
              <a:p>
                <a:r>
                  <a:rPr lang="ru-RU" dirty="0" smtClean="0"/>
                  <a:t>Аналитическое решение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Очевидно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Нужно решить и вывести значения </a:t>
                </a:r>
              </a:p>
              <a:p>
                <a:r>
                  <a:rPr lang="ru-RU" dirty="0" smtClean="0"/>
                  <a:t>и максимальную величину рассогласования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093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063552" y="1124744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160240"/>
                <a:gridCol w="2304256"/>
                <a:gridCol w="2540968"/>
              </a:tblGrid>
              <a:tr h="3341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8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Интегрирование функций</a:t>
            </a:r>
          </a:p>
        </p:txBody>
      </p:sp>
      <p:pic>
        <p:nvPicPr>
          <p:cNvPr id="6" name="Содержимое 5" descr="rect_righ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4" y="1844824"/>
            <a:ext cx="26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Правые прямоугольники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Чуть сложнее - трапеции</a:t>
            </a:r>
            <a:endParaRPr lang="ru-RU" dirty="0"/>
          </a:p>
        </p:txBody>
      </p:sp>
      <p:pic>
        <p:nvPicPr>
          <p:cNvPr id="7" name="Содержимое 6" descr="rect_tr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5" y="184482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Трапеции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виде формул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Прямоугольники:</a:t>
                </a:r>
              </a:p>
              <a:p>
                <a:pPr lvl="1"/>
                <a:r>
                  <a:rPr lang="ru-RU" dirty="0" smtClean="0"/>
                  <a:t>Левые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Правые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Трапеции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Симпсона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7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534" r="19052"/>
          <a:stretch/>
        </p:blipFill>
        <p:spPr bwMode="auto">
          <a:xfrm>
            <a:off x="4511824" y="836712"/>
            <a:ext cx="730843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534" r="17943"/>
          <a:stretch/>
        </p:blipFill>
        <p:spPr bwMode="auto">
          <a:xfrm>
            <a:off x="4511824" y="589122"/>
            <a:ext cx="7041276" cy="571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2102</TotalTime>
  <Words>1248</Words>
  <Application>Microsoft Macintosh PowerPoint</Application>
  <PresentationFormat>Widescreen</PresentationFormat>
  <Paragraphs>352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Calibri Light</vt:lpstr>
      <vt:lpstr>Cambria Math</vt:lpstr>
      <vt:lpstr>Menlo</vt:lpstr>
      <vt:lpstr>Arial</vt:lpstr>
      <vt:lpstr>Retrospect</vt:lpstr>
      <vt:lpstr>Документ</vt:lpstr>
      <vt:lpstr>Document</vt:lpstr>
      <vt:lpstr>Элементы технического зрения ПРТС</vt:lpstr>
      <vt:lpstr>Ввод из файла</vt:lpstr>
      <vt:lpstr>Стандартные контейнеры</vt:lpstr>
      <vt:lpstr>Интегрирование функций</vt:lpstr>
      <vt:lpstr>Интегрирование функций</vt:lpstr>
      <vt:lpstr>Чуть сложнее - трапеции</vt:lpstr>
      <vt:lpstr>В виде формул</vt:lpstr>
      <vt:lpstr>Сравнение</vt:lpstr>
      <vt:lpstr>Подготовка данных</vt:lpstr>
      <vt:lpstr>Реализация методов</vt:lpstr>
      <vt:lpstr>И чуть-чуть про интегрирование</vt:lpstr>
      <vt:lpstr>Метод Симпсона</vt:lpstr>
      <vt:lpstr>Метод Симпсона</vt:lpstr>
      <vt:lpstr>Сделайте самостоятельно</vt:lpstr>
      <vt:lpstr>Интегрирование ОДУ</vt:lpstr>
      <vt:lpstr>Интегрирование ОДУ</vt:lpstr>
      <vt:lpstr>Интегрирование ОДУ</vt:lpstr>
      <vt:lpstr>Явная схема Эйлера</vt:lpstr>
      <vt:lpstr>И немного про ОДУ</vt:lpstr>
      <vt:lpstr>Насколько точное решение мы получили?</vt:lpstr>
      <vt:lpstr>Погрешность</vt:lpstr>
      <vt:lpstr>Погрешность</vt:lpstr>
      <vt:lpstr>Методы Рунге-Кутты</vt:lpstr>
      <vt:lpstr>Методы Рунге-Кутты</vt:lpstr>
      <vt:lpstr>Методы Рунге-Кутты</vt:lpstr>
      <vt:lpstr>Неявные методы Рунге-Кутты</vt:lpstr>
      <vt:lpstr>Метод Рунге-Кутты 4 порядка</vt:lpstr>
      <vt:lpstr>Метод Рунге-Кутты 4 порядка</vt:lpstr>
      <vt:lpstr>Самостоятельно:</vt:lpstr>
      <vt:lpstr>Как решить более сложное уравнение?</vt:lpstr>
      <vt:lpstr>Система уравнение</vt:lpstr>
      <vt:lpstr>Функции правых частей</vt:lpstr>
      <vt:lpstr>Класс-решатель</vt:lpstr>
      <vt:lpstr>CalcStep</vt:lpstr>
      <vt:lpstr>main()</vt:lpstr>
      <vt:lpstr>Можно ли сделать более универсальное решение?</vt:lpstr>
      <vt:lpstr>Базовый класс с виртуальным методом</vt:lpstr>
      <vt:lpstr>Собственно, интегрирование</vt:lpstr>
      <vt:lpstr>А вот и класс наследник</vt:lpstr>
      <vt:lpstr>И ещё один</vt:lpstr>
      <vt:lpstr>main()</vt:lpstr>
      <vt:lpstr>Третье задание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Алексей Макашов</dc:creator>
  <cp:lastModifiedBy>Alexey Makashov</cp:lastModifiedBy>
  <cp:revision>70</cp:revision>
  <cp:lastPrinted>2019-03-25T12:39:37Z</cp:lastPrinted>
  <dcterms:created xsi:type="dcterms:W3CDTF">2016-04-21T07:11:39Z</dcterms:created>
  <dcterms:modified xsi:type="dcterms:W3CDTF">2019-03-25T12:40:19Z</dcterms:modified>
</cp:coreProperties>
</file>