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4"/>
  </p:notesMasterIdLst>
  <p:sldIdLst>
    <p:sldId id="257" r:id="rId2"/>
    <p:sldId id="280" r:id="rId3"/>
    <p:sldId id="283" r:id="rId4"/>
    <p:sldId id="281" r:id="rId5"/>
    <p:sldId id="282" r:id="rId6"/>
    <p:sldId id="312" r:id="rId7"/>
    <p:sldId id="313" r:id="rId8"/>
    <p:sldId id="311" r:id="rId9"/>
    <p:sldId id="284" r:id="rId10"/>
    <p:sldId id="285" r:id="rId11"/>
    <p:sldId id="259" r:id="rId12"/>
    <p:sldId id="263" r:id="rId13"/>
    <p:sldId id="264" r:id="rId14"/>
    <p:sldId id="265" r:id="rId15"/>
    <p:sldId id="260" r:id="rId16"/>
    <p:sldId id="261" r:id="rId17"/>
    <p:sldId id="262" r:id="rId18"/>
    <p:sldId id="258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314" r:id="rId33"/>
    <p:sldId id="279" r:id="rId34"/>
    <p:sldId id="289" r:id="rId35"/>
    <p:sldId id="315" r:id="rId36"/>
    <p:sldId id="316" r:id="rId37"/>
    <p:sldId id="317" r:id="rId38"/>
    <p:sldId id="318" r:id="rId39"/>
    <p:sldId id="319" r:id="rId40"/>
    <p:sldId id="320" r:id="rId41"/>
    <p:sldId id="287" r:id="rId42"/>
    <p:sldId id="28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12" d="100"/>
          <a:sy n="112" d="100"/>
        </p:scale>
        <p:origin x="115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1EFE-46AB-40A8-A3B7-22570517384A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63142-3A3A-4D84-AE9A-F10DDE75D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8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63142-3A3A-4D84-AE9A-F10DDE75DB5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23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97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90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4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236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898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484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43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018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6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21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books.bmstu.ru/catalog/95/book1824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ru-RU" sz="4800" dirty="0"/>
              <a:t>Системы технического зрения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Библиотека </a:t>
            </a:r>
            <a:r>
              <a:rPr lang="en-US" dirty="0"/>
              <a:t>Eigen</a:t>
            </a:r>
            <a:r>
              <a:rPr lang="ru-RU" dirty="0"/>
              <a:t>. Итерационные методы. Метод наименьших квадратов.</a:t>
            </a:r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 – </a:t>
            </a:r>
            <a:r>
              <a:rPr lang="ru-RU" dirty="0"/>
              <a:t>Различные методы решения</a:t>
            </a:r>
          </a:p>
        </p:txBody>
      </p:sp>
      <p:pic>
        <p:nvPicPr>
          <p:cNvPr id="6" name="Содержимое 5" descr="Eigen_diff_solvers_output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31945"/>
          <a:stretch/>
        </p:blipFill>
        <p:spPr>
          <a:xfrm>
            <a:off x="768131" y="508696"/>
            <a:ext cx="5688631" cy="5840608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Итерационные методы решения СЛАУ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Вместо точного решения мы ищем приближённое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Мы преобразуем исходную задачу к специальному виду: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 ⟹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𝑑𝑖𝑎𝑔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Тогда, если мы зададим начальное приближение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получим итерационный процесс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Метод простой итерации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Сходимость итерационных методов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Всегда ли итерационные методы сходятся?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Сходимость основана на свойстве сжимающих отображений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</a:rPr>
                        <m:t>𝛼𝜌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0≤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Если отображение сжимающее, то метод сходится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Для каждого итерационного метода этот критерий свой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Например, для метода простой итерации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Но, вот беда, мы не знаем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ru-RU" dirty="0"/>
                  <a:t>, как тогда проверить выполнение этого условия?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Можно построить оценку для произвольного элемента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ru-RU" dirty="0"/>
                  <a:t>, если воспользоваться согласованной нормой матрицы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⋅‖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‖</m:t>
                      </m:r>
                    </m:oMath>
                  </m:oMathPara>
                </a14:m>
                <a:endParaRPr lang="ru-RU" dirty="0"/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Но тогда встаёт вопрос – что же такое норма?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9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7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Нормы векторов и матриц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Мы будем понимать под нормой вектора его длину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Под нормой матрицы мы будем подразумевать операторную норму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ru-RU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‖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Получается, что норма матрицы зависит от способа вычисления нормы вектора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Используются т.н. нормы </a:t>
                </a:r>
                <a:r>
                  <a:rPr lang="ru-RU" dirty="0" err="1"/>
                  <a:t>Гёльдера</a:t>
                </a:r>
                <a:r>
                  <a:rPr lang="en-US" dirty="0"/>
                  <a:t>  </a:t>
                </a:r>
                <a:r>
                  <a:rPr lang="ru-RU" dirty="0"/>
                  <a:t>для векторов: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Зачем?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847" b="-15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92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Согласованые</a:t>
            </a:r>
            <a:r>
              <a:rPr lang="ru-RU" dirty="0"/>
              <a:t> нормы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4"/>
                <a:ext cx="6222858" cy="4319570"/>
              </a:xfrm>
            </p:spPr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Частные, наиболее распространённые случаи: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4"/>
                <a:ext cx="6222858" cy="4319570"/>
              </a:xfrm>
              <a:blipFill rotWithShape="0">
                <a:blip r:embed="rId2"/>
                <a:stretch>
                  <a:fillRect l="-2351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4112" y="1988840"/>
            <a:ext cx="3384376" cy="32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метода простой итерации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9376" y="188640"/>
            <a:ext cx="7632848" cy="648072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eigen3/Eigen/Dense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argc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char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argv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[])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Eigen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Matrix3d mat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mat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6.25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\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 		-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2.12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\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AB6526"/>
                </a:solidFill>
                <a:latin typeface="Menlo" charset="0"/>
              </a:rPr>
              <a:t> 		0.5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2.12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3.6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mat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Eigen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Vector3d 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b_orig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Eigen::Vector3d::Zero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b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7.5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8.68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0.24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b_orig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A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mat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diagonal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asDiagonal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B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mat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4B83CD"/>
                </a:solidFill>
                <a:latin typeface="Menlo" charset="0"/>
              </a:rPr>
              <a:t> 	for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rows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 	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AA3731"/>
                </a:solidFill>
                <a:latin typeface="Menlo" charset="0"/>
              </a:rPr>
              <a:t> 		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)/=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row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 	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метода простой итерации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368" y="188640"/>
            <a:ext cx="7898064" cy="6669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500" dirty="0">
                <a:solidFill>
                  <a:srgbClr val="448C27"/>
                </a:solidFill>
                <a:latin typeface="Menlo" charset="0"/>
              </a:rPr>
              <a:t>B=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\n"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B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500" dirty="0">
                <a:solidFill>
                  <a:srgbClr val="448C27"/>
                </a:solidFill>
                <a:latin typeface="Menlo" charset="0"/>
              </a:rPr>
              <a:t>Norm of B=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sz="15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500" b="1" dirty="0" err="1">
                <a:solidFill>
                  <a:srgbClr val="AA3731"/>
                </a:solidFill>
                <a:latin typeface="Menlo" charset="0"/>
              </a:rPr>
              <a:t>norm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7A3E9D"/>
                </a:solidFill>
                <a:latin typeface="Menlo" charset="0"/>
              </a:rPr>
              <a:t> 	double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normX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5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500" b="1" dirty="0" err="1">
                <a:solidFill>
                  <a:srgbClr val="AA3731"/>
                </a:solidFill>
                <a:latin typeface="Menlo" charset="0"/>
              </a:rPr>
              <a:t>norm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(),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normXprev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tolerance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AB6526"/>
                </a:solidFill>
                <a:latin typeface="Menlo" charset="0"/>
              </a:rPr>
              <a:t>0.0000001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5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counter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500" dirty="0">
                <a:solidFill>
                  <a:srgbClr val="333333"/>
                </a:solidFill>
                <a:latin typeface="Menlo" charset="0"/>
              </a:rPr>
            </a:b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500" dirty="0">
                <a:solidFill>
                  <a:srgbClr val="4B83CD"/>
                </a:solidFill>
                <a:latin typeface="Menlo" charset="0"/>
              </a:rPr>
              <a:t>do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777777"/>
                </a:solidFill>
                <a:latin typeface="Menlo" charset="0"/>
              </a:rPr>
              <a:t> 	{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 	x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B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5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 	counter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++;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normXprev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normX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normX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5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500" b="1" dirty="0" err="1">
                <a:solidFill>
                  <a:srgbClr val="AA3731"/>
                </a:solidFill>
                <a:latin typeface="Menlo" charset="0"/>
              </a:rPr>
              <a:t>norm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777777"/>
                </a:solidFill>
                <a:latin typeface="Menlo" charset="0"/>
              </a:rPr>
              <a:t> 	}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4B83CD"/>
                </a:solidFill>
                <a:latin typeface="Menlo" charset="0"/>
              </a:rPr>
              <a:t> 	while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500" b="1" dirty="0" err="1">
                <a:solidFill>
                  <a:srgbClr val="AA3731"/>
                </a:solidFill>
                <a:latin typeface="Menlo" charset="0"/>
              </a:rPr>
              <a:t>fabs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normX</a:t>
            </a:r>
            <a:r>
              <a:rPr lang="en-US" sz="1500" dirty="0" err="1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normXprev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)&gt;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tolerance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</a:t>
            </a:r>
            <a:br>
              <a:rPr lang="en-US" sz="1500" dirty="0">
                <a:solidFill>
                  <a:srgbClr val="333333"/>
                </a:solidFill>
                <a:latin typeface="Menlo" charset="0"/>
              </a:rPr>
            </a:b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500" dirty="0">
                <a:solidFill>
                  <a:srgbClr val="448C27"/>
                </a:solidFill>
                <a:latin typeface="Menlo" charset="0"/>
              </a:rPr>
              <a:t>After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counter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500" dirty="0">
                <a:solidFill>
                  <a:srgbClr val="448C27"/>
                </a:solidFill>
                <a:latin typeface="Menlo" charset="0"/>
              </a:rPr>
              <a:t> iterations we found X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\n"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x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Eigen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Vector3d residual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mat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b_orig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500" dirty="0">
                <a:solidFill>
                  <a:srgbClr val="448C27"/>
                </a:solidFill>
                <a:latin typeface="Menlo" charset="0"/>
              </a:rPr>
              <a:t>Residual norm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fixed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residual</a:t>
            </a:r>
            <a:r>
              <a:rPr lang="en-US" sz="15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500" b="1" dirty="0" err="1">
                <a:solidFill>
                  <a:srgbClr val="AA3731"/>
                </a:solidFill>
                <a:latin typeface="Menlo" charset="0"/>
              </a:rPr>
              <a:t>norm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Eigen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Vector3d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xLU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mat</a:t>
            </a:r>
            <a:r>
              <a:rPr lang="en-US" sz="15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500" b="1" dirty="0" err="1">
                <a:solidFill>
                  <a:srgbClr val="AA3731"/>
                </a:solidFill>
                <a:latin typeface="Menlo" charset="0"/>
              </a:rPr>
              <a:t>lu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sz="1500" b="1" dirty="0">
                <a:solidFill>
                  <a:srgbClr val="AA3731"/>
                </a:solidFill>
                <a:latin typeface="Menlo" charset="0"/>
              </a:rPr>
              <a:t>solve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b_orig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500" dirty="0">
                <a:solidFill>
                  <a:srgbClr val="448C27"/>
                </a:solidFill>
                <a:latin typeface="Menlo" charset="0"/>
              </a:rPr>
              <a:t>Same thing using LU-decomposition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\n"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xLU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br>
              <a:rPr lang="en-US" sz="1500" dirty="0">
                <a:solidFill>
                  <a:srgbClr val="333333"/>
                </a:solidFill>
                <a:latin typeface="Menlo" charset="0"/>
              </a:rPr>
            </a:br>
            <a:r>
              <a:rPr lang="ru-RU" sz="1500" dirty="0">
                <a:solidFill>
                  <a:srgbClr val="333333"/>
                </a:solidFill>
                <a:latin typeface="Menlo" charset="0"/>
              </a:rPr>
              <a:t>	</a:t>
            </a:r>
            <a:r>
              <a:rPr lang="en-US" sz="15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5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5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5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5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500" b="0" dirty="0">
              <a:solidFill>
                <a:srgbClr val="333333"/>
              </a:solidFill>
              <a:effectLst/>
              <a:latin typeface="Menlo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вычисления других норм используется функция </a:t>
            </a:r>
          </a:p>
          <a:p>
            <a:r>
              <a:rPr lang="en-US" dirty="0" err="1"/>
              <a:t>lpNorm</a:t>
            </a:r>
            <a:r>
              <a:rPr lang="en-US" dirty="0"/>
              <a:t>&lt;n&gt;()</a:t>
            </a:r>
          </a:p>
          <a:p>
            <a:r>
              <a:rPr lang="en-US" dirty="0" err="1"/>
              <a:t>lpNorm</a:t>
            </a:r>
            <a:r>
              <a:rPr lang="en-US" dirty="0"/>
              <a:t>&lt;Eigen::Infinity&gt;()</a:t>
            </a:r>
          </a:p>
        </p:txBody>
      </p:sp>
    </p:spTree>
    <p:extLst>
      <p:ext uri="{BB962C8B-B14F-4D97-AF65-F5344CB8AC3E}">
        <p14:creationId xmlns:p14="http://schemas.microsoft.com/office/powerpoint/2010/main" val="180870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718" y="1653870"/>
            <a:ext cx="6949587" cy="350332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ZapfDingbatsITC" charset="0"/>
              <a:buChar char="✚"/>
            </a:pPr>
            <a:r>
              <a:rPr lang="ru-RU" dirty="0"/>
              <a:t>При большом размере матрицы позволяют находить решение быстрее прямых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ZapfDingbatsITC" charset="0"/>
              <a:buChar char="✚"/>
            </a:pPr>
            <a:r>
              <a:rPr lang="ru-RU" dirty="0"/>
              <a:t>В них меньше накапливается вычислительная погрешность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ZapfDingbatsITC" charset="0"/>
              <a:buChar char="✚"/>
            </a:pPr>
            <a:r>
              <a:rPr lang="ru-RU" dirty="0"/>
              <a:t>Позволяют «управлять» точностью получаемого решения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LucidaGrande" charset="0"/>
              <a:buChar char="−"/>
            </a:pPr>
            <a:r>
              <a:rPr lang="ru-RU" dirty="0"/>
              <a:t>Не всегда применимы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LucidaGrande" charset="0"/>
              <a:buChar char="−"/>
            </a:pPr>
            <a:r>
              <a:rPr lang="ru-RU" dirty="0"/>
              <a:t>Для матриц небольшого размера – нерационально использовать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LucidaGrande" charset="0"/>
              <a:buChar char="−"/>
            </a:pPr>
            <a:r>
              <a:rPr lang="ru-RU" dirty="0"/>
              <a:t>В некоторых случаях – требуется найти «хорошее» приближение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934826" cy="4023360"/>
          </a:xfrm>
        </p:spPr>
        <p:txBody>
          <a:bodyPr/>
          <a:lstStyle/>
          <a:p>
            <a:r>
              <a:rPr lang="en-US" sz="16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Matrix3d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low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up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charset="0"/>
              </a:rPr>
              <a:t>low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charset="0"/>
              </a:rPr>
              <a:t>triangularView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StrictlyLower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&gt;();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charset="0"/>
              </a:rPr>
              <a:t>up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charset="0"/>
              </a:rPr>
              <a:t>triangularView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Upper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&gt;();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up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low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672064" y="1845734"/>
                <a:ext cx="4757936" cy="42475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Метод Зейделя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72064" y="1845734"/>
                <a:ext cx="4757936" cy="4247561"/>
              </a:xfrm>
              <a:blipFill>
                <a:blip r:embed="rId2"/>
                <a:stretch>
                  <a:fillRect l="-1280" t="-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12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– </a:t>
            </a:r>
            <a:r>
              <a:rPr lang="ru-RU" dirty="0"/>
              <a:t>чуть подробнее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 предыдущем занятии мы выяснили, как</a:t>
            </a:r>
          </a:p>
          <a:p>
            <a:pPr lvl="1">
              <a:buFont typeface="Arial" charset="0"/>
              <a:buChar char="•"/>
            </a:pPr>
            <a:r>
              <a:rPr lang="ru-RU" sz="2000" dirty="0"/>
              <a:t>Создавать вектора и матрицы в библиотеке </a:t>
            </a:r>
            <a:r>
              <a:rPr lang="en-US" sz="2000" dirty="0"/>
              <a:t>Eigen</a:t>
            </a:r>
          </a:p>
          <a:p>
            <a:pPr lvl="1">
              <a:buFont typeface="Arial" charset="0"/>
              <a:buChar char="•"/>
            </a:pPr>
            <a:r>
              <a:rPr lang="ru-RU" sz="2000" dirty="0"/>
              <a:t>С помощью библиотеки найти решение, используя </a:t>
            </a:r>
            <a:r>
              <a:rPr lang="en-US" sz="2000" dirty="0"/>
              <a:t>LU-</a:t>
            </a:r>
            <a:r>
              <a:rPr lang="ru-RU" sz="2000" dirty="0"/>
              <a:t>разложение</a:t>
            </a:r>
          </a:p>
          <a:p>
            <a:pPr>
              <a:buFont typeface="Arial" charset="0"/>
              <a:buChar char="•"/>
            </a:pPr>
            <a:r>
              <a:rPr lang="ru-RU" sz="2400" dirty="0"/>
              <a:t>Теперь попробуем посмотреть чуть подробнее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8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«зашумлённых данных»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1664" y="1556792"/>
            <a:ext cx="7740279" cy="51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7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«зашумлённых данных»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2279" y="1340768"/>
            <a:ext cx="8208912" cy="53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4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«зашумлённых данных»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5680" y="1340768"/>
            <a:ext cx="862831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«зашумлённых данных»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3672" y="1268760"/>
            <a:ext cx="8830259" cy="58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«зашумлённых данных»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выбрать правильное приближение?</a:t>
            </a:r>
          </a:p>
          <a:p>
            <a:r>
              <a:rPr lang="ru-RU" dirty="0"/>
              <a:t>Как оценить его параметры?</a:t>
            </a:r>
          </a:p>
          <a:p>
            <a:r>
              <a:rPr lang="ru-RU" dirty="0"/>
              <a:t>Как понять, что получилось?</a:t>
            </a:r>
          </a:p>
        </p:txBody>
      </p:sp>
    </p:spTree>
    <p:extLst>
      <p:ext uri="{BB962C8B-B14F-4D97-AF65-F5344CB8AC3E}">
        <p14:creationId xmlns:p14="http://schemas.microsoft.com/office/powerpoint/2010/main" val="3266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Используется для линейных по параметрам моделей</a:t>
            </a:r>
          </a:p>
          <a:p>
            <a:r>
              <a:rPr lang="ru-RU" dirty="0"/>
              <a:t>Подразумевает, что модель мы каким-то образом уже выбрали</a:t>
            </a:r>
          </a:p>
          <a:p>
            <a:r>
              <a:rPr lang="ru-RU" dirty="0"/>
              <a:t>Например:</a:t>
            </a:r>
          </a:p>
          <a:p>
            <a:pPr marL="457200" lvl="1" indent="0">
              <a:buNone/>
            </a:pPr>
            <a:r>
              <a:rPr lang="en-US" dirty="0"/>
              <a:t>x – </a:t>
            </a:r>
            <a:r>
              <a:rPr lang="ru-RU" dirty="0"/>
              <a:t>данные</a:t>
            </a:r>
          </a:p>
          <a:p>
            <a:pPr marL="457200" lvl="1" indent="0">
              <a:buNone/>
            </a:pPr>
            <a:r>
              <a:rPr lang="en-US" dirty="0"/>
              <a:t>y - </a:t>
            </a:r>
            <a:r>
              <a:rPr lang="ru-RU" dirty="0"/>
              <a:t>значения</a:t>
            </a:r>
          </a:p>
          <a:p>
            <a:endParaRPr lang="ru-RU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11" r="7388"/>
          <a:stretch/>
        </p:blipFill>
        <p:spPr>
          <a:xfrm>
            <a:off x="5807968" y="1224980"/>
            <a:ext cx="591610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9496" y="1844824"/>
                <a:ext cx="4186808" cy="4525963"/>
              </a:xfrm>
            </p:spPr>
            <p:txBody>
              <a:bodyPr/>
              <a:lstStyle/>
              <a:p>
                <a:r>
                  <a:rPr lang="ru-RU" dirty="0"/>
                  <a:t>Модели могут быть разными: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9496" y="1844824"/>
                <a:ext cx="4186808" cy="4525963"/>
              </a:xfrm>
              <a:blipFill rotWithShape="0">
                <a:blip r:embed="rId2"/>
                <a:stretch>
                  <a:fillRect l="-160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3">
            <a:extLst>
              <a:ext uri="{FF2B5EF4-FFF2-40B4-BE49-F238E27FC236}">
                <a16:creationId xmlns:a16="http://schemas.microsoft.com/office/drawing/2014/main" id="{E5CD4A1B-F737-42C5-A49B-61E9F7A5F7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11" r="7388"/>
          <a:stretch/>
        </p:blipFill>
        <p:spPr>
          <a:xfrm>
            <a:off x="5951984" y="1556791"/>
            <a:ext cx="5151068" cy="40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8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Выберем линейный полином: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/>
                  <a:t>Получим набор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/>
                  <a:t>При этом у нас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практически полученные результаты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/>
                  <a:t>Очевидно, что в идеальном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/>
                  <a:t>В реальности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невязка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/>
                  <a:t>Нужно выбрать </a:t>
                </a:r>
                <a:r>
                  <a:rPr lang="en-US" dirty="0"/>
                  <a:t>A </a:t>
                </a:r>
                <a:r>
                  <a:rPr lang="ru-RU" dirty="0"/>
                  <a:t>и </a:t>
                </a:r>
                <a:r>
                  <a:rPr lang="en-US" dirty="0"/>
                  <a:t>B </a:t>
                </a:r>
                <a:r>
                  <a:rPr lang="ru-RU" dirty="0"/>
                  <a:t>так, чтобы невязка была минимальной</a:t>
                </a:r>
                <a:endParaRPr lang="en-US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Будем минимизировать квадратичный функционал: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Можно записать через вектор: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Условие минимума – равенство нулю первой вариации: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8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Запишем уравнения для компонент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ru-RU" dirty="0"/>
                  <a:t>Можно записать матричное уравнение: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Тогда функционал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52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 – </a:t>
            </a:r>
            <a:r>
              <a:rPr lang="ru-RU" dirty="0"/>
              <a:t>Различные методы решения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011680" y="1779497"/>
            <a:ext cx="8229600" cy="3917032"/>
          </a:xfrm>
        </p:spPr>
        <p:txBody>
          <a:bodyPr/>
          <a:lstStyle/>
          <a:p>
            <a:r>
              <a:rPr lang="en-US" dirty="0" err="1"/>
              <a:t>FullPivLU</a:t>
            </a:r>
            <a:r>
              <a:rPr lang="en-US" dirty="0"/>
              <a:t> – LU-</a:t>
            </a:r>
            <a:r>
              <a:rPr lang="ru-RU" dirty="0"/>
              <a:t>разложение с полным выбором главного элемента</a:t>
            </a:r>
          </a:p>
          <a:p>
            <a:r>
              <a:rPr lang="en-US" dirty="0" err="1"/>
              <a:t>PartialPivLU</a:t>
            </a:r>
            <a:r>
              <a:rPr lang="en-US" dirty="0"/>
              <a:t> - LU-</a:t>
            </a:r>
            <a:r>
              <a:rPr lang="ru-RU" dirty="0"/>
              <a:t>разложение с выбором главного элемента</a:t>
            </a:r>
            <a:r>
              <a:rPr lang="en-US" dirty="0"/>
              <a:t> </a:t>
            </a:r>
            <a:r>
              <a:rPr lang="ru-RU" dirty="0"/>
              <a:t>по строкам</a:t>
            </a:r>
          </a:p>
          <a:p>
            <a:r>
              <a:rPr lang="en-US" dirty="0" err="1"/>
              <a:t>HouseholderQR</a:t>
            </a:r>
            <a:r>
              <a:rPr lang="en-US" dirty="0"/>
              <a:t> – QR-</a:t>
            </a:r>
            <a:r>
              <a:rPr lang="ru-RU" dirty="0"/>
              <a:t>разложение</a:t>
            </a:r>
          </a:p>
          <a:p>
            <a:r>
              <a:rPr lang="en-US" dirty="0"/>
              <a:t>LLT – </a:t>
            </a:r>
            <a:r>
              <a:rPr lang="ru-RU" dirty="0"/>
              <a:t>метод </a:t>
            </a:r>
            <a:r>
              <a:rPr lang="ru-RU" dirty="0" err="1"/>
              <a:t>Холецкого</a:t>
            </a:r>
            <a:endParaRPr lang="ru-RU" dirty="0"/>
          </a:p>
          <a:p>
            <a:r>
              <a:rPr lang="ru-RU" dirty="0"/>
              <a:t>…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4990699"/>
            <a:ext cx="9289031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А.А. Амосов, Ю.А. Дубинский, Н.В. </a:t>
            </a:r>
            <a:r>
              <a:rPr lang="ru-RU" dirty="0" err="1"/>
              <a:t>Копчёнова</a:t>
            </a:r>
            <a:r>
              <a:rPr lang="ru-RU" dirty="0"/>
              <a:t> «Вычислительные методы для инженеров. Учебное пособие» - М., Высшая школа, 1994г.</a:t>
            </a:r>
            <a:endParaRPr lang="en-US" dirty="0"/>
          </a:p>
          <a:p>
            <a:r>
              <a:rPr lang="ru-RU" dirty="0"/>
              <a:t>М.П. Галанин, Е.Б. Савенков «Методы численного анализа математических моделей» - М., Изд-во МГТУ им. Н.Э. Баумана, 2018 </a:t>
            </a:r>
            <a:r>
              <a:rPr lang="en-US" dirty="0">
                <a:hlinkClick r:id="rId2"/>
              </a:rPr>
              <a:t>http://ebooks.bmstu.ru/catalog/95/book1824.html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392408" y="4869160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09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После этого первую вариацию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То же самое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-матрица </a:t>
                </a:r>
                <a:r>
                  <a:rPr lang="en-US" dirty="0"/>
                  <a:t>3</a:t>
                </a:r>
                <a:r>
                  <a:rPr lang="ru-RU" dirty="0"/>
                  <a:t>х</a:t>
                </a:r>
                <a:r>
                  <a:rPr lang="en-US" dirty="0"/>
                  <a:t>3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26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У нас 3 уравнения, но всего 2 переменных</a:t>
                </a:r>
              </a:p>
              <a:p>
                <a:r>
                  <a:rPr lang="ru-RU" dirty="0"/>
                  <a:t>Можно преобразовать у уравнению 2х2: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То же самое: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791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Линейность модели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Уравнение эллипса в общем виде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Кажется, что уравнение квадратное, но по параметрам оно линейное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Такое уравнение справедливо для каждой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96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8555" y="2276872"/>
            <a:ext cx="4937125" cy="31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А если модель экспоненциальная?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Можно получить линейную логарифмированием: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Существует обобщение метода на нелинейный случай (</a:t>
                </a:r>
                <a:r>
                  <a:rPr lang="en-US" dirty="0"/>
                  <a:t>NLLS</a:t>
                </a:r>
                <a:r>
                  <a:rPr lang="ru-RU" dirty="0"/>
                  <a:t>)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Тогда строится итерационный процесс с </a:t>
                </a:r>
                <a:r>
                  <a:rPr lang="ru-RU"/>
                  <a:t>начальным приближением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4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 </a:t>
            </a:r>
            <a:r>
              <a:rPr lang="en-US" dirty="0"/>
              <a:t>Eigen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AAAAAA"/>
                </a:solidFill>
                <a:latin typeface="Menlo" charset="0"/>
              </a:rPr>
              <a:t>//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Создаём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матрицу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и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вектор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со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случайными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значениями</a:t>
            </a:r>
            <a:endParaRPr lang="en-US" dirty="0">
              <a:solidFill>
                <a:srgbClr val="777777"/>
              </a:solidFill>
              <a:latin typeface="Menlo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MatrixXf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A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Eigen::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MatrixXf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::Random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VectorXf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Eigen::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VectorXf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::Random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i="1" dirty="0">
                <a:solidFill>
                  <a:srgbClr val="AAAAAA"/>
                </a:solidFill>
                <a:latin typeface="Menlo" charset="0"/>
              </a:rPr>
              <a:t>//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Применение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"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в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лоб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"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The solution using normal equations is: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\n"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transpose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lu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solve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transpose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Menlo" charset="0"/>
              </a:rPr>
              <a:t>//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Более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правильное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(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через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QR-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разложение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The solution using the QR decomposition is: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\n"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colPivHouseholderQr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solve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endParaRPr lang="en-US" dirty="0">
              <a:solidFill>
                <a:srgbClr val="333333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43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44844" y="2060848"/>
                <a:ext cx="8363272" cy="374441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Как оценить качество полученной оценки?</a:t>
                </a:r>
              </a:p>
              <a:p>
                <a:r>
                  <a:rPr lang="ru-RU" dirty="0"/>
                  <a:t>Самый простой вариант – посчитать норму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Однако её величина зависит от размерности вектора (числа </a:t>
                </a:r>
                <a:r>
                  <a:rPr lang="en-US" i="1" dirty="0"/>
                  <a:t>n</a:t>
                </a:r>
                <a:r>
                  <a:rPr lang="ru-RU" dirty="0"/>
                  <a:t>)</a:t>
                </a:r>
                <a:endParaRPr lang="en-US" dirty="0"/>
              </a:p>
              <a:p>
                <a:r>
                  <a:rPr lang="ru-RU" dirty="0"/>
                  <a:t>Выход – использовать отношение нормы невязки к норме правой части: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Ещё одна проблема – оценка данных с выбросами (</a:t>
                </a:r>
                <a:r>
                  <a:rPr lang="en-US" dirty="0"/>
                  <a:t>outliers</a:t>
                </a:r>
                <a:r>
                  <a:rPr lang="ru-RU" dirty="0"/>
                  <a:t>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4844" y="2060848"/>
                <a:ext cx="8363272" cy="3744416"/>
              </a:xfrm>
              <a:blipFill rotWithShape="0">
                <a:blip r:embed="rId2"/>
                <a:stretch>
                  <a:fillRect l="-729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587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с выбросами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737" y="730758"/>
            <a:ext cx="7288757" cy="53964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 же самая линейная зависимость, но теперь в ней есть несколько «неправильных» точек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29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с выбросами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551384" y="41835"/>
            <a:ext cx="5814554" cy="677432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Без учёта выбросов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11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с выбросами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839416" y="-1008"/>
            <a:ext cx="5832648" cy="67580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 учётом выбросов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46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с выбросами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использовать робастные методики оценки для исключения выбросов</a:t>
            </a:r>
          </a:p>
          <a:p>
            <a:r>
              <a:rPr lang="ru-RU" dirty="0"/>
              <a:t>Один из вариантов  - </a:t>
            </a:r>
            <a:r>
              <a:rPr lang="en-US" dirty="0"/>
              <a:t>RANSAC</a:t>
            </a:r>
          </a:p>
          <a:p>
            <a:r>
              <a:rPr lang="ru-RU" dirty="0"/>
              <a:t>Идея в том, чтобы случайным образом выбирать элементы из выборки для построения оценки</a:t>
            </a:r>
          </a:p>
        </p:txBody>
      </p:sp>
    </p:spTree>
    <p:extLst>
      <p:ext uri="{BB962C8B-B14F-4D97-AF65-F5344CB8AC3E}">
        <p14:creationId xmlns:p14="http://schemas.microsoft.com/office/powerpoint/2010/main" val="131882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– LU-</a:t>
            </a:r>
            <a:r>
              <a:rPr lang="ru-RU" dirty="0"/>
              <a:t>разложение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368" y="116632"/>
            <a:ext cx="6492240" cy="64441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4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400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4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eigen3/Eigen/LU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&gt;</a:t>
            </a: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r>
              <a:rPr lang="en-US" sz="1400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namespace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latin typeface="Menlo" charset="0"/>
              </a:rPr>
              <a:t>std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r>
              <a:rPr lang="en-US" sz="14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argc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char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argv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[])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Eigen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Matrix4d A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lower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upper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Eigen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Vector4d b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A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6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5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4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5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6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b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25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14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8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Eigen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PartialPivLU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Matrix4d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lu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Matrix A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A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Vector b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b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LU-</a:t>
            </a:r>
            <a:r>
              <a:rPr lang="en-US" sz="1400" dirty="0" err="1">
                <a:solidFill>
                  <a:srgbClr val="448C27"/>
                </a:solidFill>
                <a:latin typeface="Menlo" charset="0"/>
              </a:rPr>
              <a:t>decomp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lu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matrixLU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lower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lu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matrixLU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sz="1400" dirty="0" err="1">
                <a:solidFill>
                  <a:srgbClr val="7A3E9D"/>
                </a:solidFill>
                <a:latin typeface="Menlo" charset="0"/>
              </a:rPr>
              <a:t>triangularView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StrictlyLower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&gt;();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lower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lower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Eigen::Matrix4d::Identity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upper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lu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matrixLU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sz="1400" dirty="0" err="1">
                <a:solidFill>
                  <a:srgbClr val="7A3E9D"/>
                </a:solidFill>
                <a:latin typeface="Menlo" charset="0"/>
              </a:rPr>
              <a:t>triangularView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Upper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&gt;();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Matrix lower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lower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Matrix upper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upper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Multiplication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lower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upper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Multiplication with permutation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         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lu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permutationP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inverse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()*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lower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upper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333333"/>
                </a:solidFill>
                <a:latin typeface="Menlo" charset="0"/>
              </a:rPr>
            </a:b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4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37885" y="1741336"/>
                <a:ext cx="3092115" cy="4819484"/>
              </a:xfrm>
            </p:spPr>
            <p:txBody>
              <a:bodyPr/>
              <a:lstStyle/>
              <a:p>
                <a:r>
                  <a:rPr lang="en-US" dirty="0"/>
                  <a:t>matrixLU </a:t>
                </a:r>
                <a:r>
                  <a:rPr lang="ru-RU" dirty="0"/>
                  <a:t>возвращает квадратную матрицу состоящую из </a:t>
                </a:r>
                <a:r>
                  <a:rPr lang="en-US" dirty="0"/>
                  <a:t>L </a:t>
                </a:r>
                <a:r>
                  <a:rPr lang="ru-RU" dirty="0"/>
                  <a:t>и </a:t>
                </a:r>
                <a:r>
                  <a:rPr lang="en-US" dirty="0"/>
                  <a:t>U</a:t>
                </a:r>
              </a:p>
              <a:p>
                <a:r>
                  <a:rPr lang="en-US" dirty="0" err="1"/>
                  <a:t>triangularView</a:t>
                </a:r>
                <a:r>
                  <a:rPr lang="en-US" dirty="0"/>
                  <a:t>&lt;&gt;() </a:t>
                </a:r>
                <a:r>
                  <a:rPr lang="ru-RU" dirty="0"/>
                  <a:t>возвращает матрицу в виде либо содержащим диагональ: </a:t>
                </a:r>
              </a:p>
              <a:p>
                <a:r>
                  <a:rPr lang="en-US" dirty="0"/>
                  <a:t>&lt;Lower&gt; &lt;Upper&gt;</a:t>
                </a:r>
              </a:p>
              <a:p>
                <a:r>
                  <a:rPr lang="ru-RU" dirty="0"/>
                  <a:t>Либо без неё:</a:t>
                </a:r>
              </a:p>
              <a:p>
                <a:r>
                  <a:rPr lang="en-US" dirty="0"/>
                  <a:t>&lt;</a:t>
                </a:r>
                <a:r>
                  <a:rPr lang="en-US" dirty="0" err="1"/>
                  <a:t>StrictlyLower</a:t>
                </a:r>
                <a:r>
                  <a:rPr lang="en-US" dirty="0"/>
                  <a:t>&gt; &lt;</a:t>
                </a:r>
                <a:r>
                  <a:rPr lang="en-US" dirty="0" err="1"/>
                  <a:t>StrictlyUpper</a:t>
                </a:r>
                <a:r>
                  <a:rPr lang="en-US" dirty="0"/>
                  <a:t>&gt;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матрица перестановки строк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37885" y="1741336"/>
                <a:ext cx="3092115" cy="4819484"/>
              </a:xfrm>
              <a:blipFill>
                <a:blip r:embed="rId2"/>
                <a:stretch>
                  <a:fillRect l="-1183" r="-394" b="-1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22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Например: мы оцениваем 2 параметра по 100 отсчётам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Выберем 100 пар из двух случайных элементов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Для каждой пары построим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оценку для  </a:t>
                </a:r>
                <a:r>
                  <a:rPr lang="en-US" i="1" dirty="0"/>
                  <a:t>j</a:t>
                </a:r>
                <a:r>
                  <a:rPr lang="en-US" dirty="0"/>
                  <a:t>-</a:t>
                </a:r>
                <a:r>
                  <a:rPr lang="ru-RU" dirty="0"/>
                  <a:t>гипотезы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Для лучшей пары выберем точки с отклонением больше предельного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Для оставшихся точек построим МНК-оценку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Вообще говоря, оценку </a:t>
                </a:r>
                <a:r>
                  <a:rPr lang="en-US" dirty="0"/>
                  <a:t>j</a:t>
                </a:r>
                <a:r>
                  <a:rPr lang="ru-RU" dirty="0"/>
                  <a:t>-гипотезы надо строить тоже по МНК, выбирай заданное число отсчётов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28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Калибровка AVR для отображения температуры терморезистора</a:t>
            </a:r>
          </a:p>
        </p:txBody>
      </p:sp>
      <p:pic>
        <p:nvPicPr>
          <p:cNvPr id="4" name="Объект 3" descr="Про задачку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67455" y="2459574"/>
            <a:ext cx="1466091" cy="2807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Показания индикатора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𝑍</m:t>
                      </m:r>
                      <m:r>
                        <a:rPr lang="ru-RU" i="1">
                          <a:latin typeface="Cambria Math" charset="0"/>
                        </a:rPr>
                        <m:t>=1024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оп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latin typeface="Cambria Math" charset="0"/>
                        </a:rPr>
                        <m:t>=1024⋅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 charset="0"/>
                            </a:rPr>
                            <m:t>+</m:t>
                          </m:r>
                          <m:r>
                            <a:rPr lang="ru-RU" i="1">
                              <a:latin typeface="Cambria Math" charset="0"/>
                            </a:rPr>
                            <m:t>𝑅</m:t>
                          </m:r>
                        </m:den>
                      </m:f>
                      <m:r>
                        <a:rPr lang="ru-RU" i="1">
                          <a:latin typeface="Cambria Math" charset="0"/>
                        </a:rPr>
                        <m:t>≈1024⋅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Зависимость </a:t>
                </a:r>
                <a:r>
                  <a:rPr lang="en-US" dirty="0"/>
                  <a:t>R </a:t>
                </a:r>
                <a:r>
                  <a:rPr lang="ru-RU" dirty="0"/>
                  <a:t> - экспоненциальная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𝑅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3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6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Калибровка AVR для отображения температуры терморезистора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169668"/>
              </p:ext>
            </p:extLst>
          </p:nvPr>
        </p:nvGraphicFramePr>
        <p:xfrm>
          <a:off x="398104" y="548680"/>
          <a:ext cx="6912024" cy="557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72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T,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1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2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3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4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5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6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7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8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9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10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11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/>
                        <a:t>12</a:t>
                      </a:r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176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54107" marR="5410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– LU-</a:t>
            </a:r>
            <a:r>
              <a:rPr lang="ru-RU" dirty="0"/>
              <a:t>разложение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92" y="201732"/>
            <a:ext cx="4176463" cy="645453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51356-69BF-4269-AF28-28AFD45B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Полный выбор главного элемента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10301-70D8-425A-A293-8FBCAE9A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16632"/>
            <a:ext cx="7560840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48C27"/>
                </a:solidFill>
                <a:latin typeface="Consolas" panose="020B0609020204030204" pitchFamily="49" charset="0"/>
              </a:rPr>
              <a:t>Eigen/LU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[])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Matrix4d A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lower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upper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Vector4d b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A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b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25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FullPivLU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Matrix4d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lu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Consolas" panose="020B0609020204030204" pitchFamily="49" charset="0"/>
              </a:rPr>
              <a:t>Matrix A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Consolas" panose="020B0609020204030204" pitchFamily="49" charset="0"/>
              </a:rPr>
              <a:t>Vector b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b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Consolas" panose="020B0609020204030204" pitchFamily="49" charset="0"/>
              </a:rPr>
              <a:t>LU-decomp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lu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matrixLU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lower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lu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matrixLU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triangularView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StrictlyLower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&gt;();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lower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lower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Matrix4d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Identity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upper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lu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matrixLU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triangularView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Eigen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Upper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&gt;();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Consolas" panose="020B0609020204030204" pitchFamily="49" charset="0"/>
              </a:rPr>
              <a:t>Matrix lower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lower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Consolas" panose="020B0609020204030204" pitchFamily="49" charset="0"/>
              </a:rPr>
              <a:t>Matrix upper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upper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Consolas" panose="020B0609020204030204" pitchFamily="49" charset="0"/>
              </a:rPr>
              <a:t>Multiplication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lower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upper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Consolas" panose="020B0609020204030204" pitchFamily="49" charset="0"/>
              </a:rPr>
              <a:t>Multiplication with permutation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lu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permutationP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inverse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()*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lower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upper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lu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permutationQ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inverse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2A914300-727B-4E5D-88F3-EB4DBD96B77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𝐿𝑈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перестановка столбцов</a:t>
                </a: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2A914300-727B-4E5D-88F3-EB4DBD96B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1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00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11784-5A2A-46E9-94D9-74CAD5EB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36454FD-DC4B-4EF0-8314-34041ACF2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" y="188639"/>
            <a:ext cx="4680520" cy="6528987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F02CF4E-E9BD-43EB-8146-640CABC9F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5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Холецкого</a:t>
            </a:r>
            <a:r>
              <a:rPr lang="ru-RU" dirty="0"/>
              <a:t> (квадратного корня)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Частный случай – матрица </a:t>
                </a:r>
                <a:r>
                  <a:rPr lang="en-US" dirty="0"/>
                  <a:t>A </a:t>
                </a:r>
                <a:r>
                  <a:rPr lang="ru-RU" dirty="0"/>
                  <a:t>является симметричной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 </a:t>
                </a:r>
                <a:r>
                  <a:rPr lang="ru-RU" dirty="0"/>
                  <a:t>и положительно определённой (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lang="ru-RU" dirty="0"/>
                  <a:t>)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Таких случаев, на самом деле, довольно много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Можно искать специальное представление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>
                  <a:buFont typeface="Arial" charset="0"/>
                  <a:buChar char="•"/>
                </a:pPr>
                <a:r>
                  <a:rPr lang="ru-RU" dirty="0"/>
                  <a:t>Метод примерно вдвое быстрее метода Гаусса, и гарантировано точнее за счёт меньшего накопления ошибки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 – </a:t>
            </a:r>
            <a:r>
              <a:rPr lang="ru-RU" dirty="0"/>
              <a:t>Различные методы решения</a:t>
            </a:r>
          </a:p>
        </p:txBody>
      </p:sp>
      <p:pic>
        <p:nvPicPr>
          <p:cNvPr id="5" name="Содержимое 4" descr="Eigen_diff_solvers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4" r="19243"/>
          <a:stretch/>
        </p:blipFill>
        <p:spPr>
          <a:xfrm>
            <a:off x="363988" y="421664"/>
            <a:ext cx="6596108" cy="6266303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072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2438</Words>
  <Application>Microsoft Office PowerPoint</Application>
  <PresentationFormat>Широкоэкранный</PresentationFormat>
  <Paragraphs>322</Paragraphs>
  <Slides>42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3" baseType="lpstr">
      <vt:lpstr>Arial</vt:lpstr>
      <vt:lpstr>Calibri</vt:lpstr>
      <vt:lpstr>Cambria Math</vt:lpstr>
      <vt:lpstr>Consolas</vt:lpstr>
      <vt:lpstr>Corbel</vt:lpstr>
      <vt:lpstr>Gill Sans MT</vt:lpstr>
      <vt:lpstr>Impact</vt:lpstr>
      <vt:lpstr>LucidaGrande</vt:lpstr>
      <vt:lpstr>Menlo</vt:lpstr>
      <vt:lpstr>ZapfDingbatsITC</vt:lpstr>
      <vt:lpstr>Эмблема</vt:lpstr>
      <vt:lpstr>Системы технического зрения</vt:lpstr>
      <vt:lpstr>Eigen – чуть подробнее</vt:lpstr>
      <vt:lpstr>Eigen – Различные методы решения</vt:lpstr>
      <vt:lpstr>Eigen – LU-разложение</vt:lpstr>
      <vt:lpstr>Eigen – LU-разложение</vt:lpstr>
      <vt:lpstr>Полный выбор главного элемента</vt:lpstr>
      <vt:lpstr>Презентация PowerPoint</vt:lpstr>
      <vt:lpstr>Метод Холецкого (квадратного корня)</vt:lpstr>
      <vt:lpstr>Eigen – Различные методы решения</vt:lpstr>
      <vt:lpstr>Eigen – Различные методы решения</vt:lpstr>
      <vt:lpstr>Итерационные методы решения СЛАУ</vt:lpstr>
      <vt:lpstr>Сходимость итерационных методов</vt:lpstr>
      <vt:lpstr>Нормы векторов и матриц</vt:lpstr>
      <vt:lpstr>Согласованые нормы</vt:lpstr>
      <vt:lpstr>Реализация метода простой итерации</vt:lpstr>
      <vt:lpstr>Реализация метода простой итерации</vt:lpstr>
      <vt:lpstr>Результат работы программы</vt:lpstr>
      <vt:lpstr>Достоинства и недостатки</vt:lpstr>
      <vt:lpstr>Презентация PowerPoint</vt:lpstr>
      <vt:lpstr>Обработка «зашумлённых данных»</vt:lpstr>
      <vt:lpstr>Обработка «зашумлённых данных»</vt:lpstr>
      <vt:lpstr>Обработка «зашумлённых данных»</vt:lpstr>
      <vt:lpstr>Обработка «зашумлённых данных»</vt:lpstr>
      <vt:lpstr>Обработка «зашумлённых данных»</vt:lpstr>
      <vt:lpstr>МНК-оценка</vt:lpstr>
      <vt:lpstr>МНК-оценка</vt:lpstr>
      <vt:lpstr>МНК-оценка</vt:lpstr>
      <vt:lpstr>МНК-оценка</vt:lpstr>
      <vt:lpstr>МНК-оценка</vt:lpstr>
      <vt:lpstr>Презентация PowerPoint</vt:lpstr>
      <vt:lpstr>МНК-оценка</vt:lpstr>
      <vt:lpstr>Линейность модели</vt:lpstr>
      <vt:lpstr>МНК-оценка</vt:lpstr>
      <vt:lpstr>Применение в Eigen</vt:lpstr>
      <vt:lpstr>МНК-оценка</vt:lpstr>
      <vt:lpstr>Данные с выбросами</vt:lpstr>
      <vt:lpstr>Данные с выбросами</vt:lpstr>
      <vt:lpstr>Данные с выбросами</vt:lpstr>
      <vt:lpstr>Данные с выбросами</vt:lpstr>
      <vt:lpstr>RANSAC</vt:lpstr>
      <vt:lpstr>Калибровка AVR для отображения температуры терморезистора</vt:lpstr>
      <vt:lpstr>Калибровка AVR для отображения температуры терморезистора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 ПРТС</dc:title>
  <dc:creator>Alexey Makashov</dc:creator>
  <cp:lastModifiedBy>Alexey Makashov</cp:lastModifiedBy>
  <cp:revision>13</cp:revision>
  <dcterms:created xsi:type="dcterms:W3CDTF">2020-03-10T17:25:04Z</dcterms:created>
  <dcterms:modified xsi:type="dcterms:W3CDTF">2020-04-02T12:08:29Z</dcterms:modified>
</cp:coreProperties>
</file>