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1"/>
  </p:notesMasterIdLst>
  <p:sldIdLst>
    <p:sldId id="257" r:id="rId2"/>
    <p:sldId id="281" r:id="rId3"/>
    <p:sldId id="283" r:id="rId4"/>
    <p:sldId id="284" r:id="rId5"/>
    <p:sldId id="298" r:id="rId6"/>
    <p:sldId id="320" r:id="rId7"/>
    <p:sldId id="278" r:id="rId8"/>
    <p:sldId id="280" r:id="rId9"/>
    <p:sldId id="282" r:id="rId10"/>
    <p:sldId id="321" r:id="rId11"/>
    <p:sldId id="322" r:id="rId12"/>
    <p:sldId id="323" r:id="rId13"/>
    <p:sldId id="324" r:id="rId14"/>
    <p:sldId id="299" r:id="rId15"/>
    <p:sldId id="325" r:id="rId16"/>
    <p:sldId id="300" r:id="rId17"/>
    <p:sldId id="327" r:id="rId18"/>
    <p:sldId id="328" r:id="rId19"/>
    <p:sldId id="329" r:id="rId20"/>
    <p:sldId id="285" r:id="rId21"/>
    <p:sldId id="286" r:id="rId22"/>
    <p:sldId id="288" r:id="rId23"/>
    <p:sldId id="287" r:id="rId24"/>
    <p:sldId id="289" r:id="rId25"/>
    <p:sldId id="295" r:id="rId26"/>
    <p:sldId id="293" r:id="rId27"/>
    <p:sldId id="326" r:id="rId28"/>
    <p:sldId id="294" r:id="rId29"/>
    <p:sldId id="296" r:id="rId30"/>
    <p:sldId id="297" r:id="rId31"/>
    <p:sldId id="290" r:id="rId32"/>
    <p:sldId id="330" r:id="rId33"/>
    <p:sldId id="301" r:id="rId34"/>
    <p:sldId id="302" r:id="rId35"/>
    <p:sldId id="303" r:id="rId36"/>
    <p:sldId id="307" r:id="rId37"/>
    <p:sldId id="308" r:id="rId38"/>
    <p:sldId id="309" r:id="rId39"/>
    <p:sldId id="310" r:id="rId40"/>
    <p:sldId id="311" r:id="rId41"/>
    <p:sldId id="312" r:id="rId42"/>
    <p:sldId id="313" r:id="rId43"/>
    <p:sldId id="314" r:id="rId44"/>
    <p:sldId id="315" r:id="rId45"/>
    <p:sldId id="316" r:id="rId46"/>
    <p:sldId id="317" r:id="rId47"/>
    <p:sldId id="318" r:id="rId48"/>
    <p:sldId id="305" r:id="rId49"/>
    <p:sldId id="306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7"/>
  </p:normalViewPr>
  <p:slideViewPr>
    <p:cSldViewPr>
      <p:cViewPr varScale="1">
        <p:scale>
          <a:sx n="118" d="100"/>
          <a:sy n="118" d="100"/>
        </p:scale>
        <p:origin x="610" y="8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51EFE-46AB-40A8-A3B7-22570517384A}" type="datetimeFigureOut">
              <a:rPr lang="ru-RU" smtClean="0"/>
              <a:t>10.04.2020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63142-3A3A-4D84-AE9A-F10DDE75DB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5789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63142-3A3A-4D84-AE9A-F10DDE75DB5A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9515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EE55C67-F07C-4EDD-B6C2-D7F0E04D665E}" type="datetimeFigureOut">
              <a:rPr lang="ru-RU" smtClean="0"/>
              <a:pPr/>
              <a:t>10.04.2020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1101708-D1DA-4E43-95D1-C7B8A6C0881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0085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5C67-F07C-4EDD-B6C2-D7F0E04D665E}" type="datetimeFigureOut">
              <a:rPr lang="ru-RU" smtClean="0"/>
              <a:pPr/>
              <a:t>10.04.2020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1708-D1DA-4E43-95D1-C7B8A6C0881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32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5C67-F07C-4EDD-B6C2-D7F0E04D665E}" type="datetimeFigureOut">
              <a:rPr lang="ru-RU" smtClean="0"/>
              <a:pPr/>
              <a:t>10.04.2020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1708-D1DA-4E43-95D1-C7B8A6C0881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227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5C67-F07C-4EDD-B6C2-D7F0E04D665E}" type="datetimeFigureOut">
              <a:rPr lang="ru-RU" smtClean="0"/>
              <a:pPr/>
              <a:t>10.04.2020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1708-D1DA-4E43-95D1-C7B8A6C0881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107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EE55C67-F07C-4EDD-B6C2-D7F0E04D665E}" type="datetimeFigureOut">
              <a:rPr lang="ru-RU" smtClean="0"/>
              <a:pPr/>
              <a:t>10.04.2020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101708-D1DA-4E43-95D1-C7B8A6C0881E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62548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5C67-F07C-4EDD-B6C2-D7F0E04D665E}" type="datetimeFigureOut">
              <a:rPr lang="ru-RU" smtClean="0"/>
              <a:pPr/>
              <a:t>10.04.2020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1708-D1DA-4E43-95D1-C7B8A6C0881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58447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5C67-F07C-4EDD-B6C2-D7F0E04D665E}" type="datetimeFigureOut">
              <a:rPr lang="ru-RU" smtClean="0"/>
              <a:pPr/>
              <a:t>10.04.2020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1708-D1DA-4E43-95D1-C7B8A6C0881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5518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5C67-F07C-4EDD-B6C2-D7F0E04D665E}" type="datetimeFigureOut">
              <a:rPr lang="ru-RU" smtClean="0"/>
              <a:pPr/>
              <a:t>10.04.2020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1708-D1DA-4E43-95D1-C7B8A6C0881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396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5C67-F07C-4EDD-B6C2-D7F0E04D665E}" type="datetimeFigureOut">
              <a:rPr lang="ru-RU" smtClean="0"/>
              <a:pPr/>
              <a:t>10.04.2020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1708-D1DA-4E43-95D1-C7B8A6C0881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949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EE55C67-F07C-4EDD-B6C2-D7F0E04D665E}" type="datetimeFigureOut">
              <a:rPr lang="ru-RU" smtClean="0"/>
              <a:pPr/>
              <a:t>10.04.2020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C1101708-D1DA-4E43-95D1-C7B8A6C0881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92203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EE55C67-F07C-4EDD-B6C2-D7F0E04D665E}" type="datetimeFigureOut">
              <a:rPr lang="ru-RU" smtClean="0"/>
              <a:pPr/>
              <a:t>10.04.2020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C1101708-D1DA-4E43-95D1-C7B8A6C0881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884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EE55C67-F07C-4EDD-B6C2-D7F0E04D665E}" type="datetimeFigureOut">
              <a:rPr lang="ru-RU" smtClean="0"/>
              <a:pPr/>
              <a:t>10.04.2020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101708-D1DA-4E43-95D1-C7B8A6C0881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7228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8.emf"/><Relationship Id="rId4" Type="http://schemas.openxmlformats.org/officeDocument/2006/relationships/package" Target="../embeddings/Microsoft_Word_Document.docx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8524" y="1231506"/>
            <a:ext cx="6145284" cy="4394988"/>
          </a:xfrm>
        </p:spPr>
        <p:txBody>
          <a:bodyPr>
            <a:normAutofit/>
          </a:bodyPr>
          <a:lstStyle/>
          <a:p>
            <a:pPr algn="r"/>
            <a:r>
              <a:rPr lang="ru-RU" sz="4800" dirty="0"/>
              <a:t>Системы технического зрения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867275" y="1300843"/>
            <a:ext cx="3197267" cy="4256314"/>
          </a:xfrm>
        </p:spPr>
        <p:txBody>
          <a:bodyPr anchor="ctr">
            <a:normAutofit/>
          </a:bodyPr>
          <a:lstStyle/>
          <a:p>
            <a:pPr algn="l"/>
            <a:r>
              <a:rPr lang="ru-RU" dirty="0"/>
              <a:t>Интегрирование функций. Интегрирование ОДУ.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905CB15-2F46-4D9D-AEA4-3619C520C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45542" y="1962397"/>
            <a:ext cx="0" cy="2933206"/>
          </a:xfrm>
          <a:prstGeom prst="line">
            <a:avLst/>
          </a:prstGeom>
          <a:ln w="2222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8DAE5F6-55D5-4FC2-B1F3-AE114251F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74263" y="440267"/>
            <a:ext cx="643467" cy="1219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19CE415-1354-4882-865B-6BAB9377C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Ещё более простая (но показательная) функция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7">
                <a:extLst>
                  <a:ext uri="{FF2B5EF4-FFF2-40B4-BE49-F238E27FC236}">
                    <a16:creationId xmlns:a16="http://schemas.microsoft.com/office/drawing/2014/main" id="{EDB41F44-CF1C-43AA-9F66-2EB40A7E64A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dirty="0"/>
                  <a:t>Теперь попробуем рассмотреть функцию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отрезке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0;1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ru-RU" dirty="0"/>
                  <a:t>Аналитический результат ещё проще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ru-RU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На такой функции метод трапеций должен давать </a:t>
                </a:r>
                <a:r>
                  <a:rPr lang="ru-RU" b="1" dirty="0"/>
                  <a:t>точный</a:t>
                </a:r>
                <a:r>
                  <a:rPr lang="ru-RU" dirty="0"/>
                  <a:t> результат</a:t>
                </a:r>
                <a:endParaRPr lang="en-US" dirty="0"/>
              </a:p>
              <a:p>
                <a:r>
                  <a:rPr lang="ru-RU" dirty="0"/>
                  <a:t>Теперь я попробую посчитать с разной величиной шага</a:t>
                </a:r>
                <a:r>
                  <a:rPr lang="en-US" dirty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8" name="Объект 7">
                <a:extLst>
                  <a:ext uri="{FF2B5EF4-FFF2-40B4-BE49-F238E27FC236}">
                    <a16:creationId xmlns:a16="http://schemas.microsoft.com/office/drawing/2014/main" id="{EDB41F44-CF1C-43AA-9F66-2EB40A7E64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142" t="-8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Объект 9">
            <a:extLst>
              <a:ext uri="{FF2B5EF4-FFF2-40B4-BE49-F238E27FC236}">
                <a16:creationId xmlns:a16="http://schemas.microsoft.com/office/drawing/2014/main" id="{01AE1136-907E-4328-BC0F-C81967036C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08775" y="1923327"/>
            <a:ext cx="5187825" cy="404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765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865BA3C3-6487-4418-BEA7-18A8F9370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2BADFDCA-689F-4D69-A1C5-F19649DE75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2288369"/>
              </p:ext>
            </p:extLst>
          </p:nvPr>
        </p:nvGraphicFramePr>
        <p:xfrm>
          <a:off x="1250950" y="2286000"/>
          <a:ext cx="1017905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368790749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468186766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1017758671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3917689341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363411883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697665080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199673899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Шаг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Левые прямоугольники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Правые прямоугольники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Трапеции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444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Значение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Ошибка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Значение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Ошибка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Значение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Ошибка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3128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586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96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0,1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0.450000107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0.04999989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0.550000046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0.050000046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0.500000119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0.000000119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671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0,01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0.494999350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0.005000649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0.504999764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0.004999764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0.499999344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0.000000655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06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0,001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0.499490711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0.000509288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0.500496684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0.000496684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0.499990701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0.000009298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887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822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E8618A9-606E-4C3B-8D65-1DD88F85C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Снова о погрешностях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4B6ADA64-33A3-4B89-826C-F826F57F32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Для обоих методов прямоугольников погрешность уменьшается</a:t>
            </a:r>
          </a:p>
          <a:p>
            <a:r>
              <a:rPr lang="ru-RU" dirty="0"/>
              <a:t>Для изначально точного метода трапеций - растёт</a:t>
            </a:r>
          </a:p>
          <a:p>
            <a:r>
              <a:rPr lang="ru-RU" dirty="0"/>
              <a:t>Эффект накопления вычислительной ошибки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1AE14705-12E3-43C9-BC2C-F2AC69F979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51984" y="1674965"/>
            <a:ext cx="5688632" cy="47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358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6">
            <a:extLst>
              <a:ext uri="{FF2B5EF4-FFF2-40B4-BE49-F238E27FC236}">
                <a16:creationId xmlns:a16="http://schemas.microsoft.com/office/drawing/2014/main" id="{A8810A89-0FFE-4C4E-904F-4E01F025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20D737-9CCD-4CC9-9822-1BBA77341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Freeform 8">
            <a:extLst>
              <a:ext uri="{FF2B5EF4-FFF2-40B4-BE49-F238E27FC236}">
                <a16:creationId xmlns:a16="http://schemas.microsoft.com/office/drawing/2014/main" id="{F2AF447E-E08D-4A51-ABEE-3A2D71E1E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5" fmla="*/ 9528486 w 12192000"/>
              <a:gd name="connsiteY5" fmla="*/ 2197353 h 6858000"/>
              <a:gd name="connsiteX6" fmla="*/ 9491031 w 12192000"/>
              <a:gd name="connsiteY6" fmla="*/ 2200864 h 6858000"/>
              <a:gd name="connsiteX7" fmla="*/ 9454747 w 12192000"/>
              <a:gd name="connsiteY7" fmla="*/ 2210228 h 6858000"/>
              <a:gd name="connsiteX8" fmla="*/ 9419633 w 12192000"/>
              <a:gd name="connsiteY8" fmla="*/ 2224273 h 6858000"/>
              <a:gd name="connsiteX9" fmla="*/ 9383349 w 12192000"/>
              <a:gd name="connsiteY9" fmla="*/ 2241830 h 6858000"/>
              <a:gd name="connsiteX10" fmla="*/ 9349405 w 12192000"/>
              <a:gd name="connsiteY10" fmla="*/ 2261728 h 6858000"/>
              <a:gd name="connsiteX11" fmla="*/ 9314292 w 12192000"/>
              <a:gd name="connsiteY11" fmla="*/ 2282796 h 6858000"/>
              <a:gd name="connsiteX12" fmla="*/ 9279178 w 12192000"/>
              <a:gd name="connsiteY12" fmla="*/ 2301524 h 6858000"/>
              <a:gd name="connsiteX13" fmla="*/ 9244064 w 12192000"/>
              <a:gd name="connsiteY13" fmla="*/ 2320251 h 6858000"/>
              <a:gd name="connsiteX14" fmla="*/ 9208950 w 12192000"/>
              <a:gd name="connsiteY14" fmla="*/ 2334296 h 6858000"/>
              <a:gd name="connsiteX15" fmla="*/ 9172666 w 12192000"/>
              <a:gd name="connsiteY15" fmla="*/ 2343660 h 6858000"/>
              <a:gd name="connsiteX16" fmla="*/ 9136382 w 12192000"/>
              <a:gd name="connsiteY16" fmla="*/ 2348342 h 6858000"/>
              <a:gd name="connsiteX17" fmla="*/ 9097757 w 12192000"/>
              <a:gd name="connsiteY17" fmla="*/ 2348342 h 6858000"/>
              <a:gd name="connsiteX18" fmla="*/ 9057961 w 12192000"/>
              <a:gd name="connsiteY18" fmla="*/ 2346001 h 6858000"/>
              <a:gd name="connsiteX19" fmla="*/ 9018166 w 12192000"/>
              <a:gd name="connsiteY19" fmla="*/ 2341319 h 6858000"/>
              <a:gd name="connsiteX20" fmla="*/ 8978370 w 12192000"/>
              <a:gd name="connsiteY20" fmla="*/ 2335467 h 6858000"/>
              <a:gd name="connsiteX21" fmla="*/ 8938575 w 12192000"/>
              <a:gd name="connsiteY21" fmla="*/ 2330785 h 6858000"/>
              <a:gd name="connsiteX22" fmla="*/ 8898779 w 12192000"/>
              <a:gd name="connsiteY22" fmla="*/ 2327274 h 6858000"/>
              <a:gd name="connsiteX23" fmla="*/ 8861324 w 12192000"/>
              <a:gd name="connsiteY23" fmla="*/ 2328444 h 6858000"/>
              <a:gd name="connsiteX24" fmla="*/ 8825040 w 12192000"/>
              <a:gd name="connsiteY24" fmla="*/ 2333126 h 6858000"/>
              <a:gd name="connsiteX25" fmla="*/ 8789926 w 12192000"/>
              <a:gd name="connsiteY25" fmla="*/ 2343660 h 6858000"/>
              <a:gd name="connsiteX26" fmla="*/ 8760665 w 12192000"/>
              <a:gd name="connsiteY26" fmla="*/ 2358876 h 6858000"/>
              <a:gd name="connsiteX27" fmla="*/ 8732574 w 12192000"/>
              <a:gd name="connsiteY27" fmla="*/ 2378774 h 6858000"/>
              <a:gd name="connsiteX28" fmla="*/ 8707994 w 12192000"/>
              <a:gd name="connsiteY28" fmla="*/ 2402183 h 6858000"/>
              <a:gd name="connsiteX29" fmla="*/ 8683415 w 12192000"/>
              <a:gd name="connsiteY29" fmla="*/ 2429103 h 6858000"/>
              <a:gd name="connsiteX30" fmla="*/ 8661176 w 12192000"/>
              <a:gd name="connsiteY30" fmla="*/ 2457194 h 6858000"/>
              <a:gd name="connsiteX31" fmla="*/ 8638937 w 12192000"/>
              <a:gd name="connsiteY31" fmla="*/ 2486456 h 6858000"/>
              <a:gd name="connsiteX32" fmla="*/ 8616699 w 12192000"/>
              <a:gd name="connsiteY32" fmla="*/ 2515717 h 6858000"/>
              <a:gd name="connsiteX33" fmla="*/ 8594460 w 12192000"/>
              <a:gd name="connsiteY33" fmla="*/ 2543808 h 6858000"/>
              <a:gd name="connsiteX34" fmla="*/ 8571051 w 12192000"/>
              <a:gd name="connsiteY34" fmla="*/ 2570729 h 6858000"/>
              <a:gd name="connsiteX35" fmla="*/ 8544130 w 12192000"/>
              <a:gd name="connsiteY35" fmla="*/ 2594138 h 6858000"/>
              <a:gd name="connsiteX36" fmla="*/ 8518380 w 12192000"/>
              <a:gd name="connsiteY36" fmla="*/ 2615206 h 6858000"/>
              <a:gd name="connsiteX37" fmla="*/ 8489119 w 12192000"/>
              <a:gd name="connsiteY37" fmla="*/ 2631593 h 6858000"/>
              <a:gd name="connsiteX38" fmla="*/ 8457516 w 12192000"/>
              <a:gd name="connsiteY38" fmla="*/ 2645638 h 6858000"/>
              <a:gd name="connsiteX39" fmla="*/ 8423573 w 12192000"/>
              <a:gd name="connsiteY39" fmla="*/ 2657343 h 6858000"/>
              <a:gd name="connsiteX40" fmla="*/ 8388459 w 12192000"/>
              <a:gd name="connsiteY40" fmla="*/ 2667877 h 6858000"/>
              <a:gd name="connsiteX41" fmla="*/ 8353346 w 12192000"/>
              <a:gd name="connsiteY41" fmla="*/ 2677241 h 6858000"/>
              <a:gd name="connsiteX42" fmla="*/ 8317062 w 12192000"/>
              <a:gd name="connsiteY42" fmla="*/ 2686604 h 6858000"/>
              <a:gd name="connsiteX43" fmla="*/ 8283118 w 12192000"/>
              <a:gd name="connsiteY43" fmla="*/ 2697138 h 6858000"/>
              <a:gd name="connsiteX44" fmla="*/ 8249175 w 12192000"/>
              <a:gd name="connsiteY44" fmla="*/ 2708843 h 6858000"/>
              <a:gd name="connsiteX45" fmla="*/ 8217573 w 12192000"/>
              <a:gd name="connsiteY45" fmla="*/ 2722888 h 6858000"/>
              <a:gd name="connsiteX46" fmla="*/ 8189482 w 12192000"/>
              <a:gd name="connsiteY46" fmla="*/ 2740445 h 6858000"/>
              <a:gd name="connsiteX47" fmla="*/ 8163732 w 12192000"/>
              <a:gd name="connsiteY47" fmla="*/ 2761514 h 6858000"/>
              <a:gd name="connsiteX48" fmla="*/ 8142663 w 12192000"/>
              <a:gd name="connsiteY48" fmla="*/ 2787264 h 6858000"/>
              <a:gd name="connsiteX49" fmla="*/ 8125106 w 12192000"/>
              <a:gd name="connsiteY49" fmla="*/ 2815355 h 6858000"/>
              <a:gd name="connsiteX50" fmla="*/ 8111061 w 12192000"/>
              <a:gd name="connsiteY50" fmla="*/ 2846957 h 6858000"/>
              <a:gd name="connsiteX51" fmla="*/ 8099356 w 12192000"/>
              <a:gd name="connsiteY51" fmla="*/ 2880900 h 6858000"/>
              <a:gd name="connsiteX52" fmla="*/ 8088822 w 12192000"/>
              <a:gd name="connsiteY52" fmla="*/ 2914844 h 6858000"/>
              <a:gd name="connsiteX53" fmla="*/ 8079459 w 12192000"/>
              <a:gd name="connsiteY53" fmla="*/ 2951128 h 6858000"/>
              <a:gd name="connsiteX54" fmla="*/ 8070095 w 12192000"/>
              <a:gd name="connsiteY54" fmla="*/ 2986242 h 6858000"/>
              <a:gd name="connsiteX55" fmla="*/ 8059561 w 12192000"/>
              <a:gd name="connsiteY55" fmla="*/ 3021355 h 6858000"/>
              <a:gd name="connsiteX56" fmla="*/ 8047856 w 12192000"/>
              <a:gd name="connsiteY56" fmla="*/ 3055299 h 6858000"/>
              <a:gd name="connsiteX57" fmla="*/ 8033811 w 12192000"/>
              <a:gd name="connsiteY57" fmla="*/ 3086901 h 6858000"/>
              <a:gd name="connsiteX58" fmla="*/ 8017424 w 12192000"/>
              <a:gd name="connsiteY58" fmla="*/ 3116162 h 6858000"/>
              <a:gd name="connsiteX59" fmla="*/ 7996356 w 12192000"/>
              <a:gd name="connsiteY59" fmla="*/ 3141913 h 6858000"/>
              <a:gd name="connsiteX60" fmla="*/ 7972947 w 12192000"/>
              <a:gd name="connsiteY60" fmla="*/ 3168833 h 6858000"/>
              <a:gd name="connsiteX61" fmla="*/ 7946026 w 12192000"/>
              <a:gd name="connsiteY61" fmla="*/ 3192242 h 6858000"/>
              <a:gd name="connsiteX62" fmla="*/ 7916765 w 12192000"/>
              <a:gd name="connsiteY62" fmla="*/ 3214481 h 6858000"/>
              <a:gd name="connsiteX63" fmla="*/ 7887503 w 12192000"/>
              <a:gd name="connsiteY63" fmla="*/ 3236720 h 6858000"/>
              <a:gd name="connsiteX64" fmla="*/ 7858242 w 12192000"/>
              <a:gd name="connsiteY64" fmla="*/ 3258958 h 6858000"/>
              <a:gd name="connsiteX65" fmla="*/ 7830151 w 12192000"/>
              <a:gd name="connsiteY65" fmla="*/ 3281197 h 6858000"/>
              <a:gd name="connsiteX66" fmla="*/ 7803230 w 12192000"/>
              <a:gd name="connsiteY66" fmla="*/ 3305777 h 6858000"/>
              <a:gd name="connsiteX67" fmla="*/ 7779821 w 12192000"/>
              <a:gd name="connsiteY67" fmla="*/ 3330356 h 6858000"/>
              <a:gd name="connsiteX68" fmla="*/ 7759923 w 12192000"/>
              <a:gd name="connsiteY68" fmla="*/ 3358447 h 6858000"/>
              <a:gd name="connsiteX69" fmla="*/ 7744708 w 12192000"/>
              <a:gd name="connsiteY69" fmla="*/ 3387709 h 6858000"/>
              <a:gd name="connsiteX70" fmla="*/ 7734173 w 12192000"/>
              <a:gd name="connsiteY70" fmla="*/ 3422822 h 6858000"/>
              <a:gd name="connsiteX71" fmla="*/ 7729492 w 12192000"/>
              <a:gd name="connsiteY71" fmla="*/ 3459107 h 6858000"/>
              <a:gd name="connsiteX72" fmla="*/ 7728321 w 12192000"/>
              <a:gd name="connsiteY72" fmla="*/ 3496561 h 6858000"/>
              <a:gd name="connsiteX73" fmla="*/ 7731832 w 12192000"/>
              <a:gd name="connsiteY73" fmla="*/ 3536357 h 6858000"/>
              <a:gd name="connsiteX74" fmla="*/ 7736514 w 12192000"/>
              <a:gd name="connsiteY74" fmla="*/ 3576152 h 6858000"/>
              <a:gd name="connsiteX75" fmla="*/ 7742367 w 12192000"/>
              <a:gd name="connsiteY75" fmla="*/ 3615948 h 6858000"/>
              <a:gd name="connsiteX76" fmla="*/ 7747048 w 12192000"/>
              <a:gd name="connsiteY76" fmla="*/ 3655744 h 6858000"/>
              <a:gd name="connsiteX77" fmla="*/ 7749389 w 12192000"/>
              <a:gd name="connsiteY77" fmla="*/ 3695539 h 6858000"/>
              <a:gd name="connsiteX78" fmla="*/ 7749389 w 12192000"/>
              <a:gd name="connsiteY78" fmla="*/ 3734164 h 6858000"/>
              <a:gd name="connsiteX79" fmla="*/ 7744708 w 12192000"/>
              <a:gd name="connsiteY79" fmla="*/ 3770449 h 6858000"/>
              <a:gd name="connsiteX80" fmla="*/ 7735344 w 12192000"/>
              <a:gd name="connsiteY80" fmla="*/ 3806733 h 6858000"/>
              <a:gd name="connsiteX81" fmla="*/ 7721298 w 12192000"/>
              <a:gd name="connsiteY81" fmla="*/ 3840676 h 6858000"/>
              <a:gd name="connsiteX82" fmla="*/ 7703741 w 12192000"/>
              <a:gd name="connsiteY82" fmla="*/ 3875790 h 6858000"/>
              <a:gd name="connsiteX83" fmla="*/ 7683844 w 12192000"/>
              <a:gd name="connsiteY83" fmla="*/ 3910903 h 6858000"/>
              <a:gd name="connsiteX84" fmla="*/ 7662775 w 12192000"/>
              <a:gd name="connsiteY84" fmla="*/ 3946017 h 6858000"/>
              <a:gd name="connsiteX85" fmla="*/ 7642878 w 12192000"/>
              <a:gd name="connsiteY85" fmla="*/ 3979961 h 6858000"/>
              <a:gd name="connsiteX86" fmla="*/ 7625321 w 12192000"/>
              <a:gd name="connsiteY86" fmla="*/ 4016245 h 6858000"/>
              <a:gd name="connsiteX87" fmla="*/ 7611275 w 12192000"/>
              <a:gd name="connsiteY87" fmla="*/ 4051358 h 6858000"/>
              <a:gd name="connsiteX88" fmla="*/ 7601912 w 12192000"/>
              <a:gd name="connsiteY88" fmla="*/ 4087643 h 6858000"/>
              <a:gd name="connsiteX89" fmla="*/ 7598400 w 12192000"/>
              <a:gd name="connsiteY89" fmla="*/ 4125097 h 6858000"/>
              <a:gd name="connsiteX90" fmla="*/ 7601912 w 12192000"/>
              <a:gd name="connsiteY90" fmla="*/ 4162552 h 6858000"/>
              <a:gd name="connsiteX91" fmla="*/ 7611275 w 12192000"/>
              <a:gd name="connsiteY91" fmla="*/ 4198836 h 6858000"/>
              <a:gd name="connsiteX92" fmla="*/ 7625321 w 12192000"/>
              <a:gd name="connsiteY92" fmla="*/ 4233950 h 6858000"/>
              <a:gd name="connsiteX93" fmla="*/ 7642878 w 12192000"/>
              <a:gd name="connsiteY93" fmla="*/ 4270234 h 6858000"/>
              <a:gd name="connsiteX94" fmla="*/ 7662775 w 12192000"/>
              <a:gd name="connsiteY94" fmla="*/ 4304177 h 6858000"/>
              <a:gd name="connsiteX95" fmla="*/ 7683844 w 12192000"/>
              <a:gd name="connsiteY95" fmla="*/ 4339291 h 6858000"/>
              <a:gd name="connsiteX96" fmla="*/ 7703741 w 12192000"/>
              <a:gd name="connsiteY96" fmla="*/ 4374405 h 6858000"/>
              <a:gd name="connsiteX97" fmla="*/ 7721298 w 12192000"/>
              <a:gd name="connsiteY97" fmla="*/ 4409519 h 6858000"/>
              <a:gd name="connsiteX98" fmla="*/ 7735344 w 12192000"/>
              <a:gd name="connsiteY98" fmla="*/ 4443462 h 6858000"/>
              <a:gd name="connsiteX99" fmla="*/ 7744708 w 12192000"/>
              <a:gd name="connsiteY99" fmla="*/ 4479746 h 6858000"/>
              <a:gd name="connsiteX100" fmla="*/ 7749389 w 12192000"/>
              <a:gd name="connsiteY100" fmla="*/ 4516030 h 6858000"/>
              <a:gd name="connsiteX101" fmla="*/ 7749389 w 12192000"/>
              <a:gd name="connsiteY101" fmla="*/ 4554655 h 6858000"/>
              <a:gd name="connsiteX102" fmla="*/ 7747048 w 12192000"/>
              <a:gd name="connsiteY102" fmla="*/ 4594451 h 6858000"/>
              <a:gd name="connsiteX103" fmla="*/ 7742367 w 12192000"/>
              <a:gd name="connsiteY103" fmla="*/ 4634247 h 6858000"/>
              <a:gd name="connsiteX104" fmla="*/ 7736514 w 12192000"/>
              <a:gd name="connsiteY104" fmla="*/ 4674042 h 6858000"/>
              <a:gd name="connsiteX105" fmla="*/ 7731832 w 12192000"/>
              <a:gd name="connsiteY105" fmla="*/ 4713838 h 6858000"/>
              <a:gd name="connsiteX106" fmla="*/ 7728321 w 12192000"/>
              <a:gd name="connsiteY106" fmla="*/ 4753633 h 6858000"/>
              <a:gd name="connsiteX107" fmla="*/ 7729492 w 12192000"/>
              <a:gd name="connsiteY107" fmla="*/ 4791088 h 6858000"/>
              <a:gd name="connsiteX108" fmla="*/ 7734173 w 12192000"/>
              <a:gd name="connsiteY108" fmla="*/ 4827372 h 6858000"/>
              <a:gd name="connsiteX109" fmla="*/ 7744708 w 12192000"/>
              <a:gd name="connsiteY109" fmla="*/ 4862486 h 6858000"/>
              <a:gd name="connsiteX110" fmla="*/ 7759923 w 12192000"/>
              <a:gd name="connsiteY110" fmla="*/ 4891747 h 6858000"/>
              <a:gd name="connsiteX111" fmla="*/ 7779821 w 12192000"/>
              <a:gd name="connsiteY111" fmla="*/ 4919838 h 6858000"/>
              <a:gd name="connsiteX112" fmla="*/ 7803230 w 12192000"/>
              <a:gd name="connsiteY112" fmla="*/ 4944418 h 6858000"/>
              <a:gd name="connsiteX113" fmla="*/ 7830151 w 12192000"/>
              <a:gd name="connsiteY113" fmla="*/ 4968998 h 6858000"/>
              <a:gd name="connsiteX114" fmla="*/ 7858242 w 12192000"/>
              <a:gd name="connsiteY114" fmla="*/ 4991236 h 6858000"/>
              <a:gd name="connsiteX115" fmla="*/ 7887503 w 12192000"/>
              <a:gd name="connsiteY115" fmla="*/ 5013475 h 6858000"/>
              <a:gd name="connsiteX116" fmla="*/ 7916765 w 12192000"/>
              <a:gd name="connsiteY116" fmla="*/ 5035714 h 6858000"/>
              <a:gd name="connsiteX117" fmla="*/ 7946026 w 12192000"/>
              <a:gd name="connsiteY117" fmla="*/ 5057952 h 6858000"/>
              <a:gd name="connsiteX118" fmla="*/ 7972947 w 12192000"/>
              <a:gd name="connsiteY118" fmla="*/ 5081362 h 6858000"/>
              <a:gd name="connsiteX119" fmla="*/ 7996356 w 12192000"/>
              <a:gd name="connsiteY119" fmla="*/ 5108282 h 6858000"/>
              <a:gd name="connsiteX120" fmla="*/ 8017424 w 12192000"/>
              <a:gd name="connsiteY120" fmla="*/ 5134032 h 6858000"/>
              <a:gd name="connsiteX121" fmla="*/ 8033811 w 12192000"/>
              <a:gd name="connsiteY121" fmla="*/ 5163294 h 6858000"/>
              <a:gd name="connsiteX122" fmla="*/ 8047856 w 12192000"/>
              <a:gd name="connsiteY122" fmla="*/ 5194896 h 6858000"/>
              <a:gd name="connsiteX123" fmla="*/ 8059561 w 12192000"/>
              <a:gd name="connsiteY123" fmla="*/ 5228839 h 6858000"/>
              <a:gd name="connsiteX124" fmla="*/ 8070095 w 12192000"/>
              <a:gd name="connsiteY124" fmla="*/ 5263953 h 6858000"/>
              <a:gd name="connsiteX125" fmla="*/ 8079459 w 12192000"/>
              <a:gd name="connsiteY125" fmla="*/ 5299067 h 6858000"/>
              <a:gd name="connsiteX126" fmla="*/ 8088822 w 12192000"/>
              <a:gd name="connsiteY126" fmla="*/ 5335351 h 6858000"/>
              <a:gd name="connsiteX127" fmla="*/ 8099356 w 12192000"/>
              <a:gd name="connsiteY127" fmla="*/ 5369294 h 6858000"/>
              <a:gd name="connsiteX128" fmla="*/ 8111061 w 12192000"/>
              <a:gd name="connsiteY128" fmla="*/ 5403238 h 6858000"/>
              <a:gd name="connsiteX129" fmla="*/ 8125106 w 12192000"/>
              <a:gd name="connsiteY129" fmla="*/ 5434840 h 6858000"/>
              <a:gd name="connsiteX130" fmla="*/ 8142663 w 12192000"/>
              <a:gd name="connsiteY130" fmla="*/ 5462931 h 6858000"/>
              <a:gd name="connsiteX131" fmla="*/ 8163732 w 12192000"/>
              <a:gd name="connsiteY131" fmla="*/ 5488681 h 6858000"/>
              <a:gd name="connsiteX132" fmla="*/ 8189482 w 12192000"/>
              <a:gd name="connsiteY132" fmla="*/ 5509749 h 6858000"/>
              <a:gd name="connsiteX133" fmla="*/ 8217573 w 12192000"/>
              <a:gd name="connsiteY133" fmla="*/ 5527306 h 6858000"/>
              <a:gd name="connsiteX134" fmla="*/ 8249175 w 12192000"/>
              <a:gd name="connsiteY134" fmla="*/ 5541352 h 6858000"/>
              <a:gd name="connsiteX135" fmla="*/ 8283118 w 12192000"/>
              <a:gd name="connsiteY135" fmla="*/ 5553056 h 6858000"/>
              <a:gd name="connsiteX136" fmla="*/ 8317062 w 12192000"/>
              <a:gd name="connsiteY136" fmla="*/ 5563590 h 6858000"/>
              <a:gd name="connsiteX137" fmla="*/ 8353346 w 12192000"/>
              <a:gd name="connsiteY137" fmla="*/ 5572954 h 6858000"/>
              <a:gd name="connsiteX138" fmla="*/ 8388459 w 12192000"/>
              <a:gd name="connsiteY138" fmla="*/ 5582318 h 6858000"/>
              <a:gd name="connsiteX139" fmla="*/ 8423573 w 12192000"/>
              <a:gd name="connsiteY139" fmla="*/ 5592852 h 6858000"/>
              <a:gd name="connsiteX140" fmla="*/ 8457516 w 12192000"/>
              <a:gd name="connsiteY140" fmla="*/ 5604556 h 6858000"/>
              <a:gd name="connsiteX141" fmla="*/ 8489119 w 12192000"/>
              <a:gd name="connsiteY141" fmla="*/ 5618602 h 6858000"/>
              <a:gd name="connsiteX142" fmla="*/ 8518380 w 12192000"/>
              <a:gd name="connsiteY142" fmla="*/ 5634988 h 6858000"/>
              <a:gd name="connsiteX143" fmla="*/ 8544130 w 12192000"/>
              <a:gd name="connsiteY143" fmla="*/ 5656057 h 6858000"/>
              <a:gd name="connsiteX144" fmla="*/ 8571051 w 12192000"/>
              <a:gd name="connsiteY144" fmla="*/ 5679466 h 6858000"/>
              <a:gd name="connsiteX145" fmla="*/ 8594460 w 12192000"/>
              <a:gd name="connsiteY145" fmla="*/ 5706386 h 6858000"/>
              <a:gd name="connsiteX146" fmla="*/ 8616699 w 12192000"/>
              <a:gd name="connsiteY146" fmla="*/ 5734477 h 6858000"/>
              <a:gd name="connsiteX147" fmla="*/ 8638937 w 12192000"/>
              <a:gd name="connsiteY147" fmla="*/ 5763739 h 6858000"/>
              <a:gd name="connsiteX148" fmla="*/ 8661176 w 12192000"/>
              <a:gd name="connsiteY148" fmla="*/ 5793000 h 6858000"/>
              <a:gd name="connsiteX149" fmla="*/ 8683415 w 12192000"/>
              <a:gd name="connsiteY149" fmla="*/ 5821091 h 6858000"/>
              <a:gd name="connsiteX150" fmla="*/ 8707994 w 12192000"/>
              <a:gd name="connsiteY150" fmla="*/ 5848012 h 6858000"/>
              <a:gd name="connsiteX151" fmla="*/ 8732574 w 12192000"/>
              <a:gd name="connsiteY151" fmla="*/ 5871421 h 6858000"/>
              <a:gd name="connsiteX152" fmla="*/ 8760665 w 12192000"/>
              <a:gd name="connsiteY152" fmla="*/ 5891319 h 6858000"/>
              <a:gd name="connsiteX153" fmla="*/ 8789926 w 12192000"/>
              <a:gd name="connsiteY153" fmla="*/ 5906535 h 6858000"/>
              <a:gd name="connsiteX154" fmla="*/ 8825040 w 12192000"/>
              <a:gd name="connsiteY154" fmla="*/ 5917069 h 6858000"/>
              <a:gd name="connsiteX155" fmla="*/ 8861324 w 12192000"/>
              <a:gd name="connsiteY155" fmla="*/ 5921751 h 6858000"/>
              <a:gd name="connsiteX156" fmla="*/ 8898779 w 12192000"/>
              <a:gd name="connsiteY156" fmla="*/ 5922921 h 6858000"/>
              <a:gd name="connsiteX157" fmla="*/ 8938575 w 12192000"/>
              <a:gd name="connsiteY157" fmla="*/ 5919410 h 6858000"/>
              <a:gd name="connsiteX158" fmla="*/ 8978370 w 12192000"/>
              <a:gd name="connsiteY158" fmla="*/ 5914728 h 6858000"/>
              <a:gd name="connsiteX159" fmla="*/ 9018166 w 12192000"/>
              <a:gd name="connsiteY159" fmla="*/ 5908876 h 6858000"/>
              <a:gd name="connsiteX160" fmla="*/ 9057961 w 12192000"/>
              <a:gd name="connsiteY160" fmla="*/ 5904194 h 6858000"/>
              <a:gd name="connsiteX161" fmla="*/ 9097757 w 12192000"/>
              <a:gd name="connsiteY161" fmla="*/ 5901853 h 6858000"/>
              <a:gd name="connsiteX162" fmla="*/ 9136382 w 12192000"/>
              <a:gd name="connsiteY162" fmla="*/ 5901853 h 6858000"/>
              <a:gd name="connsiteX163" fmla="*/ 9172666 w 12192000"/>
              <a:gd name="connsiteY163" fmla="*/ 5906535 h 6858000"/>
              <a:gd name="connsiteX164" fmla="*/ 9208950 w 12192000"/>
              <a:gd name="connsiteY164" fmla="*/ 5915898 h 6858000"/>
              <a:gd name="connsiteX165" fmla="*/ 9244064 w 12192000"/>
              <a:gd name="connsiteY165" fmla="*/ 5929944 h 6858000"/>
              <a:gd name="connsiteX166" fmla="*/ 9279178 w 12192000"/>
              <a:gd name="connsiteY166" fmla="*/ 5948671 h 6858000"/>
              <a:gd name="connsiteX167" fmla="*/ 9314292 w 12192000"/>
              <a:gd name="connsiteY167" fmla="*/ 5967398 h 6858000"/>
              <a:gd name="connsiteX168" fmla="*/ 9349405 w 12192000"/>
              <a:gd name="connsiteY168" fmla="*/ 5988467 h 6858000"/>
              <a:gd name="connsiteX169" fmla="*/ 9383349 w 12192000"/>
              <a:gd name="connsiteY169" fmla="*/ 6008364 h 6858000"/>
              <a:gd name="connsiteX170" fmla="*/ 9419633 w 12192000"/>
              <a:gd name="connsiteY170" fmla="*/ 6025921 h 6858000"/>
              <a:gd name="connsiteX171" fmla="*/ 9454747 w 12192000"/>
              <a:gd name="connsiteY171" fmla="*/ 6039967 h 6858000"/>
              <a:gd name="connsiteX172" fmla="*/ 9491031 w 12192000"/>
              <a:gd name="connsiteY172" fmla="*/ 6049331 h 6858000"/>
              <a:gd name="connsiteX173" fmla="*/ 9528486 w 12192000"/>
              <a:gd name="connsiteY173" fmla="*/ 6052842 h 6858000"/>
              <a:gd name="connsiteX174" fmla="*/ 9565940 w 12192000"/>
              <a:gd name="connsiteY174" fmla="*/ 6049331 h 6858000"/>
              <a:gd name="connsiteX175" fmla="*/ 9602224 w 12192000"/>
              <a:gd name="connsiteY175" fmla="*/ 6039967 h 6858000"/>
              <a:gd name="connsiteX176" fmla="*/ 9637338 w 12192000"/>
              <a:gd name="connsiteY176" fmla="*/ 6025921 h 6858000"/>
              <a:gd name="connsiteX177" fmla="*/ 9673622 w 12192000"/>
              <a:gd name="connsiteY177" fmla="*/ 6008364 h 6858000"/>
              <a:gd name="connsiteX178" fmla="*/ 9707566 w 12192000"/>
              <a:gd name="connsiteY178" fmla="*/ 5988467 h 6858000"/>
              <a:gd name="connsiteX179" fmla="*/ 9742679 w 12192000"/>
              <a:gd name="connsiteY179" fmla="*/ 5967398 h 6858000"/>
              <a:gd name="connsiteX180" fmla="*/ 9777793 w 12192000"/>
              <a:gd name="connsiteY180" fmla="*/ 5948671 h 6858000"/>
              <a:gd name="connsiteX181" fmla="*/ 9812907 w 12192000"/>
              <a:gd name="connsiteY181" fmla="*/ 5929944 h 6858000"/>
              <a:gd name="connsiteX182" fmla="*/ 9846850 w 12192000"/>
              <a:gd name="connsiteY182" fmla="*/ 5915898 h 6858000"/>
              <a:gd name="connsiteX183" fmla="*/ 9884305 w 12192000"/>
              <a:gd name="connsiteY183" fmla="*/ 5906535 h 6858000"/>
              <a:gd name="connsiteX184" fmla="*/ 9920589 w 12192000"/>
              <a:gd name="connsiteY184" fmla="*/ 5901853 h 6858000"/>
              <a:gd name="connsiteX185" fmla="*/ 9959214 w 12192000"/>
              <a:gd name="connsiteY185" fmla="*/ 5901853 h 6858000"/>
              <a:gd name="connsiteX186" fmla="*/ 9999010 w 12192000"/>
              <a:gd name="connsiteY186" fmla="*/ 5904194 h 6858000"/>
              <a:gd name="connsiteX187" fmla="*/ 10038805 w 12192000"/>
              <a:gd name="connsiteY187" fmla="*/ 5908876 h 6858000"/>
              <a:gd name="connsiteX188" fmla="*/ 10078601 w 12192000"/>
              <a:gd name="connsiteY188" fmla="*/ 5914728 h 6858000"/>
              <a:gd name="connsiteX189" fmla="*/ 10118396 w 12192000"/>
              <a:gd name="connsiteY189" fmla="*/ 5919410 h 6858000"/>
              <a:gd name="connsiteX190" fmla="*/ 10158192 w 12192000"/>
              <a:gd name="connsiteY190" fmla="*/ 5922921 h 6858000"/>
              <a:gd name="connsiteX191" fmla="*/ 10195647 w 12192000"/>
              <a:gd name="connsiteY191" fmla="*/ 5921751 h 6858000"/>
              <a:gd name="connsiteX192" fmla="*/ 10231931 w 12192000"/>
              <a:gd name="connsiteY192" fmla="*/ 5917069 h 6858000"/>
              <a:gd name="connsiteX193" fmla="*/ 10267044 w 12192000"/>
              <a:gd name="connsiteY193" fmla="*/ 5906535 h 6858000"/>
              <a:gd name="connsiteX194" fmla="*/ 10296306 w 12192000"/>
              <a:gd name="connsiteY194" fmla="*/ 5891319 h 6858000"/>
              <a:gd name="connsiteX195" fmla="*/ 10324397 w 12192000"/>
              <a:gd name="connsiteY195" fmla="*/ 5871421 h 6858000"/>
              <a:gd name="connsiteX196" fmla="*/ 10348977 w 12192000"/>
              <a:gd name="connsiteY196" fmla="*/ 5848012 h 6858000"/>
              <a:gd name="connsiteX197" fmla="*/ 10373556 w 12192000"/>
              <a:gd name="connsiteY197" fmla="*/ 5821091 h 6858000"/>
              <a:gd name="connsiteX198" fmla="*/ 10395795 w 12192000"/>
              <a:gd name="connsiteY198" fmla="*/ 5793000 h 6858000"/>
              <a:gd name="connsiteX199" fmla="*/ 10418034 w 12192000"/>
              <a:gd name="connsiteY199" fmla="*/ 5763739 h 6858000"/>
              <a:gd name="connsiteX200" fmla="*/ 10440272 w 12192000"/>
              <a:gd name="connsiteY200" fmla="*/ 5734477 h 6858000"/>
              <a:gd name="connsiteX201" fmla="*/ 10462511 w 12192000"/>
              <a:gd name="connsiteY201" fmla="*/ 5706386 h 6858000"/>
              <a:gd name="connsiteX202" fmla="*/ 10485920 w 12192000"/>
              <a:gd name="connsiteY202" fmla="*/ 5679466 h 6858000"/>
              <a:gd name="connsiteX203" fmla="*/ 10512841 w 12192000"/>
              <a:gd name="connsiteY203" fmla="*/ 5656057 h 6858000"/>
              <a:gd name="connsiteX204" fmla="*/ 10538591 w 12192000"/>
              <a:gd name="connsiteY204" fmla="*/ 5634988 h 6858000"/>
              <a:gd name="connsiteX205" fmla="*/ 10567852 w 12192000"/>
              <a:gd name="connsiteY205" fmla="*/ 5618602 h 6858000"/>
              <a:gd name="connsiteX206" fmla="*/ 10599455 w 12192000"/>
              <a:gd name="connsiteY206" fmla="*/ 5604556 h 6858000"/>
              <a:gd name="connsiteX207" fmla="*/ 10633398 w 12192000"/>
              <a:gd name="connsiteY207" fmla="*/ 5592852 h 6858000"/>
              <a:gd name="connsiteX208" fmla="*/ 10668512 w 12192000"/>
              <a:gd name="connsiteY208" fmla="*/ 5582318 h 6858000"/>
              <a:gd name="connsiteX209" fmla="*/ 10703626 w 12192000"/>
              <a:gd name="connsiteY209" fmla="*/ 5572954 h 6858000"/>
              <a:gd name="connsiteX210" fmla="*/ 10739910 w 12192000"/>
              <a:gd name="connsiteY210" fmla="*/ 5563590 h 6858000"/>
              <a:gd name="connsiteX211" fmla="*/ 10773853 w 12192000"/>
              <a:gd name="connsiteY211" fmla="*/ 5553056 h 6858000"/>
              <a:gd name="connsiteX212" fmla="*/ 10807796 w 12192000"/>
              <a:gd name="connsiteY212" fmla="*/ 5541352 h 6858000"/>
              <a:gd name="connsiteX213" fmla="*/ 10839399 w 12192000"/>
              <a:gd name="connsiteY213" fmla="*/ 5527306 h 6858000"/>
              <a:gd name="connsiteX214" fmla="*/ 10867490 w 12192000"/>
              <a:gd name="connsiteY214" fmla="*/ 5509749 h 6858000"/>
              <a:gd name="connsiteX215" fmla="*/ 10893240 w 12192000"/>
              <a:gd name="connsiteY215" fmla="*/ 5488681 h 6858000"/>
              <a:gd name="connsiteX216" fmla="*/ 10914308 w 12192000"/>
              <a:gd name="connsiteY216" fmla="*/ 5462931 h 6858000"/>
              <a:gd name="connsiteX217" fmla="*/ 10931865 w 12192000"/>
              <a:gd name="connsiteY217" fmla="*/ 5434840 h 6858000"/>
              <a:gd name="connsiteX218" fmla="*/ 10945910 w 12192000"/>
              <a:gd name="connsiteY218" fmla="*/ 5403238 h 6858000"/>
              <a:gd name="connsiteX219" fmla="*/ 10957615 w 12192000"/>
              <a:gd name="connsiteY219" fmla="*/ 5369294 h 6858000"/>
              <a:gd name="connsiteX220" fmla="*/ 10968149 w 12192000"/>
              <a:gd name="connsiteY220" fmla="*/ 5335351 h 6858000"/>
              <a:gd name="connsiteX221" fmla="*/ 10977513 w 12192000"/>
              <a:gd name="connsiteY221" fmla="*/ 5299067 h 6858000"/>
              <a:gd name="connsiteX222" fmla="*/ 10986876 w 12192000"/>
              <a:gd name="connsiteY222" fmla="*/ 5263953 h 6858000"/>
              <a:gd name="connsiteX223" fmla="*/ 10997410 w 12192000"/>
              <a:gd name="connsiteY223" fmla="*/ 5228839 h 6858000"/>
              <a:gd name="connsiteX224" fmla="*/ 11009115 w 12192000"/>
              <a:gd name="connsiteY224" fmla="*/ 5194896 h 6858000"/>
              <a:gd name="connsiteX225" fmla="*/ 11023160 w 12192000"/>
              <a:gd name="connsiteY225" fmla="*/ 5163294 h 6858000"/>
              <a:gd name="connsiteX226" fmla="*/ 11039547 w 12192000"/>
              <a:gd name="connsiteY226" fmla="*/ 5134032 h 6858000"/>
              <a:gd name="connsiteX227" fmla="*/ 11060615 w 12192000"/>
              <a:gd name="connsiteY227" fmla="*/ 5108282 h 6858000"/>
              <a:gd name="connsiteX228" fmla="*/ 11084024 w 12192000"/>
              <a:gd name="connsiteY228" fmla="*/ 5081362 h 6858000"/>
              <a:gd name="connsiteX229" fmla="*/ 11110945 w 12192000"/>
              <a:gd name="connsiteY229" fmla="*/ 5057952 h 6858000"/>
              <a:gd name="connsiteX230" fmla="*/ 11139036 w 12192000"/>
              <a:gd name="connsiteY230" fmla="*/ 5035714 h 6858000"/>
              <a:gd name="connsiteX231" fmla="*/ 11169468 w 12192000"/>
              <a:gd name="connsiteY231" fmla="*/ 5013475 h 6858000"/>
              <a:gd name="connsiteX232" fmla="*/ 11198729 w 12192000"/>
              <a:gd name="connsiteY232" fmla="*/ 4991236 h 6858000"/>
              <a:gd name="connsiteX233" fmla="*/ 11226820 w 12192000"/>
              <a:gd name="connsiteY233" fmla="*/ 4968998 h 6858000"/>
              <a:gd name="connsiteX234" fmla="*/ 11253741 w 12192000"/>
              <a:gd name="connsiteY234" fmla="*/ 4944418 h 6858000"/>
              <a:gd name="connsiteX235" fmla="*/ 11277150 w 12192000"/>
              <a:gd name="connsiteY235" fmla="*/ 4919838 h 6858000"/>
              <a:gd name="connsiteX236" fmla="*/ 11297048 w 12192000"/>
              <a:gd name="connsiteY236" fmla="*/ 4891747 h 6858000"/>
              <a:gd name="connsiteX237" fmla="*/ 11312264 w 12192000"/>
              <a:gd name="connsiteY237" fmla="*/ 4862486 h 6858000"/>
              <a:gd name="connsiteX238" fmla="*/ 11322798 w 12192000"/>
              <a:gd name="connsiteY238" fmla="*/ 4827372 h 6858000"/>
              <a:gd name="connsiteX239" fmla="*/ 11327480 w 12192000"/>
              <a:gd name="connsiteY239" fmla="*/ 4791088 h 6858000"/>
              <a:gd name="connsiteX240" fmla="*/ 11328650 w 12192000"/>
              <a:gd name="connsiteY240" fmla="*/ 4753633 h 6858000"/>
              <a:gd name="connsiteX241" fmla="*/ 11325139 w 12192000"/>
              <a:gd name="connsiteY241" fmla="*/ 4713838 h 6858000"/>
              <a:gd name="connsiteX242" fmla="*/ 11320457 w 12192000"/>
              <a:gd name="connsiteY242" fmla="*/ 4674042 h 6858000"/>
              <a:gd name="connsiteX243" fmla="*/ 11314605 w 12192000"/>
              <a:gd name="connsiteY243" fmla="*/ 4634247 h 6858000"/>
              <a:gd name="connsiteX244" fmla="*/ 11309923 w 12192000"/>
              <a:gd name="connsiteY244" fmla="*/ 4594451 h 6858000"/>
              <a:gd name="connsiteX245" fmla="*/ 11307582 w 12192000"/>
              <a:gd name="connsiteY245" fmla="*/ 4554655 h 6858000"/>
              <a:gd name="connsiteX246" fmla="*/ 11307582 w 12192000"/>
              <a:gd name="connsiteY246" fmla="*/ 4516030 h 6858000"/>
              <a:gd name="connsiteX247" fmla="*/ 11312264 w 12192000"/>
              <a:gd name="connsiteY247" fmla="*/ 4479746 h 6858000"/>
              <a:gd name="connsiteX248" fmla="*/ 11321628 w 12192000"/>
              <a:gd name="connsiteY248" fmla="*/ 4443462 h 6858000"/>
              <a:gd name="connsiteX249" fmla="*/ 11335673 w 12192000"/>
              <a:gd name="connsiteY249" fmla="*/ 4409519 h 6858000"/>
              <a:gd name="connsiteX250" fmla="*/ 11354400 w 12192000"/>
              <a:gd name="connsiteY250" fmla="*/ 4374405 h 6858000"/>
              <a:gd name="connsiteX251" fmla="*/ 11373128 w 12192000"/>
              <a:gd name="connsiteY251" fmla="*/ 4339291 h 6858000"/>
              <a:gd name="connsiteX252" fmla="*/ 11394196 w 12192000"/>
              <a:gd name="connsiteY252" fmla="*/ 4304177 h 6858000"/>
              <a:gd name="connsiteX253" fmla="*/ 11414094 w 12192000"/>
              <a:gd name="connsiteY253" fmla="*/ 4270234 h 6858000"/>
              <a:gd name="connsiteX254" fmla="*/ 11431650 w 12192000"/>
              <a:gd name="connsiteY254" fmla="*/ 4233950 h 6858000"/>
              <a:gd name="connsiteX255" fmla="*/ 11445696 w 12192000"/>
              <a:gd name="connsiteY255" fmla="*/ 4198836 h 6858000"/>
              <a:gd name="connsiteX256" fmla="*/ 11455060 w 12192000"/>
              <a:gd name="connsiteY256" fmla="*/ 4162552 h 6858000"/>
              <a:gd name="connsiteX257" fmla="*/ 11458571 w 12192000"/>
              <a:gd name="connsiteY257" fmla="*/ 4125097 h 6858000"/>
              <a:gd name="connsiteX258" fmla="*/ 11455060 w 12192000"/>
              <a:gd name="connsiteY258" fmla="*/ 4087643 h 6858000"/>
              <a:gd name="connsiteX259" fmla="*/ 11445696 w 12192000"/>
              <a:gd name="connsiteY259" fmla="*/ 4051358 h 6858000"/>
              <a:gd name="connsiteX260" fmla="*/ 11431650 w 12192000"/>
              <a:gd name="connsiteY260" fmla="*/ 4016245 h 6858000"/>
              <a:gd name="connsiteX261" fmla="*/ 11414094 w 12192000"/>
              <a:gd name="connsiteY261" fmla="*/ 3979961 h 6858000"/>
              <a:gd name="connsiteX262" fmla="*/ 11394196 w 12192000"/>
              <a:gd name="connsiteY262" fmla="*/ 3946017 h 6858000"/>
              <a:gd name="connsiteX263" fmla="*/ 11373128 w 12192000"/>
              <a:gd name="connsiteY263" fmla="*/ 3910903 h 6858000"/>
              <a:gd name="connsiteX264" fmla="*/ 11354400 w 12192000"/>
              <a:gd name="connsiteY264" fmla="*/ 3875790 h 6858000"/>
              <a:gd name="connsiteX265" fmla="*/ 11335673 w 12192000"/>
              <a:gd name="connsiteY265" fmla="*/ 3840676 h 6858000"/>
              <a:gd name="connsiteX266" fmla="*/ 11321628 w 12192000"/>
              <a:gd name="connsiteY266" fmla="*/ 3806733 h 6858000"/>
              <a:gd name="connsiteX267" fmla="*/ 11312264 w 12192000"/>
              <a:gd name="connsiteY267" fmla="*/ 3770449 h 6858000"/>
              <a:gd name="connsiteX268" fmla="*/ 11307582 w 12192000"/>
              <a:gd name="connsiteY268" fmla="*/ 3734164 h 6858000"/>
              <a:gd name="connsiteX269" fmla="*/ 11307582 w 12192000"/>
              <a:gd name="connsiteY269" fmla="*/ 3695539 h 6858000"/>
              <a:gd name="connsiteX270" fmla="*/ 11309923 w 12192000"/>
              <a:gd name="connsiteY270" fmla="*/ 3655744 h 6858000"/>
              <a:gd name="connsiteX271" fmla="*/ 11314605 w 12192000"/>
              <a:gd name="connsiteY271" fmla="*/ 3615948 h 6858000"/>
              <a:gd name="connsiteX272" fmla="*/ 11320457 w 12192000"/>
              <a:gd name="connsiteY272" fmla="*/ 3576152 h 6858000"/>
              <a:gd name="connsiteX273" fmla="*/ 11325139 w 12192000"/>
              <a:gd name="connsiteY273" fmla="*/ 3536357 h 6858000"/>
              <a:gd name="connsiteX274" fmla="*/ 11328650 w 12192000"/>
              <a:gd name="connsiteY274" fmla="*/ 3496561 h 6858000"/>
              <a:gd name="connsiteX275" fmla="*/ 11327480 w 12192000"/>
              <a:gd name="connsiteY275" fmla="*/ 3459107 h 6858000"/>
              <a:gd name="connsiteX276" fmla="*/ 11322798 w 12192000"/>
              <a:gd name="connsiteY276" fmla="*/ 3422822 h 6858000"/>
              <a:gd name="connsiteX277" fmla="*/ 11312264 w 12192000"/>
              <a:gd name="connsiteY277" fmla="*/ 3387709 h 6858000"/>
              <a:gd name="connsiteX278" fmla="*/ 11297048 w 12192000"/>
              <a:gd name="connsiteY278" fmla="*/ 3358447 h 6858000"/>
              <a:gd name="connsiteX279" fmla="*/ 11277150 w 12192000"/>
              <a:gd name="connsiteY279" fmla="*/ 3330356 h 6858000"/>
              <a:gd name="connsiteX280" fmla="*/ 11253741 w 12192000"/>
              <a:gd name="connsiteY280" fmla="*/ 3305777 h 6858000"/>
              <a:gd name="connsiteX281" fmla="*/ 11226820 w 12192000"/>
              <a:gd name="connsiteY281" fmla="*/ 3281197 h 6858000"/>
              <a:gd name="connsiteX282" fmla="*/ 11198729 w 12192000"/>
              <a:gd name="connsiteY282" fmla="*/ 3258958 h 6858000"/>
              <a:gd name="connsiteX283" fmla="*/ 11169468 w 12192000"/>
              <a:gd name="connsiteY283" fmla="*/ 3236720 h 6858000"/>
              <a:gd name="connsiteX284" fmla="*/ 11139036 w 12192000"/>
              <a:gd name="connsiteY284" fmla="*/ 3214481 h 6858000"/>
              <a:gd name="connsiteX285" fmla="*/ 11110945 w 12192000"/>
              <a:gd name="connsiteY285" fmla="*/ 3192242 h 6858000"/>
              <a:gd name="connsiteX286" fmla="*/ 11084024 w 12192000"/>
              <a:gd name="connsiteY286" fmla="*/ 3168833 h 6858000"/>
              <a:gd name="connsiteX287" fmla="*/ 11060615 w 12192000"/>
              <a:gd name="connsiteY287" fmla="*/ 3141913 h 6858000"/>
              <a:gd name="connsiteX288" fmla="*/ 11039547 w 12192000"/>
              <a:gd name="connsiteY288" fmla="*/ 3116162 h 6858000"/>
              <a:gd name="connsiteX289" fmla="*/ 11023160 w 12192000"/>
              <a:gd name="connsiteY289" fmla="*/ 3086901 h 6858000"/>
              <a:gd name="connsiteX290" fmla="*/ 11009115 w 12192000"/>
              <a:gd name="connsiteY290" fmla="*/ 3055299 h 6858000"/>
              <a:gd name="connsiteX291" fmla="*/ 10997410 w 12192000"/>
              <a:gd name="connsiteY291" fmla="*/ 3021355 h 6858000"/>
              <a:gd name="connsiteX292" fmla="*/ 10986876 w 12192000"/>
              <a:gd name="connsiteY292" fmla="*/ 2986242 h 6858000"/>
              <a:gd name="connsiteX293" fmla="*/ 10977513 w 12192000"/>
              <a:gd name="connsiteY293" fmla="*/ 2951128 h 6858000"/>
              <a:gd name="connsiteX294" fmla="*/ 10968149 w 12192000"/>
              <a:gd name="connsiteY294" fmla="*/ 2914844 h 6858000"/>
              <a:gd name="connsiteX295" fmla="*/ 10957615 w 12192000"/>
              <a:gd name="connsiteY295" fmla="*/ 2880900 h 6858000"/>
              <a:gd name="connsiteX296" fmla="*/ 10945910 w 12192000"/>
              <a:gd name="connsiteY296" fmla="*/ 2846957 h 6858000"/>
              <a:gd name="connsiteX297" fmla="*/ 10931865 w 12192000"/>
              <a:gd name="connsiteY297" fmla="*/ 2815355 h 6858000"/>
              <a:gd name="connsiteX298" fmla="*/ 10914308 w 12192000"/>
              <a:gd name="connsiteY298" fmla="*/ 2787264 h 6858000"/>
              <a:gd name="connsiteX299" fmla="*/ 10893240 w 12192000"/>
              <a:gd name="connsiteY299" fmla="*/ 2761514 h 6858000"/>
              <a:gd name="connsiteX300" fmla="*/ 10867490 w 12192000"/>
              <a:gd name="connsiteY300" fmla="*/ 2740445 h 6858000"/>
              <a:gd name="connsiteX301" fmla="*/ 10839399 w 12192000"/>
              <a:gd name="connsiteY301" fmla="*/ 2722888 h 6858000"/>
              <a:gd name="connsiteX302" fmla="*/ 10807796 w 12192000"/>
              <a:gd name="connsiteY302" fmla="*/ 2708843 h 6858000"/>
              <a:gd name="connsiteX303" fmla="*/ 10773853 w 12192000"/>
              <a:gd name="connsiteY303" fmla="*/ 2697138 h 6858000"/>
              <a:gd name="connsiteX304" fmla="*/ 10739910 w 12192000"/>
              <a:gd name="connsiteY304" fmla="*/ 2686604 h 6858000"/>
              <a:gd name="connsiteX305" fmla="*/ 10703626 w 12192000"/>
              <a:gd name="connsiteY305" fmla="*/ 2677241 h 6858000"/>
              <a:gd name="connsiteX306" fmla="*/ 10668512 w 12192000"/>
              <a:gd name="connsiteY306" fmla="*/ 2667877 h 6858000"/>
              <a:gd name="connsiteX307" fmla="*/ 10633398 w 12192000"/>
              <a:gd name="connsiteY307" fmla="*/ 2657343 h 6858000"/>
              <a:gd name="connsiteX308" fmla="*/ 10599455 w 12192000"/>
              <a:gd name="connsiteY308" fmla="*/ 2645638 h 6858000"/>
              <a:gd name="connsiteX309" fmla="*/ 10567852 w 12192000"/>
              <a:gd name="connsiteY309" fmla="*/ 2631593 h 6858000"/>
              <a:gd name="connsiteX310" fmla="*/ 10538591 w 12192000"/>
              <a:gd name="connsiteY310" fmla="*/ 2615206 h 6858000"/>
              <a:gd name="connsiteX311" fmla="*/ 10512841 w 12192000"/>
              <a:gd name="connsiteY311" fmla="*/ 2594138 h 6858000"/>
              <a:gd name="connsiteX312" fmla="*/ 10485920 w 12192000"/>
              <a:gd name="connsiteY312" fmla="*/ 2570729 h 6858000"/>
              <a:gd name="connsiteX313" fmla="*/ 10462511 w 12192000"/>
              <a:gd name="connsiteY313" fmla="*/ 2543808 h 6858000"/>
              <a:gd name="connsiteX314" fmla="*/ 10440272 w 12192000"/>
              <a:gd name="connsiteY314" fmla="*/ 2515717 h 6858000"/>
              <a:gd name="connsiteX315" fmla="*/ 10418034 w 12192000"/>
              <a:gd name="connsiteY315" fmla="*/ 2486456 h 6858000"/>
              <a:gd name="connsiteX316" fmla="*/ 10395795 w 12192000"/>
              <a:gd name="connsiteY316" fmla="*/ 2457194 h 6858000"/>
              <a:gd name="connsiteX317" fmla="*/ 10373556 w 12192000"/>
              <a:gd name="connsiteY317" fmla="*/ 2429103 h 6858000"/>
              <a:gd name="connsiteX318" fmla="*/ 10348977 w 12192000"/>
              <a:gd name="connsiteY318" fmla="*/ 2402183 h 6858000"/>
              <a:gd name="connsiteX319" fmla="*/ 10324397 w 12192000"/>
              <a:gd name="connsiteY319" fmla="*/ 2378774 h 6858000"/>
              <a:gd name="connsiteX320" fmla="*/ 10296306 w 12192000"/>
              <a:gd name="connsiteY320" fmla="*/ 2358876 h 6858000"/>
              <a:gd name="connsiteX321" fmla="*/ 10267044 w 12192000"/>
              <a:gd name="connsiteY321" fmla="*/ 2343660 h 6858000"/>
              <a:gd name="connsiteX322" fmla="*/ 10231931 w 12192000"/>
              <a:gd name="connsiteY322" fmla="*/ 2333126 h 6858000"/>
              <a:gd name="connsiteX323" fmla="*/ 10195647 w 12192000"/>
              <a:gd name="connsiteY323" fmla="*/ 2328444 h 6858000"/>
              <a:gd name="connsiteX324" fmla="*/ 10158192 w 12192000"/>
              <a:gd name="connsiteY324" fmla="*/ 2327274 h 6858000"/>
              <a:gd name="connsiteX325" fmla="*/ 10118396 w 12192000"/>
              <a:gd name="connsiteY325" fmla="*/ 2330785 h 6858000"/>
              <a:gd name="connsiteX326" fmla="*/ 10078601 w 12192000"/>
              <a:gd name="connsiteY326" fmla="*/ 2335467 h 6858000"/>
              <a:gd name="connsiteX327" fmla="*/ 10038805 w 12192000"/>
              <a:gd name="connsiteY327" fmla="*/ 2341319 h 6858000"/>
              <a:gd name="connsiteX328" fmla="*/ 9999010 w 12192000"/>
              <a:gd name="connsiteY328" fmla="*/ 2346001 h 6858000"/>
              <a:gd name="connsiteX329" fmla="*/ 9959214 w 12192000"/>
              <a:gd name="connsiteY329" fmla="*/ 2348342 h 6858000"/>
              <a:gd name="connsiteX330" fmla="*/ 9920589 w 12192000"/>
              <a:gd name="connsiteY330" fmla="*/ 2348342 h 6858000"/>
              <a:gd name="connsiteX331" fmla="*/ 9884305 w 12192000"/>
              <a:gd name="connsiteY331" fmla="*/ 2343660 h 6858000"/>
              <a:gd name="connsiteX332" fmla="*/ 9846850 w 12192000"/>
              <a:gd name="connsiteY332" fmla="*/ 2334296 h 6858000"/>
              <a:gd name="connsiteX333" fmla="*/ 9812907 w 12192000"/>
              <a:gd name="connsiteY333" fmla="*/ 2320251 h 6858000"/>
              <a:gd name="connsiteX334" fmla="*/ 9777793 w 12192000"/>
              <a:gd name="connsiteY334" fmla="*/ 2301524 h 6858000"/>
              <a:gd name="connsiteX335" fmla="*/ 9742679 w 12192000"/>
              <a:gd name="connsiteY335" fmla="*/ 2282796 h 6858000"/>
              <a:gd name="connsiteX336" fmla="*/ 9707566 w 12192000"/>
              <a:gd name="connsiteY336" fmla="*/ 2261728 h 6858000"/>
              <a:gd name="connsiteX337" fmla="*/ 9673622 w 12192000"/>
              <a:gd name="connsiteY337" fmla="*/ 2241830 h 6858000"/>
              <a:gd name="connsiteX338" fmla="*/ 9637338 w 12192000"/>
              <a:gd name="connsiteY338" fmla="*/ 2224273 h 6858000"/>
              <a:gd name="connsiteX339" fmla="*/ 9602224 w 12192000"/>
              <a:gd name="connsiteY339" fmla="*/ 2210228 h 6858000"/>
              <a:gd name="connsiteX340" fmla="*/ 9565940 w 12192000"/>
              <a:gd name="connsiteY340" fmla="*/ 2200864 h 6858000"/>
              <a:gd name="connsiteX341" fmla="*/ 9528486 w 12192000"/>
              <a:gd name="connsiteY341" fmla="*/ 219735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9528486" y="2197353"/>
                </a:moveTo>
                <a:lnTo>
                  <a:pt x="9491031" y="2200864"/>
                </a:lnTo>
                <a:lnTo>
                  <a:pt x="9454747" y="2210228"/>
                </a:lnTo>
                <a:lnTo>
                  <a:pt x="9419633" y="2224273"/>
                </a:lnTo>
                <a:lnTo>
                  <a:pt x="9383349" y="2241830"/>
                </a:lnTo>
                <a:lnTo>
                  <a:pt x="9349405" y="2261728"/>
                </a:lnTo>
                <a:lnTo>
                  <a:pt x="9314292" y="2282796"/>
                </a:lnTo>
                <a:lnTo>
                  <a:pt x="9279178" y="2301524"/>
                </a:lnTo>
                <a:lnTo>
                  <a:pt x="9244064" y="2320251"/>
                </a:lnTo>
                <a:lnTo>
                  <a:pt x="9208950" y="2334296"/>
                </a:lnTo>
                <a:lnTo>
                  <a:pt x="9172666" y="2343660"/>
                </a:lnTo>
                <a:lnTo>
                  <a:pt x="9136382" y="2348342"/>
                </a:lnTo>
                <a:lnTo>
                  <a:pt x="9097757" y="2348342"/>
                </a:lnTo>
                <a:lnTo>
                  <a:pt x="9057961" y="2346001"/>
                </a:lnTo>
                <a:lnTo>
                  <a:pt x="9018166" y="2341319"/>
                </a:lnTo>
                <a:lnTo>
                  <a:pt x="8978370" y="2335467"/>
                </a:lnTo>
                <a:lnTo>
                  <a:pt x="8938575" y="2330785"/>
                </a:lnTo>
                <a:lnTo>
                  <a:pt x="8898779" y="2327274"/>
                </a:lnTo>
                <a:lnTo>
                  <a:pt x="8861324" y="2328444"/>
                </a:lnTo>
                <a:lnTo>
                  <a:pt x="8825040" y="2333126"/>
                </a:lnTo>
                <a:lnTo>
                  <a:pt x="8789926" y="2343660"/>
                </a:lnTo>
                <a:lnTo>
                  <a:pt x="8760665" y="2358876"/>
                </a:lnTo>
                <a:lnTo>
                  <a:pt x="8732574" y="2378774"/>
                </a:lnTo>
                <a:lnTo>
                  <a:pt x="8707994" y="2402183"/>
                </a:lnTo>
                <a:lnTo>
                  <a:pt x="8683415" y="2429103"/>
                </a:lnTo>
                <a:lnTo>
                  <a:pt x="8661176" y="2457194"/>
                </a:lnTo>
                <a:lnTo>
                  <a:pt x="8638937" y="2486456"/>
                </a:lnTo>
                <a:lnTo>
                  <a:pt x="8616699" y="2515717"/>
                </a:lnTo>
                <a:lnTo>
                  <a:pt x="8594460" y="2543808"/>
                </a:lnTo>
                <a:lnTo>
                  <a:pt x="8571051" y="2570729"/>
                </a:lnTo>
                <a:lnTo>
                  <a:pt x="8544130" y="2594138"/>
                </a:lnTo>
                <a:lnTo>
                  <a:pt x="8518380" y="2615206"/>
                </a:lnTo>
                <a:lnTo>
                  <a:pt x="8489119" y="2631593"/>
                </a:lnTo>
                <a:lnTo>
                  <a:pt x="8457516" y="2645638"/>
                </a:lnTo>
                <a:lnTo>
                  <a:pt x="8423573" y="2657343"/>
                </a:lnTo>
                <a:lnTo>
                  <a:pt x="8388459" y="2667877"/>
                </a:lnTo>
                <a:lnTo>
                  <a:pt x="8353346" y="2677241"/>
                </a:lnTo>
                <a:lnTo>
                  <a:pt x="8317062" y="2686604"/>
                </a:lnTo>
                <a:lnTo>
                  <a:pt x="8283118" y="2697138"/>
                </a:lnTo>
                <a:lnTo>
                  <a:pt x="8249175" y="2708843"/>
                </a:lnTo>
                <a:lnTo>
                  <a:pt x="8217573" y="2722888"/>
                </a:lnTo>
                <a:lnTo>
                  <a:pt x="8189482" y="2740445"/>
                </a:lnTo>
                <a:lnTo>
                  <a:pt x="8163732" y="2761514"/>
                </a:lnTo>
                <a:lnTo>
                  <a:pt x="8142663" y="2787264"/>
                </a:lnTo>
                <a:lnTo>
                  <a:pt x="8125106" y="2815355"/>
                </a:lnTo>
                <a:lnTo>
                  <a:pt x="8111061" y="2846957"/>
                </a:lnTo>
                <a:lnTo>
                  <a:pt x="8099356" y="2880900"/>
                </a:lnTo>
                <a:lnTo>
                  <a:pt x="8088822" y="2914844"/>
                </a:lnTo>
                <a:lnTo>
                  <a:pt x="8079459" y="2951128"/>
                </a:lnTo>
                <a:lnTo>
                  <a:pt x="8070095" y="2986242"/>
                </a:lnTo>
                <a:lnTo>
                  <a:pt x="8059561" y="3021355"/>
                </a:lnTo>
                <a:lnTo>
                  <a:pt x="8047856" y="3055299"/>
                </a:lnTo>
                <a:lnTo>
                  <a:pt x="8033811" y="3086901"/>
                </a:lnTo>
                <a:lnTo>
                  <a:pt x="8017424" y="3116162"/>
                </a:lnTo>
                <a:lnTo>
                  <a:pt x="7996356" y="3141913"/>
                </a:lnTo>
                <a:lnTo>
                  <a:pt x="7972947" y="3168833"/>
                </a:lnTo>
                <a:lnTo>
                  <a:pt x="7946026" y="3192242"/>
                </a:lnTo>
                <a:lnTo>
                  <a:pt x="7916765" y="3214481"/>
                </a:lnTo>
                <a:lnTo>
                  <a:pt x="7887503" y="3236720"/>
                </a:lnTo>
                <a:lnTo>
                  <a:pt x="7858242" y="3258958"/>
                </a:lnTo>
                <a:lnTo>
                  <a:pt x="7830151" y="3281197"/>
                </a:lnTo>
                <a:lnTo>
                  <a:pt x="7803230" y="3305777"/>
                </a:lnTo>
                <a:lnTo>
                  <a:pt x="7779821" y="3330356"/>
                </a:lnTo>
                <a:lnTo>
                  <a:pt x="7759923" y="3358447"/>
                </a:lnTo>
                <a:lnTo>
                  <a:pt x="7744708" y="3387709"/>
                </a:lnTo>
                <a:lnTo>
                  <a:pt x="7734173" y="3422822"/>
                </a:lnTo>
                <a:lnTo>
                  <a:pt x="7729492" y="3459107"/>
                </a:lnTo>
                <a:lnTo>
                  <a:pt x="7728321" y="3496561"/>
                </a:lnTo>
                <a:lnTo>
                  <a:pt x="7731832" y="3536357"/>
                </a:lnTo>
                <a:lnTo>
                  <a:pt x="7736514" y="3576152"/>
                </a:lnTo>
                <a:lnTo>
                  <a:pt x="7742367" y="3615948"/>
                </a:lnTo>
                <a:lnTo>
                  <a:pt x="7747048" y="3655744"/>
                </a:lnTo>
                <a:lnTo>
                  <a:pt x="7749389" y="3695539"/>
                </a:lnTo>
                <a:lnTo>
                  <a:pt x="7749389" y="3734164"/>
                </a:lnTo>
                <a:lnTo>
                  <a:pt x="7744708" y="3770449"/>
                </a:lnTo>
                <a:lnTo>
                  <a:pt x="7735344" y="3806733"/>
                </a:lnTo>
                <a:lnTo>
                  <a:pt x="7721298" y="3840676"/>
                </a:lnTo>
                <a:lnTo>
                  <a:pt x="7703741" y="3875790"/>
                </a:lnTo>
                <a:lnTo>
                  <a:pt x="7683844" y="3910903"/>
                </a:lnTo>
                <a:lnTo>
                  <a:pt x="7662775" y="3946017"/>
                </a:lnTo>
                <a:lnTo>
                  <a:pt x="7642878" y="3979961"/>
                </a:lnTo>
                <a:lnTo>
                  <a:pt x="7625321" y="4016245"/>
                </a:lnTo>
                <a:lnTo>
                  <a:pt x="7611275" y="4051358"/>
                </a:lnTo>
                <a:lnTo>
                  <a:pt x="7601912" y="4087643"/>
                </a:lnTo>
                <a:lnTo>
                  <a:pt x="7598400" y="4125097"/>
                </a:lnTo>
                <a:lnTo>
                  <a:pt x="7601912" y="4162552"/>
                </a:lnTo>
                <a:lnTo>
                  <a:pt x="7611275" y="4198836"/>
                </a:lnTo>
                <a:lnTo>
                  <a:pt x="7625321" y="4233950"/>
                </a:lnTo>
                <a:lnTo>
                  <a:pt x="7642878" y="4270234"/>
                </a:lnTo>
                <a:lnTo>
                  <a:pt x="7662775" y="4304177"/>
                </a:lnTo>
                <a:lnTo>
                  <a:pt x="7683844" y="4339291"/>
                </a:lnTo>
                <a:lnTo>
                  <a:pt x="7703741" y="4374405"/>
                </a:lnTo>
                <a:lnTo>
                  <a:pt x="7721298" y="4409519"/>
                </a:lnTo>
                <a:lnTo>
                  <a:pt x="7735344" y="4443462"/>
                </a:lnTo>
                <a:lnTo>
                  <a:pt x="7744708" y="4479746"/>
                </a:lnTo>
                <a:lnTo>
                  <a:pt x="7749389" y="4516030"/>
                </a:lnTo>
                <a:lnTo>
                  <a:pt x="7749389" y="4554655"/>
                </a:lnTo>
                <a:lnTo>
                  <a:pt x="7747048" y="4594451"/>
                </a:lnTo>
                <a:lnTo>
                  <a:pt x="7742367" y="4634247"/>
                </a:lnTo>
                <a:lnTo>
                  <a:pt x="7736514" y="4674042"/>
                </a:lnTo>
                <a:lnTo>
                  <a:pt x="7731832" y="4713838"/>
                </a:lnTo>
                <a:lnTo>
                  <a:pt x="7728321" y="4753633"/>
                </a:lnTo>
                <a:lnTo>
                  <a:pt x="7729492" y="4791088"/>
                </a:lnTo>
                <a:lnTo>
                  <a:pt x="7734173" y="4827372"/>
                </a:lnTo>
                <a:lnTo>
                  <a:pt x="7744708" y="4862486"/>
                </a:lnTo>
                <a:lnTo>
                  <a:pt x="7759923" y="4891747"/>
                </a:lnTo>
                <a:lnTo>
                  <a:pt x="7779821" y="4919838"/>
                </a:lnTo>
                <a:lnTo>
                  <a:pt x="7803230" y="4944418"/>
                </a:lnTo>
                <a:lnTo>
                  <a:pt x="7830151" y="4968998"/>
                </a:lnTo>
                <a:lnTo>
                  <a:pt x="7858242" y="4991236"/>
                </a:lnTo>
                <a:lnTo>
                  <a:pt x="7887503" y="5013475"/>
                </a:lnTo>
                <a:lnTo>
                  <a:pt x="7916765" y="5035714"/>
                </a:lnTo>
                <a:lnTo>
                  <a:pt x="7946026" y="5057952"/>
                </a:lnTo>
                <a:lnTo>
                  <a:pt x="7972947" y="5081362"/>
                </a:lnTo>
                <a:lnTo>
                  <a:pt x="7996356" y="5108282"/>
                </a:lnTo>
                <a:lnTo>
                  <a:pt x="8017424" y="5134032"/>
                </a:lnTo>
                <a:lnTo>
                  <a:pt x="8033811" y="5163294"/>
                </a:lnTo>
                <a:lnTo>
                  <a:pt x="8047856" y="5194896"/>
                </a:lnTo>
                <a:lnTo>
                  <a:pt x="8059561" y="5228839"/>
                </a:lnTo>
                <a:lnTo>
                  <a:pt x="8070095" y="5263953"/>
                </a:lnTo>
                <a:lnTo>
                  <a:pt x="8079459" y="5299067"/>
                </a:lnTo>
                <a:lnTo>
                  <a:pt x="8088822" y="5335351"/>
                </a:lnTo>
                <a:lnTo>
                  <a:pt x="8099356" y="5369294"/>
                </a:lnTo>
                <a:lnTo>
                  <a:pt x="8111061" y="5403238"/>
                </a:lnTo>
                <a:lnTo>
                  <a:pt x="8125106" y="5434840"/>
                </a:lnTo>
                <a:lnTo>
                  <a:pt x="8142663" y="5462931"/>
                </a:lnTo>
                <a:lnTo>
                  <a:pt x="8163732" y="5488681"/>
                </a:lnTo>
                <a:lnTo>
                  <a:pt x="8189482" y="5509749"/>
                </a:lnTo>
                <a:lnTo>
                  <a:pt x="8217573" y="5527306"/>
                </a:lnTo>
                <a:lnTo>
                  <a:pt x="8249175" y="5541352"/>
                </a:lnTo>
                <a:lnTo>
                  <a:pt x="8283118" y="5553056"/>
                </a:lnTo>
                <a:lnTo>
                  <a:pt x="8317062" y="5563590"/>
                </a:lnTo>
                <a:lnTo>
                  <a:pt x="8353346" y="5572954"/>
                </a:lnTo>
                <a:lnTo>
                  <a:pt x="8388459" y="5582318"/>
                </a:lnTo>
                <a:lnTo>
                  <a:pt x="8423573" y="5592852"/>
                </a:lnTo>
                <a:lnTo>
                  <a:pt x="8457516" y="5604556"/>
                </a:lnTo>
                <a:lnTo>
                  <a:pt x="8489119" y="5618602"/>
                </a:lnTo>
                <a:lnTo>
                  <a:pt x="8518380" y="5634988"/>
                </a:lnTo>
                <a:lnTo>
                  <a:pt x="8544130" y="5656057"/>
                </a:lnTo>
                <a:lnTo>
                  <a:pt x="8571051" y="5679466"/>
                </a:lnTo>
                <a:lnTo>
                  <a:pt x="8594460" y="5706386"/>
                </a:lnTo>
                <a:lnTo>
                  <a:pt x="8616699" y="5734477"/>
                </a:lnTo>
                <a:lnTo>
                  <a:pt x="8638937" y="5763739"/>
                </a:lnTo>
                <a:lnTo>
                  <a:pt x="8661176" y="5793000"/>
                </a:lnTo>
                <a:lnTo>
                  <a:pt x="8683415" y="5821091"/>
                </a:lnTo>
                <a:lnTo>
                  <a:pt x="8707994" y="5848012"/>
                </a:lnTo>
                <a:lnTo>
                  <a:pt x="8732574" y="5871421"/>
                </a:lnTo>
                <a:lnTo>
                  <a:pt x="8760665" y="5891319"/>
                </a:lnTo>
                <a:lnTo>
                  <a:pt x="8789926" y="5906535"/>
                </a:lnTo>
                <a:lnTo>
                  <a:pt x="8825040" y="5917069"/>
                </a:lnTo>
                <a:lnTo>
                  <a:pt x="8861324" y="5921751"/>
                </a:lnTo>
                <a:lnTo>
                  <a:pt x="8898779" y="5922921"/>
                </a:lnTo>
                <a:lnTo>
                  <a:pt x="8938575" y="5919410"/>
                </a:lnTo>
                <a:lnTo>
                  <a:pt x="8978370" y="5914728"/>
                </a:lnTo>
                <a:lnTo>
                  <a:pt x="9018166" y="5908876"/>
                </a:lnTo>
                <a:lnTo>
                  <a:pt x="9057961" y="5904194"/>
                </a:lnTo>
                <a:lnTo>
                  <a:pt x="9097757" y="5901853"/>
                </a:lnTo>
                <a:lnTo>
                  <a:pt x="9136382" y="5901853"/>
                </a:lnTo>
                <a:lnTo>
                  <a:pt x="9172666" y="5906535"/>
                </a:lnTo>
                <a:lnTo>
                  <a:pt x="9208950" y="5915898"/>
                </a:lnTo>
                <a:lnTo>
                  <a:pt x="9244064" y="5929944"/>
                </a:lnTo>
                <a:lnTo>
                  <a:pt x="9279178" y="5948671"/>
                </a:lnTo>
                <a:lnTo>
                  <a:pt x="9314292" y="5967398"/>
                </a:lnTo>
                <a:lnTo>
                  <a:pt x="9349405" y="5988467"/>
                </a:lnTo>
                <a:lnTo>
                  <a:pt x="9383349" y="6008364"/>
                </a:lnTo>
                <a:lnTo>
                  <a:pt x="9419633" y="6025921"/>
                </a:lnTo>
                <a:lnTo>
                  <a:pt x="9454747" y="6039967"/>
                </a:lnTo>
                <a:lnTo>
                  <a:pt x="9491031" y="6049331"/>
                </a:lnTo>
                <a:lnTo>
                  <a:pt x="9528486" y="6052842"/>
                </a:lnTo>
                <a:lnTo>
                  <a:pt x="9565940" y="6049331"/>
                </a:lnTo>
                <a:lnTo>
                  <a:pt x="9602224" y="6039967"/>
                </a:lnTo>
                <a:lnTo>
                  <a:pt x="9637338" y="6025921"/>
                </a:lnTo>
                <a:lnTo>
                  <a:pt x="9673622" y="6008364"/>
                </a:lnTo>
                <a:lnTo>
                  <a:pt x="9707566" y="5988467"/>
                </a:lnTo>
                <a:lnTo>
                  <a:pt x="9742679" y="5967398"/>
                </a:lnTo>
                <a:lnTo>
                  <a:pt x="9777793" y="5948671"/>
                </a:lnTo>
                <a:lnTo>
                  <a:pt x="9812907" y="5929944"/>
                </a:lnTo>
                <a:lnTo>
                  <a:pt x="9846850" y="5915898"/>
                </a:lnTo>
                <a:lnTo>
                  <a:pt x="9884305" y="5906535"/>
                </a:lnTo>
                <a:lnTo>
                  <a:pt x="9920589" y="5901853"/>
                </a:lnTo>
                <a:lnTo>
                  <a:pt x="9959214" y="5901853"/>
                </a:lnTo>
                <a:lnTo>
                  <a:pt x="9999010" y="5904194"/>
                </a:lnTo>
                <a:lnTo>
                  <a:pt x="10038805" y="5908876"/>
                </a:lnTo>
                <a:lnTo>
                  <a:pt x="10078601" y="5914728"/>
                </a:lnTo>
                <a:lnTo>
                  <a:pt x="10118396" y="5919410"/>
                </a:lnTo>
                <a:lnTo>
                  <a:pt x="10158192" y="5922921"/>
                </a:lnTo>
                <a:lnTo>
                  <a:pt x="10195647" y="5921751"/>
                </a:lnTo>
                <a:lnTo>
                  <a:pt x="10231931" y="5917069"/>
                </a:lnTo>
                <a:lnTo>
                  <a:pt x="10267044" y="5906535"/>
                </a:lnTo>
                <a:lnTo>
                  <a:pt x="10296306" y="5891319"/>
                </a:lnTo>
                <a:lnTo>
                  <a:pt x="10324397" y="5871421"/>
                </a:lnTo>
                <a:lnTo>
                  <a:pt x="10348977" y="5848012"/>
                </a:lnTo>
                <a:lnTo>
                  <a:pt x="10373556" y="5821091"/>
                </a:lnTo>
                <a:lnTo>
                  <a:pt x="10395795" y="5793000"/>
                </a:lnTo>
                <a:lnTo>
                  <a:pt x="10418034" y="5763739"/>
                </a:lnTo>
                <a:lnTo>
                  <a:pt x="10440272" y="5734477"/>
                </a:lnTo>
                <a:lnTo>
                  <a:pt x="10462511" y="5706386"/>
                </a:lnTo>
                <a:lnTo>
                  <a:pt x="10485920" y="5679466"/>
                </a:lnTo>
                <a:lnTo>
                  <a:pt x="10512841" y="5656057"/>
                </a:lnTo>
                <a:lnTo>
                  <a:pt x="10538591" y="5634988"/>
                </a:lnTo>
                <a:lnTo>
                  <a:pt x="10567852" y="5618602"/>
                </a:lnTo>
                <a:lnTo>
                  <a:pt x="10599455" y="5604556"/>
                </a:lnTo>
                <a:lnTo>
                  <a:pt x="10633398" y="5592852"/>
                </a:lnTo>
                <a:lnTo>
                  <a:pt x="10668512" y="5582318"/>
                </a:lnTo>
                <a:lnTo>
                  <a:pt x="10703626" y="5572954"/>
                </a:lnTo>
                <a:lnTo>
                  <a:pt x="10739910" y="5563590"/>
                </a:lnTo>
                <a:lnTo>
                  <a:pt x="10773853" y="5553056"/>
                </a:lnTo>
                <a:lnTo>
                  <a:pt x="10807796" y="5541352"/>
                </a:lnTo>
                <a:lnTo>
                  <a:pt x="10839399" y="5527306"/>
                </a:lnTo>
                <a:lnTo>
                  <a:pt x="10867490" y="5509749"/>
                </a:lnTo>
                <a:lnTo>
                  <a:pt x="10893240" y="5488681"/>
                </a:lnTo>
                <a:lnTo>
                  <a:pt x="10914308" y="5462931"/>
                </a:lnTo>
                <a:lnTo>
                  <a:pt x="10931865" y="5434840"/>
                </a:lnTo>
                <a:lnTo>
                  <a:pt x="10945910" y="5403238"/>
                </a:lnTo>
                <a:lnTo>
                  <a:pt x="10957615" y="5369294"/>
                </a:lnTo>
                <a:lnTo>
                  <a:pt x="10968149" y="5335351"/>
                </a:lnTo>
                <a:lnTo>
                  <a:pt x="10977513" y="5299067"/>
                </a:lnTo>
                <a:lnTo>
                  <a:pt x="10986876" y="5263953"/>
                </a:lnTo>
                <a:lnTo>
                  <a:pt x="10997410" y="5228839"/>
                </a:lnTo>
                <a:lnTo>
                  <a:pt x="11009115" y="5194896"/>
                </a:lnTo>
                <a:lnTo>
                  <a:pt x="11023160" y="5163294"/>
                </a:lnTo>
                <a:lnTo>
                  <a:pt x="11039547" y="5134032"/>
                </a:lnTo>
                <a:lnTo>
                  <a:pt x="11060615" y="5108282"/>
                </a:lnTo>
                <a:lnTo>
                  <a:pt x="11084024" y="5081362"/>
                </a:lnTo>
                <a:lnTo>
                  <a:pt x="11110945" y="5057952"/>
                </a:lnTo>
                <a:lnTo>
                  <a:pt x="11139036" y="5035714"/>
                </a:lnTo>
                <a:lnTo>
                  <a:pt x="11169468" y="5013475"/>
                </a:lnTo>
                <a:lnTo>
                  <a:pt x="11198729" y="4991236"/>
                </a:lnTo>
                <a:lnTo>
                  <a:pt x="11226820" y="4968998"/>
                </a:lnTo>
                <a:lnTo>
                  <a:pt x="11253741" y="4944418"/>
                </a:lnTo>
                <a:lnTo>
                  <a:pt x="11277150" y="4919838"/>
                </a:lnTo>
                <a:lnTo>
                  <a:pt x="11297048" y="4891747"/>
                </a:lnTo>
                <a:lnTo>
                  <a:pt x="11312264" y="4862486"/>
                </a:lnTo>
                <a:lnTo>
                  <a:pt x="11322798" y="4827372"/>
                </a:lnTo>
                <a:lnTo>
                  <a:pt x="11327480" y="4791088"/>
                </a:lnTo>
                <a:lnTo>
                  <a:pt x="11328650" y="4753633"/>
                </a:lnTo>
                <a:lnTo>
                  <a:pt x="11325139" y="4713838"/>
                </a:lnTo>
                <a:lnTo>
                  <a:pt x="11320457" y="4674042"/>
                </a:lnTo>
                <a:lnTo>
                  <a:pt x="11314605" y="4634247"/>
                </a:lnTo>
                <a:lnTo>
                  <a:pt x="11309923" y="4594451"/>
                </a:lnTo>
                <a:lnTo>
                  <a:pt x="11307582" y="4554655"/>
                </a:lnTo>
                <a:lnTo>
                  <a:pt x="11307582" y="4516030"/>
                </a:lnTo>
                <a:lnTo>
                  <a:pt x="11312264" y="4479746"/>
                </a:lnTo>
                <a:lnTo>
                  <a:pt x="11321628" y="4443462"/>
                </a:lnTo>
                <a:lnTo>
                  <a:pt x="11335673" y="4409519"/>
                </a:lnTo>
                <a:lnTo>
                  <a:pt x="11354400" y="4374405"/>
                </a:lnTo>
                <a:lnTo>
                  <a:pt x="11373128" y="4339291"/>
                </a:lnTo>
                <a:lnTo>
                  <a:pt x="11394196" y="4304177"/>
                </a:lnTo>
                <a:lnTo>
                  <a:pt x="11414094" y="4270234"/>
                </a:lnTo>
                <a:lnTo>
                  <a:pt x="11431650" y="4233950"/>
                </a:lnTo>
                <a:lnTo>
                  <a:pt x="11445696" y="4198836"/>
                </a:lnTo>
                <a:lnTo>
                  <a:pt x="11455060" y="4162552"/>
                </a:lnTo>
                <a:lnTo>
                  <a:pt x="11458571" y="4125097"/>
                </a:lnTo>
                <a:lnTo>
                  <a:pt x="11455060" y="4087643"/>
                </a:lnTo>
                <a:lnTo>
                  <a:pt x="11445696" y="4051358"/>
                </a:lnTo>
                <a:lnTo>
                  <a:pt x="11431650" y="4016245"/>
                </a:lnTo>
                <a:lnTo>
                  <a:pt x="11414094" y="3979961"/>
                </a:lnTo>
                <a:lnTo>
                  <a:pt x="11394196" y="3946017"/>
                </a:lnTo>
                <a:lnTo>
                  <a:pt x="11373128" y="3910903"/>
                </a:lnTo>
                <a:lnTo>
                  <a:pt x="11354400" y="3875790"/>
                </a:lnTo>
                <a:lnTo>
                  <a:pt x="11335673" y="3840676"/>
                </a:lnTo>
                <a:lnTo>
                  <a:pt x="11321628" y="3806733"/>
                </a:lnTo>
                <a:lnTo>
                  <a:pt x="11312264" y="3770449"/>
                </a:lnTo>
                <a:lnTo>
                  <a:pt x="11307582" y="3734164"/>
                </a:lnTo>
                <a:lnTo>
                  <a:pt x="11307582" y="3695539"/>
                </a:lnTo>
                <a:lnTo>
                  <a:pt x="11309923" y="3655744"/>
                </a:lnTo>
                <a:lnTo>
                  <a:pt x="11314605" y="3615948"/>
                </a:lnTo>
                <a:lnTo>
                  <a:pt x="11320457" y="3576152"/>
                </a:lnTo>
                <a:lnTo>
                  <a:pt x="11325139" y="3536357"/>
                </a:lnTo>
                <a:lnTo>
                  <a:pt x="11328650" y="3496561"/>
                </a:lnTo>
                <a:lnTo>
                  <a:pt x="11327480" y="3459107"/>
                </a:lnTo>
                <a:lnTo>
                  <a:pt x="11322798" y="3422822"/>
                </a:lnTo>
                <a:lnTo>
                  <a:pt x="11312264" y="3387709"/>
                </a:lnTo>
                <a:lnTo>
                  <a:pt x="11297048" y="3358447"/>
                </a:lnTo>
                <a:lnTo>
                  <a:pt x="11277150" y="3330356"/>
                </a:lnTo>
                <a:lnTo>
                  <a:pt x="11253741" y="3305777"/>
                </a:lnTo>
                <a:lnTo>
                  <a:pt x="11226820" y="3281197"/>
                </a:lnTo>
                <a:lnTo>
                  <a:pt x="11198729" y="3258958"/>
                </a:lnTo>
                <a:lnTo>
                  <a:pt x="11169468" y="3236720"/>
                </a:lnTo>
                <a:lnTo>
                  <a:pt x="11139036" y="3214481"/>
                </a:lnTo>
                <a:lnTo>
                  <a:pt x="11110945" y="3192242"/>
                </a:lnTo>
                <a:lnTo>
                  <a:pt x="11084024" y="3168833"/>
                </a:lnTo>
                <a:lnTo>
                  <a:pt x="11060615" y="3141913"/>
                </a:lnTo>
                <a:lnTo>
                  <a:pt x="11039547" y="3116162"/>
                </a:lnTo>
                <a:lnTo>
                  <a:pt x="11023160" y="3086901"/>
                </a:lnTo>
                <a:lnTo>
                  <a:pt x="11009115" y="3055299"/>
                </a:lnTo>
                <a:lnTo>
                  <a:pt x="10997410" y="3021355"/>
                </a:lnTo>
                <a:lnTo>
                  <a:pt x="10986876" y="2986242"/>
                </a:lnTo>
                <a:lnTo>
                  <a:pt x="10977513" y="2951128"/>
                </a:lnTo>
                <a:lnTo>
                  <a:pt x="10968149" y="2914844"/>
                </a:lnTo>
                <a:lnTo>
                  <a:pt x="10957615" y="2880900"/>
                </a:lnTo>
                <a:lnTo>
                  <a:pt x="10945910" y="2846957"/>
                </a:lnTo>
                <a:lnTo>
                  <a:pt x="10931865" y="2815355"/>
                </a:lnTo>
                <a:lnTo>
                  <a:pt x="10914308" y="2787264"/>
                </a:lnTo>
                <a:lnTo>
                  <a:pt x="10893240" y="2761514"/>
                </a:lnTo>
                <a:lnTo>
                  <a:pt x="10867490" y="2740445"/>
                </a:lnTo>
                <a:lnTo>
                  <a:pt x="10839399" y="2722888"/>
                </a:lnTo>
                <a:lnTo>
                  <a:pt x="10807796" y="2708843"/>
                </a:lnTo>
                <a:lnTo>
                  <a:pt x="10773853" y="2697138"/>
                </a:lnTo>
                <a:lnTo>
                  <a:pt x="10739910" y="2686604"/>
                </a:lnTo>
                <a:lnTo>
                  <a:pt x="10703626" y="2677241"/>
                </a:lnTo>
                <a:lnTo>
                  <a:pt x="10668512" y="2667877"/>
                </a:lnTo>
                <a:lnTo>
                  <a:pt x="10633398" y="2657343"/>
                </a:lnTo>
                <a:lnTo>
                  <a:pt x="10599455" y="2645638"/>
                </a:lnTo>
                <a:lnTo>
                  <a:pt x="10567852" y="2631593"/>
                </a:lnTo>
                <a:lnTo>
                  <a:pt x="10538591" y="2615206"/>
                </a:lnTo>
                <a:lnTo>
                  <a:pt x="10512841" y="2594138"/>
                </a:lnTo>
                <a:lnTo>
                  <a:pt x="10485920" y="2570729"/>
                </a:lnTo>
                <a:lnTo>
                  <a:pt x="10462511" y="2543808"/>
                </a:lnTo>
                <a:lnTo>
                  <a:pt x="10440272" y="2515717"/>
                </a:lnTo>
                <a:lnTo>
                  <a:pt x="10418034" y="2486456"/>
                </a:lnTo>
                <a:lnTo>
                  <a:pt x="10395795" y="2457194"/>
                </a:lnTo>
                <a:lnTo>
                  <a:pt x="10373556" y="2429103"/>
                </a:lnTo>
                <a:lnTo>
                  <a:pt x="10348977" y="2402183"/>
                </a:lnTo>
                <a:lnTo>
                  <a:pt x="10324397" y="2378774"/>
                </a:lnTo>
                <a:lnTo>
                  <a:pt x="10296306" y="2358876"/>
                </a:lnTo>
                <a:lnTo>
                  <a:pt x="10267044" y="2343660"/>
                </a:lnTo>
                <a:lnTo>
                  <a:pt x="10231931" y="2333126"/>
                </a:lnTo>
                <a:lnTo>
                  <a:pt x="10195647" y="2328444"/>
                </a:lnTo>
                <a:lnTo>
                  <a:pt x="10158192" y="2327274"/>
                </a:lnTo>
                <a:lnTo>
                  <a:pt x="10118396" y="2330785"/>
                </a:lnTo>
                <a:lnTo>
                  <a:pt x="10078601" y="2335467"/>
                </a:lnTo>
                <a:lnTo>
                  <a:pt x="10038805" y="2341319"/>
                </a:lnTo>
                <a:lnTo>
                  <a:pt x="9999010" y="2346001"/>
                </a:lnTo>
                <a:lnTo>
                  <a:pt x="9959214" y="2348342"/>
                </a:lnTo>
                <a:lnTo>
                  <a:pt x="9920589" y="2348342"/>
                </a:lnTo>
                <a:lnTo>
                  <a:pt x="9884305" y="2343660"/>
                </a:lnTo>
                <a:lnTo>
                  <a:pt x="9846850" y="2334296"/>
                </a:lnTo>
                <a:lnTo>
                  <a:pt x="9812907" y="2320251"/>
                </a:lnTo>
                <a:lnTo>
                  <a:pt x="9777793" y="2301524"/>
                </a:lnTo>
                <a:lnTo>
                  <a:pt x="9742679" y="2282796"/>
                </a:lnTo>
                <a:lnTo>
                  <a:pt x="9707566" y="2261728"/>
                </a:lnTo>
                <a:lnTo>
                  <a:pt x="9673622" y="2241830"/>
                </a:lnTo>
                <a:lnTo>
                  <a:pt x="9637338" y="2224273"/>
                </a:lnTo>
                <a:lnTo>
                  <a:pt x="9602224" y="2210228"/>
                </a:lnTo>
                <a:lnTo>
                  <a:pt x="9565940" y="2200864"/>
                </a:lnTo>
                <a:lnTo>
                  <a:pt x="9528486" y="2197353"/>
                </a:lnTo>
                <a:close/>
              </a:path>
            </a:pathLst>
          </a:custGeom>
          <a:solidFill>
            <a:schemeClr val="bg2"/>
          </a:solidFill>
          <a:ln w="101600">
            <a:noFill/>
            <a:prstDash val="solid"/>
            <a:round/>
            <a:headEnd/>
            <a:tailEnd/>
          </a:ln>
        </p:spPr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3421DF8E-D911-4478-9AD8-668BC43AA4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482"/>
          <a:stretch/>
        </p:blipFill>
        <p:spPr>
          <a:xfrm>
            <a:off x="7373816" y="2145636"/>
            <a:ext cx="4261588" cy="3954707"/>
          </a:xfrm>
          <a:prstGeom prst="rect">
            <a:avLst/>
          </a:prstGeom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6CC29A22-CD13-4B0F-8A7B-1E1D6D071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Метод симпсона – аппроксимация параболами</a:t>
            </a: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59146B5A-0BC2-431D-8B26-141ADDE36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7">
                <a:extLst>
                  <a:ext uri="{FF2B5EF4-FFF2-40B4-BE49-F238E27FC236}">
                    <a16:creationId xmlns:a16="http://schemas.microsoft.com/office/drawing/2014/main" id="{C6D3895D-3B66-4F98-9509-3CF2464C81B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251678" y="2286001"/>
                <a:ext cx="6015897" cy="3593591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700" dirty="0"/>
                  <a:t>В </a:t>
                </a:r>
                <a:r>
                  <a:rPr lang="en-US" sz="1700" dirty="0" err="1"/>
                  <a:t>методе</a:t>
                </a:r>
                <a:r>
                  <a:rPr lang="en-US" sz="1700" dirty="0"/>
                  <a:t> </a:t>
                </a:r>
                <a:r>
                  <a:rPr lang="en-US" sz="1700" dirty="0" err="1"/>
                  <a:t>прямоугольников</a:t>
                </a:r>
                <a:r>
                  <a:rPr lang="en-US" sz="1700" dirty="0"/>
                  <a:t> </a:t>
                </a:r>
                <a:r>
                  <a:rPr lang="en-US" sz="1700" dirty="0" err="1"/>
                  <a:t>мы</a:t>
                </a:r>
                <a:r>
                  <a:rPr lang="en-US" sz="1700" dirty="0"/>
                  <a:t> </a:t>
                </a:r>
                <a:r>
                  <a:rPr lang="en-US" sz="1700" dirty="0" err="1"/>
                  <a:t>аппроксимировали</a:t>
                </a:r>
                <a:r>
                  <a:rPr lang="en-US" sz="1700" dirty="0"/>
                  <a:t> </a:t>
                </a:r>
                <a:r>
                  <a:rPr lang="en-US" sz="1700" dirty="0" err="1"/>
                  <a:t>константой</a:t>
                </a:r>
                <a:r>
                  <a:rPr lang="en-US" sz="1700" dirty="0"/>
                  <a:t>, в </a:t>
                </a:r>
                <a:r>
                  <a:rPr lang="en-US" sz="1700" dirty="0" err="1"/>
                  <a:t>трапециях</a:t>
                </a:r>
                <a:r>
                  <a:rPr lang="en-US" sz="1700" dirty="0"/>
                  <a:t> – </a:t>
                </a:r>
                <a:r>
                  <a:rPr lang="en-US" sz="1700" dirty="0" err="1"/>
                  <a:t>прямой</a:t>
                </a:r>
                <a:endParaRPr lang="en-US" sz="1700" dirty="0"/>
              </a:p>
              <a:p>
                <a:pPr>
                  <a:lnSpc>
                    <a:spcPct val="100000"/>
                  </a:lnSpc>
                </a:pPr>
                <a:r>
                  <a:rPr lang="en-US" sz="1700" dirty="0" err="1"/>
                  <a:t>Метод</a:t>
                </a:r>
                <a:r>
                  <a:rPr lang="en-US" sz="1700" dirty="0"/>
                  <a:t> </a:t>
                </a:r>
                <a:r>
                  <a:rPr lang="en-US" sz="1700" dirty="0" err="1"/>
                  <a:t>Симпсона</a:t>
                </a:r>
                <a:r>
                  <a:rPr lang="en-US" sz="1700" dirty="0"/>
                  <a:t> – </a:t>
                </a:r>
                <a:r>
                  <a:rPr lang="en-US" sz="1700" dirty="0" err="1"/>
                  <a:t>вычисление</a:t>
                </a:r>
                <a:r>
                  <a:rPr lang="en-US" sz="1700" dirty="0"/>
                  <a:t> </a:t>
                </a:r>
                <a:r>
                  <a:rPr lang="en-US" sz="1700" dirty="0" err="1"/>
                  <a:t>площади</a:t>
                </a:r>
                <a:r>
                  <a:rPr lang="en-US" sz="1700" dirty="0"/>
                  <a:t> </a:t>
                </a:r>
                <a:r>
                  <a:rPr lang="en-US" sz="1700" dirty="0" err="1"/>
                  <a:t>под</a:t>
                </a:r>
                <a:r>
                  <a:rPr lang="en-US" sz="1700" dirty="0"/>
                  <a:t> </a:t>
                </a:r>
                <a:r>
                  <a:rPr lang="en-US" sz="1700" dirty="0" err="1"/>
                  <a:t>параболой</a:t>
                </a:r>
                <a:endParaRPr lang="en-US" sz="1700" dirty="0"/>
              </a:p>
              <a:p>
                <a:pPr>
                  <a:lnSpc>
                    <a:spcPct val="100000"/>
                  </a:lnSpc>
                </a:pPr>
                <a:r>
                  <a:rPr lang="en-US" sz="1700" dirty="0" err="1"/>
                  <a:t>Должен</a:t>
                </a:r>
                <a:r>
                  <a:rPr lang="en-US" sz="1700" dirty="0"/>
                  <a:t> </a:t>
                </a:r>
                <a:r>
                  <a:rPr lang="en-US" sz="1700" dirty="0" err="1"/>
                  <a:t>быть</a:t>
                </a:r>
                <a:r>
                  <a:rPr lang="en-US" sz="1700" dirty="0"/>
                  <a:t> </a:t>
                </a:r>
                <a:r>
                  <a:rPr lang="en-US" sz="1700" dirty="0" err="1"/>
                  <a:t>точен</a:t>
                </a:r>
                <a:r>
                  <a:rPr lang="en-US" sz="1700" dirty="0"/>
                  <a:t> </a:t>
                </a:r>
                <a:r>
                  <a:rPr lang="en-US" sz="1700" dirty="0" err="1"/>
                  <a:t>на</a:t>
                </a:r>
                <a:r>
                  <a:rPr lang="en-US" sz="1700" dirty="0"/>
                  <a:t> </a:t>
                </a:r>
                <a:r>
                  <a:rPr lang="en-US" sz="1700" dirty="0" err="1"/>
                  <a:t>квадратичных</a:t>
                </a:r>
                <a:r>
                  <a:rPr lang="en-US" sz="1700" dirty="0"/>
                  <a:t> </a:t>
                </a:r>
                <a:r>
                  <a:rPr lang="en-US" sz="1700" dirty="0" err="1"/>
                  <a:t>функциях</a:t>
                </a:r>
                <a:endParaRPr lang="en-US" sz="1700" dirty="0"/>
              </a:p>
              <a:p>
                <a:pPr>
                  <a:lnSpc>
                    <a:spcPct val="100000"/>
                  </a:lnSpc>
                </a:pPr>
                <a:r>
                  <a:rPr lang="en-US" sz="1700" dirty="0" err="1"/>
                  <a:t>Значит</a:t>
                </a:r>
                <a:r>
                  <a:rPr lang="en-US" sz="1700" dirty="0"/>
                  <a:t>, </a:t>
                </a:r>
                <a:r>
                  <a:rPr lang="en-US" sz="1700" dirty="0" err="1"/>
                  <a:t>мы</a:t>
                </a:r>
                <a:r>
                  <a:rPr lang="en-US" sz="1700" dirty="0"/>
                  <a:t> </a:t>
                </a:r>
                <a:r>
                  <a:rPr lang="en-US" sz="1700" dirty="0" err="1"/>
                  <a:t>рассмотреть</a:t>
                </a:r>
                <a:r>
                  <a:rPr lang="en-US" sz="1700" dirty="0"/>
                  <a:t> </a:t>
                </a:r>
                <a:r>
                  <a:rPr lang="en-US" sz="1700" dirty="0" err="1"/>
                  <a:t>функцию</a:t>
                </a:r>
                <a:r>
                  <a:rPr lang="en-US" sz="1700" dirty="0"/>
                  <a:t>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7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700" dirty="0"/>
                  <a:t> </a:t>
                </a:r>
                <a:r>
                  <a:rPr lang="en-US" sz="1700" dirty="0" err="1"/>
                  <a:t>на</a:t>
                </a:r>
                <a:r>
                  <a:rPr lang="en-US" sz="1700" dirty="0"/>
                  <a:t> </a:t>
                </a:r>
                <a:r>
                  <a:rPr lang="en-US" sz="1700" dirty="0" err="1"/>
                  <a:t>отрезке</a:t>
                </a:r>
                <a:r>
                  <a:rPr lang="en-US" sz="1700" dirty="0"/>
                  <a:t>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0;1</m:t>
                        </m:r>
                      </m:e>
                    </m:d>
                  </m:oMath>
                </a14:m>
                <a:endParaRPr lang="en-US" sz="1700" dirty="0"/>
              </a:p>
              <a:p>
                <a:pPr>
                  <a:lnSpc>
                    <a:spcPct val="100000"/>
                  </a:lnSpc>
                </a:pPr>
                <a:r>
                  <a:rPr lang="en-US" sz="1700" dirty="0" err="1"/>
                  <a:t>Аналитический</a:t>
                </a:r>
                <a:r>
                  <a:rPr lang="en-US" sz="1700" dirty="0"/>
                  <a:t> </a:t>
                </a:r>
                <a:r>
                  <a:rPr lang="en-US" sz="1700" dirty="0" err="1"/>
                  <a:t>результат</a:t>
                </a:r>
                <a:r>
                  <a:rPr lang="en-US" sz="1700" dirty="0"/>
                  <a:t> </a:t>
                </a:r>
                <a:r>
                  <a:rPr lang="en-US" sz="1700" dirty="0" err="1"/>
                  <a:t>ещё</a:t>
                </a:r>
                <a:r>
                  <a:rPr lang="en-US" sz="1700" dirty="0"/>
                  <a:t> </a:t>
                </a:r>
                <a:r>
                  <a:rPr lang="en-US" sz="1700" dirty="0" err="1"/>
                  <a:t>проще</a:t>
                </a:r>
                <a:endParaRPr lang="en-US" sz="1700" dirty="0"/>
              </a:p>
              <a:p>
                <a:pPr marL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17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US" sz="17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7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1700" b="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1700" b="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700" b="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−0=</m:t>
                          </m:r>
                          <m:f>
                            <m:fPr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700" b="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1700" dirty="0"/>
              </a:p>
              <a:p>
                <a:pPr>
                  <a:lnSpc>
                    <a:spcPct val="100000"/>
                  </a:lnSpc>
                </a:pPr>
                <a:endParaRPr lang="en-US" sz="1700" dirty="0"/>
              </a:p>
            </p:txBody>
          </p:sp>
        </mc:Choice>
        <mc:Fallback xmlns="">
          <p:sp>
            <p:nvSpPr>
              <p:cNvPr id="8" name="Объект 7">
                <a:extLst>
                  <a:ext uri="{FF2B5EF4-FFF2-40B4-BE49-F238E27FC236}">
                    <a16:creationId xmlns:a16="http://schemas.microsoft.com/office/drawing/2014/main" id="{C6D3895D-3B66-4F98-9509-3CF2464C81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251678" y="2286001"/>
                <a:ext cx="6015897" cy="3593591"/>
              </a:xfrm>
              <a:blipFill>
                <a:blip r:embed="rId3"/>
                <a:stretch>
                  <a:fillRect l="-507" t="-5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28A7DA0B-D1CC-428A-941E-C31E8E7BD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0003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Симпсона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Сложность с применением – для построения параболы нужно 3 точки</a:t>
            </a:r>
          </a:p>
          <a:p>
            <a:r>
              <a:rPr lang="ru-RU" dirty="0"/>
              <a:t>Разбиваем интервал интегрирования на </a:t>
            </a:r>
            <a:r>
              <a:rPr lang="ru-RU" dirty="0" err="1"/>
              <a:t>подотрезки</a:t>
            </a:r>
            <a:r>
              <a:rPr lang="ru-RU" dirty="0"/>
              <a:t> из 2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61AF67A-CE2F-44E7-9EED-110A147CE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16632"/>
            <a:ext cx="7416824" cy="619268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795E26"/>
                </a:solidFill>
                <a:latin typeface="Consolas" panose="020B0609020204030204" pitchFamily="49" charset="0"/>
              </a:rPr>
              <a:t>MakeData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step = </a:t>
            </a:r>
            <a:r>
              <a:rPr lang="en-US" sz="1300" dirty="0">
                <a:solidFill>
                  <a:srgbClr val="098658"/>
                </a:solidFill>
                <a:latin typeface="Consolas" panose="020B0609020204030204" pitchFamily="49" charset="0"/>
              </a:rPr>
              <a:t>0.1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&lt;=</a:t>
            </a:r>
            <a:r>
              <a:rPr lang="en-US" sz="13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+step/</a:t>
            </a:r>
            <a:r>
              <a:rPr lang="en-US" sz="13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+=step)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300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300" dirty="0" err="1">
                <a:solidFill>
                  <a:srgbClr val="795E26"/>
                </a:solidFill>
                <a:latin typeface="Consolas" panose="020B0609020204030204" pitchFamily="49" charset="0"/>
              </a:rPr>
              <a:t>push_back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300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300" dirty="0" err="1">
                <a:solidFill>
                  <a:srgbClr val="795E26"/>
                </a:solidFill>
                <a:latin typeface="Consolas" panose="020B0609020204030204" pitchFamily="49" charset="0"/>
              </a:rPr>
              <a:t>push_back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795E26"/>
                </a:solidFill>
                <a:latin typeface="Consolas" panose="020B0609020204030204" pitchFamily="49" charset="0"/>
              </a:rPr>
              <a:t>IntegrSimpson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summ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3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 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300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300" dirty="0" err="1">
                <a:solidFill>
                  <a:srgbClr val="795E26"/>
                </a:solidFill>
                <a:latin typeface="Consolas" panose="020B0609020204030204" pitchFamily="49" charset="0"/>
              </a:rPr>
              <a:t>size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()-</a:t>
            </a:r>
            <a:r>
              <a:rPr lang="en-US" sz="13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)&amp;&amp;(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300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300" dirty="0" err="1">
                <a:solidFill>
                  <a:srgbClr val="795E26"/>
                </a:solidFill>
                <a:latin typeface="Consolas" panose="020B0609020204030204" pitchFamily="49" charset="0"/>
              </a:rPr>
              <a:t>size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()-</a:t>
            </a:r>
            <a:r>
              <a:rPr lang="en-US" sz="13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en-US" sz="13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delta = (</a:t>
            </a:r>
            <a:r>
              <a:rPr lang="en-US" sz="13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[i+</a:t>
            </a:r>
            <a:r>
              <a:rPr lang="en-US" sz="13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]-</a:t>
            </a:r>
            <a:r>
              <a:rPr lang="en-US" sz="13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])/</a:t>
            </a:r>
            <a:r>
              <a:rPr lang="en-US" sz="13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value = (</a:t>
            </a:r>
            <a:r>
              <a:rPr lang="en-US" sz="1300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[i+</a:t>
            </a:r>
            <a:r>
              <a:rPr lang="en-US" sz="13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]+</a:t>
            </a:r>
            <a:r>
              <a:rPr lang="en-US" sz="13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1300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[i+</a:t>
            </a:r>
            <a:r>
              <a:rPr lang="en-US" sz="13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]+</a:t>
            </a:r>
            <a:r>
              <a:rPr lang="en-US" sz="1300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])/</a:t>
            </a:r>
            <a:r>
              <a:rPr lang="en-US" sz="13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summ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+= value*delta;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300" dirty="0" err="1">
                <a:solidFill>
                  <a:srgbClr val="795E26"/>
                </a:solidFill>
                <a:latin typeface="Consolas" panose="020B0609020204030204" pitchFamily="49" charset="0"/>
              </a:rPr>
              <a:t>size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()%</a:t>
            </a:r>
            <a:r>
              <a:rPr lang="en-US" sz="13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en-US" sz="13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   //  </a:t>
            </a:r>
            <a:r>
              <a:rPr lang="ru-RU" sz="1300" dirty="0">
                <a:solidFill>
                  <a:srgbClr val="008000"/>
                </a:solidFill>
                <a:latin typeface="Consolas" panose="020B0609020204030204" pitchFamily="49" charset="0"/>
              </a:rPr>
              <a:t>Один "лишний" интервал посчитаем методом трапеций</a:t>
            </a:r>
            <a:endParaRPr lang="ru-RU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summ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+= (</a:t>
            </a:r>
            <a:r>
              <a:rPr lang="en-US" sz="13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300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300" dirty="0" err="1">
                <a:solidFill>
                  <a:srgbClr val="795E26"/>
                </a:solidFill>
                <a:latin typeface="Consolas" panose="020B0609020204030204" pitchFamily="49" charset="0"/>
              </a:rPr>
              <a:t>size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()-</a:t>
            </a:r>
            <a:r>
              <a:rPr lang="en-US" sz="13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]-</a:t>
            </a:r>
            <a:r>
              <a:rPr lang="en-US" sz="13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300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300" dirty="0" err="1">
                <a:solidFill>
                  <a:srgbClr val="795E26"/>
                </a:solidFill>
                <a:latin typeface="Consolas" panose="020B0609020204030204" pitchFamily="49" charset="0"/>
              </a:rPr>
              <a:t>size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()-</a:t>
            </a:r>
            <a:r>
              <a:rPr lang="en-US" sz="13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])*(</a:t>
            </a:r>
            <a:r>
              <a:rPr lang="en-US" sz="1300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300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300" dirty="0" err="1">
                <a:solidFill>
                  <a:srgbClr val="795E26"/>
                </a:solidFill>
                <a:latin typeface="Consolas" panose="020B0609020204030204" pitchFamily="49" charset="0"/>
              </a:rPr>
              <a:t>size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()-</a:t>
            </a:r>
            <a:r>
              <a:rPr lang="en-US" sz="13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]+</a:t>
            </a:r>
            <a:r>
              <a:rPr lang="en-US" sz="1300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300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300" dirty="0" err="1">
                <a:solidFill>
                  <a:srgbClr val="795E26"/>
                </a:solidFill>
                <a:latin typeface="Consolas" panose="020B0609020204030204" pitchFamily="49" charset="0"/>
              </a:rPr>
              <a:t>size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()-</a:t>
            </a:r>
            <a:r>
              <a:rPr lang="en-US" sz="13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])/</a:t>
            </a:r>
            <a:r>
              <a:rPr lang="en-US" sz="13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summ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1300" dirty="0"/>
          </a:p>
        </p:txBody>
      </p:sp>
    </p:spTree>
    <p:extLst>
      <p:ext uri="{BB962C8B-B14F-4D97-AF65-F5344CB8AC3E}">
        <p14:creationId xmlns:p14="http://schemas.microsoft.com/office/powerpoint/2010/main" val="1183644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AA4C23-C870-4645-BBFA-AF825ECB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Нечётное количество отрезков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ADA419C-7EAF-4CF5-ADEE-EA5D5DF71F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9065" y="920750"/>
            <a:ext cx="5930133" cy="4984750"/>
          </a:xfrm>
          <a:prstGeom prst="rect">
            <a:avLst/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41EADCE7-E9C2-416C-94E6-19E66FB42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У нас пять отрезков – мы можем использовать метод Симпсона на первых двух парах</a:t>
            </a:r>
          </a:p>
        </p:txBody>
      </p:sp>
    </p:spTree>
    <p:extLst>
      <p:ext uri="{BB962C8B-B14F-4D97-AF65-F5344CB8AC3E}">
        <p14:creationId xmlns:p14="http://schemas.microsoft.com/office/powerpoint/2010/main" val="2814574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Симпсона - результат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0EC01EB6-8306-4809-AFAD-FC1C524DE2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Real value 0.333333</a:t>
            </a:r>
          </a:p>
          <a:p>
            <a:r>
              <a:rPr lang="en-US" dirty="0"/>
              <a:t>Left rectangles 0.285000099167239</a:t>
            </a:r>
          </a:p>
          <a:p>
            <a:r>
              <a:rPr lang="en-US" dirty="0"/>
              <a:t>Right rectangles 0.385000069066886</a:t>
            </a:r>
          </a:p>
          <a:p>
            <a:r>
              <a:rPr lang="en-US" dirty="0"/>
              <a:t>Trapezoid 0.335000119805350</a:t>
            </a:r>
          </a:p>
          <a:p>
            <a:r>
              <a:rPr lang="en-US" dirty="0"/>
              <a:t>Simpson 0.333333451151862</a:t>
            </a:r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980702F9-F632-43BB-B256-7496CE49EC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Метод точнее всех</a:t>
            </a:r>
          </a:p>
          <a:p>
            <a:r>
              <a:rPr lang="ru-RU" dirty="0"/>
              <a:t>Однако уже здесь видно появление вычислительной ошибки</a:t>
            </a:r>
          </a:p>
        </p:txBody>
      </p:sp>
    </p:spTree>
    <p:extLst>
      <p:ext uri="{BB962C8B-B14F-4D97-AF65-F5344CB8AC3E}">
        <p14:creationId xmlns:p14="http://schemas.microsoft.com/office/powerpoint/2010/main" val="2503000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876445-91D7-4D80-BA7B-E6537DB75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Теоретические оценки точностей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>
                <a:extLst>
                  <a:ext uri="{FF2B5EF4-FFF2-40B4-BE49-F238E27FC236}">
                    <a16:creationId xmlns:a16="http://schemas.microsoft.com/office/drawing/2014/main" id="{9EF76DDD-ADEC-4E3D-972F-1ABEB8B646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Для метода «левых» и «правых» прямоугольников </a:t>
                </a:r>
                <a:r>
                  <a:rPr lang="ru-RU" b="1" u="sng" dirty="0"/>
                  <a:t>при постоянном шаге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Для метода трапеций</a:t>
                </a:r>
                <a:r>
                  <a:rPr lang="en-US" dirty="0"/>
                  <a:t> </a:t>
                </a:r>
                <a:r>
                  <a:rPr lang="ru-RU" b="1" u="sng" dirty="0"/>
                  <a:t>при постоянном шаге</a:t>
                </a: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Для метода Симпсона</a:t>
                </a:r>
                <a:r>
                  <a:rPr lang="en-US" dirty="0"/>
                  <a:t> </a:t>
                </a:r>
                <a:r>
                  <a:rPr lang="ru-RU" b="1" u="sng" dirty="0"/>
                  <a:t>при постоянном шаге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′′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88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5" name="Объект 4">
                <a:extLst>
                  <a:ext uri="{FF2B5EF4-FFF2-40B4-BE49-F238E27FC236}">
                    <a16:creationId xmlns:a16="http://schemas.microsoft.com/office/drawing/2014/main" id="{9EF76DDD-ADEC-4E3D-972F-1ABEB8B646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39" t="-5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6384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AFE610-42BD-4A6D-AD15-95C084986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центральных прямоугольников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911801-D68B-4284-B953-B207FC7FE11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Похож на остальные методы прямоугольников, но точка берётся в центре</a:t>
            </a:r>
          </a:p>
          <a:p>
            <a:r>
              <a:rPr lang="ru-RU" dirty="0"/>
              <a:t>Точен для линейных функций – как метод трапеций</a:t>
            </a:r>
          </a:p>
          <a:p>
            <a:r>
              <a:rPr lang="ru-RU" dirty="0"/>
              <a:t>Не применим, если функция задана в виде набора значений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F4661F1-A3A8-4525-8443-930F101695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88088" y="2028666"/>
            <a:ext cx="4235248" cy="413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322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C814B4-77AA-4316-868C-DA790D1E4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(интегрирования) Гаусса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5602AB-52B0-48E3-AB1F-BFD572F93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Общая идея – если правильно выбирать точки интегрирования, можно по малому числу точек построить интеграл, точный для </a:t>
            </a:r>
            <a:r>
              <a:rPr lang="ru-RU" i="1" dirty="0"/>
              <a:t>полиномиальной</a:t>
            </a:r>
            <a:r>
              <a:rPr lang="ru-RU" dirty="0"/>
              <a:t> функции порядка </a:t>
            </a:r>
            <a:r>
              <a:rPr lang="en-US" i="1" dirty="0"/>
              <a:t>n</a:t>
            </a:r>
          </a:p>
          <a:p>
            <a:r>
              <a:rPr lang="ru-RU" dirty="0"/>
              <a:t>Например, для того чтобы точно проинтегрировать функции нулевого и первого порядка – достаточно одной центральной точки</a:t>
            </a:r>
          </a:p>
          <a:p>
            <a:r>
              <a:rPr lang="ru-RU" dirty="0"/>
              <a:t>Для интегрирования второго и третьего – всего двух точек, и так далее</a:t>
            </a:r>
          </a:p>
          <a:p>
            <a:r>
              <a:rPr lang="ru-RU" dirty="0"/>
              <a:t>Самый точный, но не применим, если нельзя выбрать точки (например, функция задана в виде таблицы)</a:t>
            </a:r>
          </a:p>
          <a:p>
            <a:r>
              <a:rPr lang="ru-RU" dirty="0"/>
              <a:t>Смотреть в учебнике</a:t>
            </a:r>
          </a:p>
        </p:txBody>
      </p:sp>
    </p:spTree>
    <p:extLst>
      <p:ext uri="{BB962C8B-B14F-4D97-AF65-F5344CB8AC3E}">
        <p14:creationId xmlns:p14="http://schemas.microsoft.com/office/powerpoint/2010/main" val="4179707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Интегрирование функций</a:t>
            </a:r>
          </a:p>
        </p:txBody>
      </p:sp>
      <p:pic>
        <p:nvPicPr>
          <p:cNvPr id="8" name="Содержимое 7" descr="rect_left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66222" y="1846264"/>
            <a:ext cx="6904006" cy="4022725"/>
          </a:xfrm>
        </p:spPr>
      </p:pic>
      <p:sp>
        <p:nvSpPr>
          <p:cNvPr id="11" name="TextBox 10"/>
          <p:cNvSpPr txBox="1"/>
          <p:nvPr/>
        </p:nvSpPr>
        <p:spPr>
          <a:xfrm>
            <a:off x="4511824" y="1844824"/>
            <a:ext cx="2506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Левые прямоугольники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Интегрирование ОДУ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Содержимое 3"/>
              <p:cNvSpPr>
                <a:spLocks noGrp="1"/>
              </p:cNvSpPr>
              <p:nvPr>
                <p:ph idx="1"/>
              </p:nvPr>
            </p:nvSpPr>
            <p:spPr>
              <a:xfrm>
                <a:off x="1251678" y="1772816"/>
                <a:ext cx="10178322" cy="4608511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Обыкновенное дифференциальное уравнение с начальными условиями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У нас возникает необходимость его численного решения – например, для построения модели</a:t>
                </a:r>
              </a:p>
              <a:p>
                <a:r>
                  <a:rPr lang="ru-RU" dirty="0"/>
                  <a:t>Попробуем его </a:t>
                </a:r>
                <a:r>
                  <a:rPr lang="ru-RU" dirty="0" err="1"/>
                  <a:t>дискретизировать</a:t>
                </a:r>
                <a:r>
                  <a:rPr lang="en-US" dirty="0"/>
                  <a:t>:</a:t>
                </a: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lim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  <m:li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Δy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4" name="Содержимое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1772816"/>
                <a:ext cx="10178322" cy="4608511"/>
              </a:xfrm>
              <a:blipFill>
                <a:blip r:embed="rId2"/>
                <a:stretch>
                  <a:fillRect l="-539" t="-5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Интегрирование ОДУ</a:t>
            </a:r>
          </a:p>
        </p:txBody>
      </p:sp>
      <p:pic>
        <p:nvPicPr>
          <p:cNvPr id="15" name="Содержимое 14" descr="functio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21457" y="2085213"/>
            <a:ext cx="6193536" cy="3544824"/>
          </a:xfrm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Уравнение после дискретизации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Содержимое 3"/>
              <p:cNvSpPr>
                <a:spLocks noGrp="1"/>
              </p:cNvSpPr>
              <p:nvPr>
                <p:ph idx="1"/>
              </p:nvPr>
            </p:nvSpPr>
            <p:spPr>
              <a:xfrm>
                <a:off x="1232128" y="2280276"/>
                <a:ext cx="10178322" cy="3593591"/>
              </a:xfrm>
            </p:spPr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ru-RU" dirty="0"/>
                  <a:t>После дискретизации</a:t>
                </a:r>
                <a:endParaRPr lang="en-US" dirty="0"/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Δy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buNone/>
                </a:pPr>
                <a:r>
                  <a:rPr lang="ru-RU" dirty="0"/>
                  <a:t>Тогда, если шаг постоянен</a:t>
                </a:r>
                <a:endParaRPr lang="en-US" dirty="0"/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  <a:p>
                <a:pPr>
                  <a:buNone/>
                </a:pPr>
                <a:endParaRPr lang="ru-RU" dirty="0"/>
              </a:p>
              <a:p>
                <a:pPr>
                  <a:buNone/>
                </a:pPr>
                <a:r>
                  <a:rPr lang="ru-RU" dirty="0"/>
                  <a:t>наше исходное уравнение можно записать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⇒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4" name="Содержимое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32128" y="2280276"/>
                <a:ext cx="10178322" cy="3593591"/>
              </a:xfrm>
              <a:blipFill>
                <a:blip r:embed="rId2"/>
                <a:stretch>
                  <a:fillRect l="-599" t="-5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Явная схема Эйлера</a:t>
            </a:r>
          </a:p>
        </p:txBody>
      </p:sp>
      <p:pic>
        <p:nvPicPr>
          <p:cNvPr id="9" name="Рисунок 11" descr="eule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35360" y="1412776"/>
            <a:ext cx="8774450" cy="511256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0FC0EEC-7876-4620-823A-6D44103BBE13}"/>
                  </a:ext>
                </a:extLst>
              </p:cNvPr>
              <p:cNvSpPr txBox="1"/>
              <p:nvPr/>
            </p:nvSpPr>
            <p:spPr>
              <a:xfrm>
                <a:off x="1919536" y="1055534"/>
                <a:ext cx="38098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0FC0EEC-7876-4620-823A-6D44103BB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6" y="1055534"/>
                <a:ext cx="3809889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Итерационный процесс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Содержимое 3"/>
              <p:cNvSpPr txBox="1">
                <a:spLocks/>
              </p:cNvSpPr>
              <p:nvPr/>
            </p:nvSpPr>
            <p:spPr>
              <a:xfrm>
                <a:off x="1415480" y="1772816"/>
                <a:ext cx="9021688" cy="4608512"/>
              </a:xfrm>
              <a:prstGeom prst="rect">
                <a:avLst/>
              </a:prstGeom>
            </p:spPr>
            <p:txBody>
              <a:bodyPr/>
              <a:lstStyle/>
              <a:p>
                <a:pPr marL="457200" indent="-4572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ru-RU" sz="2400" dirty="0"/>
                  <a:t>Для явной схемы получаем</a:t>
                </a:r>
              </a:p>
              <a:p>
                <a:pPr marL="342900">
                  <a:spcBef>
                    <a:spcPts val="6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400" i="1" dirty="0">
                  <a:latin typeface="Cambria Math" panose="02040503050406030204" pitchFamily="18" charset="0"/>
                </a:endParaRPr>
              </a:p>
              <a:p>
                <a:pPr marL="342900" algn="ctr">
                  <a:spcBef>
                    <a:spcPts val="6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400" dirty="0"/>
              </a:p>
              <a:p>
                <a:pPr marL="342900" algn="ctr">
                  <a:spcBef>
                    <a:spcPts val="600"/>
                  </a:spcBef>
                  <a:defRPr/>
                </a:pPr>
                <a:r>
                  <a:rPr lang="ru-RU" sz="2400" dirty="0"/>
                  <a:t>… </a:t>
                </a:r>
              </a:p>
              <a:p>
                <a:pPr marL="457200" indent="-457200">
                  <a:spcBef>
                    <a:spcPts val="6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ru-RU" sz="2400" dirty="0"/>
                  <a:t>Аналогично можно получить неявную схему</a:t>
                </a:r>
              </a:p>
              <a:p>
                <a:pPr marL="342900" algn="ctr">
                  <a:spcBef>
                    <a:spcPts val="6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457200" indent="-457200">
                  <a:spcBef>
                    <a:spcPts val="6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ru-RU" sz="2400" dirty="0"/>
                  <a:t>Или </a:t>
                </a:r>
                <a:r>
                  <a:rPr lang="ru-RU" sz="2400" dirty="0" err="1"/>
                  <a:t>полуявную</a:t>
                </a:r>
                <a:r>
                  <a:rPr lang="ru-RU" sz="2400" dirty="0"/>
                  <a:t> схему</a:t>
                </a:r>
                <a:r>
                  <a:rPr lang="en-US" sz="2400" dirty="0"/>
                  <a:t> </a:t>
                </a:r>
                <a:endParaRPr lang="ru-RU" sz="2400" dirty="0"/>
              </a:p>
              <a:p>
                <a:pPr marL="342900">
                  <a:spcBef>
                    <a:spcPts val="6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4572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ru-RU" sz="2400" dirty="0"/>
                  <a:t>В этом случае для поиска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ru-RU" sz="2400" dirty="0"/>
                  <a:t>на каждом шаге нужно решать нелинейное уравнение (например, методом половинного деления)</a:t>
                </a:r>
              </a:p>
            </p:txBody>
          </p:sp>
        </mc:Choice>
        <mc:Fallback xmlns="">
          <p:sp>
            <p:nvSpPr>
              <p:cNvPr id="7" name="Содержимое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480" y="1772816"/>
                <a:ext cx="9021688" cy="4608512"/>
              </a:xfrm>
              <a:prstGeom prst="rect">
                <a:avLst/>
              </a:prstGeom>
              <a:blipFill>
                <a:blip r:embed="rId2"/>
                <a:stretch>
                  <a:fillRect l="-878" t="-1058" b="-59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Насколько точное решение мы получили?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Содержимое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погрешность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Содержимое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8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9376" y="2060848"/>
            <a:ext cx="76200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733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Погрешность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Содержимое 3"/>
              <p:cNvSpPr txBox="1">
                <a:spLocks/>
              </p:cNvSpPr>
              <p:nvPr/>
            </p:nvSpPr>
            <p:spPr>
              <a:xfrm>
                <a:off x="2207568" y="1844824"/>
                <a:ext cx="8229600" cy="2731442"/>
              </a:xfrm>
              <a:prstGeom prst="rect">
                <a:avLst/>
              </a:prstGeom>
            </p:spPr>
            <p:txBody>
              <a:bodyPr/>
              <a:lstStyle/>
              <a:p>
                <a:pPr marL="342900" indent="-342900">
                  <a:spcBef>
                    <a:spcPct val="20000"/>
                  </a:spcBef>
                  <a:defRPr/>
                </a:pPr>
                <a:r>
                  <a:rPr lang="ru-RU" sz="3200" dirty="0"/>
                  <a:t>Насколько точно мы получаем решение?</a:t>
                </a:r>
                <a:r>
                  <a:rPr lang="en-US" sz="3200" dirty="0"/>
                  <a:t> </a:t>
                </a:r>
                <a:endParaRPr lang="ru-RU" sz="3200" dirty="0"/>
              </a:p>
              <a:p>
                <a:pPr marL="342900" indent="-342900">
                  <a:spcBef>
                    <a:spcPct val="20000"/>
                  </a:spcBef>
                  <a:defRPr/>
                </a:pPr>
                <a:r>
                  <a:rPr lang="ru-RU" sz="3200" dirty="0"/>
                  <a:t>Для явной схемы:</a:t>
                </a:r>
              </a:p>
              <a:p>
                <a:pPr marL="342900" indent="-342900"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320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  <m:sup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3200" dirty="0"/>
              </a:p>
              <a:p>
                <a:pPr marL="342900" indent="-342900">
                  <a:spcBef>
                    <a:spcPct val="20000"/>
                  </a:spcBef>
                  <a:defRPr/>
                </a:pPr>
                <a:r>
                  <a:rPr lang="ru-RU" sz="3200" dirty="0"/>
                  <a:t>Поэтому </a:t>
                </a:r>
              </a:p>
              <a:p>
                <a:pPr marL="342900" indent="-342900"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sz="3200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ru-RU" sz="32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>
                          <a:latin typeface="Cambria Math" panose="02040503050406030204" pitchFamily="18" charset="0"/>
                        </a:rPr>
                        <m:t>Mh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7" name="Содержимое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568" y="1844824"/>
                <a:ext cx="8229600" cy="2731442"/>
              </a:xfrm>
              <a:prstGeom prst="rect">
                <a:avLst/>
              </a:prstGeom>
              <a:blipFill rotWithShape="0">
                <a:blip r:embed="rId2"/>
                <a:stretch>
                  <a:fillRect l="-1852" t="-2902" b="-314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5771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2C4419B-A4F3-4A55-90C9-25FD74880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Погрешность зависит от решения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726B8AF9-7ECA-400B-B3A9-CDA34A02C0A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𝒅𝒚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𝒔𝒊𝒏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726B8AF9-7ECA-400B-B3A9-CDA34A02C0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Объект 7">
            <a:extLst>
              <a:ext uri="{FF2B5EF4-FFF2-40B4-BE49-F238E27FC236}">
                <a16:creationId xmlns:a16="http://schemas.microsoft.com/office/drawing/2014/main" id="{4B5B82F8-22BF-471F-A5ED-D2EF1B2F52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51678" y="2858585"/>
            <a:ext cx="4700306" cy="39704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Текст 5">
                <a:extLst>
                  <a:ext uri="{FF2B5EF4-FFF2-40B4-BE49-F238E27FC236}">
                    <a16:creationId xmlns:a16="http://schemas.microsoft.com/office/drawing/2014/main" id="{099B361B-FAB7-4B08-B0A5-C6A22EC0BD46}"/>
                  </a:ext>
                </a:extLst>
              </p:cNvPr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𝒅𝒚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𝒔𝒊𝒏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Текст 5">
                <a:extLst>
                  <a:ext uri="{FF2B5EF4-FFF2-40B4-BE49-F238E27FC236}">
                    <a16:creationId xmlns:a16="http://schemas.microsoft.com/office/drawing/2014/main" id="{099B361B-FAB7-4B08-B0A5-C6A22EC0BD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Объект 8">
            <a:extLst>
              <a:ext uri="{FF2B5EF4-FFF2-40B4-BE49-F238E27FC236}">
                <a16:creationId xmlns:a16="http://schemas.microsoft.com/office/drawing/2014/main" id="{14758618-9A65-4275-97A1-0B76838CA0F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56040" y="2858584"/>
            <a:ext cx="5112568" cy="393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138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Погрешность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Содержимое 3"/>
              <p:cNvSpPr txBox="1">
                <a:spLocks/>
              </p:cNvSpPr>
              <p:nvPr/>
            </p:nvSpPr>
            <p:spPr>
              <a:xfrm>
                <a:off x="2207568" y="2060848"/>
                <a:ext cx="8229600" cy="3955578"/>
              </a:xfrm>
              <a:prstGeom prst="rect">
                <a:avLst/>
              </a:prstGeom>
            </p:spPr>
            <p:txBody>
              <a:bodyPr/>
              <a:lstStyle/>
              <a:p>
                <a:pPr marL="342900" indent="-342900">
                  <a:spcBef>
                    <a:spcPct val="20000"/>
                  </a:spcBef>
                  <a:defRPr/>
                </a:pPr>
                <a:r>
                  <a:rPr lang="ru-RU" sz="3200" dirty="0"/>
                  <a:t>Аналогично для </a:t>
                </a:r>
                <a:r>
                  <a:rPr lang="ru-RU" sz="3200" dirty="0" err="1"/>
                  <a:t>полуявной</a:t>
                </a:r>
                <a:r>
                  <a:rPr lang="ru-RU" sz="3200" dirty="0"/>
                  <a:t> схемы:</a:t>
                </a:r>
              </a:p>
              <a:p>
                <a:pPr marL="342900" indent="-342900"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3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320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  <m:sup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′′′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32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ru-RU" sz="3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3200" dirty="0"/>
              </a:p>
              <a:p>
                <a:pPr marL="342900" indent="-342900">
                  <a:spcBef>
                    <a:spcPct val="20000"/>
                  </a:spcBef>
                  <a:defRPr/>
                </a:pPr>
                <a:r>
                  <a:rPr lang="ru-RU" sz="3200" dirty="0"/>
                  <a:t>Поэтому </a:t>
                </a:r>
              </a:p>
              <a:p>
                <a:pPr marL="342900" indent="-342900"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′′′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sz="3200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3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32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Mh</m:t>
                          </m:r>
                        </m:e>
                        <m:sup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Содержимое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568" y="2060848"/>
                <a:ext cx="8229600" cy="3955578"/>
              </a:xfrm>
              <a:prstGeom prst="rect">
                <a:avLst/>
              </a:prstGeom>
              <a:blipFill rotWithShape="0">
                <a:blip r:embed="rId2"/>
                <a:stretch>
                  <a:fillRect l="-1852" t="-2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5180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Рунге-Кутты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Содержимое 3"/>
              <p:cNvSpPr txBox="1">
                <a:spLocks/>
              </p:cNvSpPr>
              <p:nvPr/>
            </p:nvSpPr>
            <p:spPr>
              <a:xfrm>
                <a:off x="2207568" y="1737360"/>
                <a:ext cx="8229600" cy="4963690"/>
              </a:xfrm>
              <a:prstGeom prst="rect">
                <a:avLst/>
              </a:prstGeom>
            </p:spPr>
            <p:txBody>
              <a:bodyPr/>
              <a:lstStyle/>
              <a:p>
                <a:pPr marL="342900" indent="-342900"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ru-RU" sz="3200" dirty="0"/>
              </a:p>
              <a:p>
                <a:pPr marL="342900" indent="-342900">
                  <a:spcBef>
                    <a:spcPct val="20000"/>
                  </a:spcBef>
                  <a:defRPr/>
                </a:pPr>
                <a:r>
                  <a:rPr lang="ru-RU" sz="3200" dirty="0"/>
                  <a:t>Общая идея – давайте попробуем посчитать определённый интеграл:</a:t>
                </a:r>
                <a:endParaRPr lang="en-US" sz="3200" dirty="0"/>
              </a:p>
              <a:p>
                <a:pPr marL="342900" indent="-342900"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undOvr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4"/>
                                </m:rP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24"/>
                                </m:rP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p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  <a:p>
                <a:pPr marL="342900" indent="-342900">
                  <a:spcBef>
                    <a:spcPct val="20000"/>
                  </a:spcBef>
                  <a:defRPr/>
                </a:pPr>
                <a:r>
                  <a:rPr lang="ru-RU" sz="3200" dirty="0"/>
                  <a:t>Определённая сложность в том, что он обычно не вычисляем</a:t>
                </a:r>
              </a:p>
              <a:p>
                <a:pPr marL="342900" indent="-342900">
                  <a:spcBef>
                    <a:spcPct val="20000"/>
                  </a:spcBef>
                  <a:defRPr/>
                </a:pPr>
                <a:endParaRPr lang="en-US" sz="3200" dirty="0"/>
              </a:p>
            </p:txBody>
          </p:sp>
        </mc:Choice>
        <mc:Fallback xmlns="">
          <p:sp>
            <p:nvSpPr>
              <p:cNvPr id="7" name="Содержимое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568" y="1737360"/>
                <a:ext cx="8229600" cy="4963690"/>
              </a:xfrm>
              <a:prstGeom prst="rect">
                <a:avLst/>
              </a:prstGeom>
              <a:blipFill rotWithShape="0"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3058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Интегрирование функций</a:t>
            </a:r>
          </a:p>
        </p:txBody>
      </p:sp>
      <p:pic>
        <p:nvPicPr>
          <p:cNvPr id="6" name="Содержимое 5" descr="rect_right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66222" y="1846264"/>
            <a:ext cx="6904006" cy="4022725"/>
          </a:xfrm>
        </p:spPr>
      </p:pic>
      <p:sp>
        <p:nvSpPr>
          <p:cNvPr id="11" name="TextBox 10"/>
          <p:cNvSpPr txBox="1"/>
          <p:nvPr/>
        </p:nvSpPr>
        <p:spPr>
          <a:xfrm>
            <a:off x="4511824" y="1844824"/>
            <a:ext cx="2627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Правые прямоугольники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Рунге-Кутты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Содержимое 3"/>
              <p:cNvSpPr txBox="1">
                <a:spLocks/>
              </p:cNvSpPr>
              <p:nvPr/>
            </p:nvSpPr>
            <p:spPr>
              <a:xfrm>
                <a:off x="2207568" y="1737360"/>
                <a:ext cx="8229600" cy="4963690"/>
              </a:xfrm>
              <a:prstGeom prst="rect">
                <a:avLst/>
              </a:prstGeom>
            </p:spPr>
            <p:txBody>
              <a:bodyPr/>
              <a:lstStyle/>
              <a:p>
                <a:pPr marL="342900" indent="-342900">
                  <a:spcBef>
                    <a:spcPct val="20000"/>
                  </a:spcBef>
                  <a:defRPr/>
                </a:pPr>
                <a:r>
                  <a:rPr lang="ru-RU" sz="3200" dirty="0"/>
                  <a:t>И снова </a:t>
                </a:r>
                <a:r>
                  <a:rPr lang="ru-RU" sz="3200" dirty="0" err="1"/>
                  <a:t>дискретизируем</a:t>
                </a:r>
                <a:r>
                  <a:rPr lang="ru-RU" sz="3200" dirty="0"/>
                  <a:t>: </a:t>
                </a:r>
              </a:p>
              <a:p>
                <a:pPr marL="342900" indent="-342900"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ru-RU" sz="3200" dirty="0"/>
              </a:p>
              <a:p>
                <a:pPr marL="342900" indent="-342900">
                  <a:spcBef>
                    <a:spcPct val="20000"/>
                  </a:spcBef>
                  <a:defRPr/>
                </a:pPr>
                <a:r>
                  <a:rPr lang="ru-RU" sz="3200" dirty="0"/>
                  <a:t>Интеграл заменим квадратурной формулой:</a:t>
                </a:r>
                <a:endParaRPr lang="en-US" sz="3200" dirty="0"/>
              </a:p>
              <a:p>
                <a:pPr marL="342900" indent="-342900"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h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3200" dirty="0"/>
              </a:p>
              <a:p>
                <a:pPr marL="342900" indent="-342900">
                  <a:spcBef>
                    <a:spcPct val="20000"/>
                  </a:spcBef>
                  <a:defRPr/>
                </a:pPr>
                <a:r>
                  <a:rPr lang="ru-RU" sz="3200" dirty="0"/>
                  <a:t>Например, при </a:t>
                </a:r>
                <a:r>
                  <a:rPr lang="en-US" sz="3200" dirty="0"/>
                  <a:t>m=2 </a:t>
                </a:r>
                <a:r>
                  <a:rPr lang="ru-RU" sz="3200" dirty="0"/>
                  <a:t>получим метод Эйлера</a:t>
                </a:r>
                <a:endParaRPr lang="en-US" sz="3200" dirty="0"/>
              </a:p>
            </p:txBody>
          </p:sp>
        </mc:Choice>
        <mc:Fallback xmlns="">
          <p:sp>
            <p:nvSpPr>
              <p:cNvPr id="7" name="Содержимое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568" y="1737360"/>
                <a:ext cx="8229600" cy="4963690"/>
              </a:xfrm>
              <a:prstGeom prst="rect">
                <a:avLst/>
              </a:prstGeom>
              <a:blipFill rotWithShape="0">
                <a:blip r:embed="rId2"/>
                <a:stretch>
                  <a:fillRect l="-1852" t="-1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2093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Рунге-Кутты</a:t>
            </a:r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5649789"/>
              </p:ext>
            </p:extLst>
          </p:nvPr>
        </p:nvGraphicFramePr>
        <p:xfrm>
          <a:off x="1298377" y="2184771"/>
          <a:ext cx="9759950" cy="283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4" name="Документ" r:id="rId4" imgW="5939845" imgH="1726891" progId="Word.Document.12">
                  <p:embed/>
                </p:oleObj>
              </mc:Choice>
              <mc:Fallback>
                <p:oleObj name="Документ" r:id="rId4" imgW="5939845" imgH="1726891" progId="Word.Document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377" y="2184771"/>
                        <a:ext cx="9759950" cy="283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Содержимое 3"/>
          <p:cNvSpPr txBox="1">
            <a:spLocks/>
          </p:cNvSpPr>
          <p:nvPr/>
        </p:nvSpPr>
        <p:spPr>
          <a:xfrm>
            <a:off x="2089212" y="1571725"/>
            <a:ext cx="8229600" cy="74868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ru-RU" sz="3200" dirty="0"/>
              <a:t>Схема Рунге-Кутты 4-го порядка точности</a:t>
            </a:r>
          </a:p>
        </p:txBody>
      </p:sp>
      <p:sp>
        <p:nvSpPr>
          <p:cNvPr id="8" name="Содержимое 3"/>
          <p:cNvSpPr txBox="1">
            <a:spLocks/>
          </p:cNvSpPr>
          <p:nvPr/>
        </p:nvSpPr>
        <p:spPr>
          <a:xfrm>
            <a:off x="2063552" y="4293096"/>
            <a:ext cx="8229600" cy="74868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ru-RU" sz="3200" dirty="0"/>
              <a:t>В </a:t>
            </a:r>
            <a:r>
              <a:rPr lang="en-US" sz="3200" dirty="0"/>
              <a:t>MATLAB – ode45()</a:t>
            </a:r>
            <a:r>
              <a:rPr lang="ru-RU" sz="3200" dirty="0"/>
              <a:t> – с выбором шага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09C2B6-41C0-4650-BF87-2F88E876F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MATLAB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69D755-F057-47B2-9441-148A4ECC97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5440" y="470361"/>
            <a:ext cx="8280920" cy="280831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tspan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[0 6];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y0 = 0;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t,y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 = ode45(@(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t,y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y+sin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(t)*exp(t),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tspan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y0);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plot(t, y, 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</a:rPr>
              <a:t>'o'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9B6F8D3-2160-4740-9B74-955354863D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23792" y="1700808"/>
            <a:ext cx="7091204" cy="548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1875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Неявные методы Рунге-Кутты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Явные методы не подходят для решения «жёстких» задач</a:t>
                </a:r>
              </a:p>
              <a:p>
                <a:r>
                  <a:rPr lang="ru-RU" dirty="0"/>
                  <a:t>Неявные методы – лучше, в силу большей устойчивости</a:t>
                </a:r>
              </a:p>
              <a:p>
                <a:r>
                  <a:rPr lang="ru-RU" dirty="0"/>
                  <a:t>При этом задача решается итерационно</a:t>
                </a:r>
              </a:p>
              <a:p>
                <a:r>
                  <a:rPr lang="ru-RU" dirty="0"/>
                  <a:t>Пример – неявный метод Эйлера (он же метод Рунге 1 порядка):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43583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Рунге-Кутты 4 порядка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79376" y="260648"/>
            <a:ext cx="6480720" cy="648072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777777"/>
                </a:solidFill>
                <a:latin typeface="Menlo" charset="0"/>
              </a:rPr>
              <a:t>#</a:t>
            </a:r>
            <a:r>
              <a:rPr lang="en-US" sz="1200" dirty="0">
                <a:solidFill>
                  <a:srgbClr val="4B83CD"/>
                </a:solidFill>
                <a:latin typeface="Menlo" charset="0"/>
              </a:rPr>
              <a:t>include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&lt;</a:t>
            </a:r>
            <a:r>
              <a:rPr lang="en-US" sz="1200" dirty="0" err="1">
                <a:solidFill>
                  <a:srgbClr val="448C27"/>
                </a:solidFill>
                <a:latin typeface="Menlo" charset="0"/>
              </a:rPr>
              <a:t>iostream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&gt;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777777"/>
                </a:solidFill>
                <a:latin typeface="Menlo" charset="0"/>
              </a:rPr>
              <a:t>#</a:t>
            </a:r>
            <a:r>
              <a:rPr lang="en-US" sz="1200" dirty="0">
                <a:solidFill>
                  <a:srgbClr val="4B83CD"/>
                </a:solidFill>
                <a:latin typeface="Menlo" charset="0"/>
              </a:rPr>
              <a:t>define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b="1" dirty="0">
                <a:solidFill>
                  <a:srgbClr val="AA3731"/>
                </a:solidFill>
                <a:latin typeface="Menlo" charset="0"/>
              </a:rPr>
              <a:t>USE_MATH_DEFINES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777777"/>
                </a:solidFill>
                <a:latin typeface="Menlo" charset="0"/>
              </a:rPr>
              <a:t>#</a:t>
            </a:r>
            <a:r>
              <a:rPr lang="en-US" sz="1200" dirty="0">
                <a:solidFill>
                  <a:srgbClr val="4B83CD"/>
                </a:solidFill>
                <a:latin typeface="Menlo" charset="0"/>
              </a:rPr>
              <a:t>include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&lt;</a:t>
            </a:r>
            <a:r>
              <a:rPr lang="en-US" sz="1200" dirty="0" err="1">
                <a:solidFill>
                  <a:srgbClr val="448C27"/>
                </a:solidFill>
                <a:latin typeface="Menlo" charset="0"/>
              </a:rPr>
              <a:t>cmath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&gt;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777777"/>
                </a:solidFill>
                <a:latin typeface="Menlo" charset="0"/>
              </a:rPr>
              <a:t>#</a:t>
            </a:r>
            <a:r>
              <a:rPr lang="en-US" sz="1200" dirty="0">
                <a:solidFill>
                  <a:srgbClr val="4B83CD"/>
                </a:solidFill>
                <a:latin typeface="Menlo" charset="0"/>
              </a:rPr>
              <a:t>include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&lt;</a:t>
            </a:r>
            <a:r>
              <a:rPr lang="en-US" sz="1200" dirty="0">
                <a:solidFill>
                  <a:srgbClr val="448C27"/>
                </a:solidFill>
                <a:latin typeface="Menlo" charset="0"/>
              </a:rPr>
              <a:t>vector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&gt;</a:t>
            </a:r>
            <a:br>
              <a:rPr lang="en-US" sz="1200" dirty="0">
                <a:solidFill>
                  <a:srgbClr val="333333"/>
                </a:solidFill>
                <a:latin typeface="Menlo" charset="0"/>
              </a:rPr>
            </a:br>
            <a:r>
              <a:rPr lang="en-US" sz="1200" dirty="0">
                <a:solidFill>
                  <a:srgbClr val="4B83CD"/>
                </a:solidFill>
                <a:latin typeface="Menlo" charset="0"/>
              </a:rPr>
              <a:t>using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std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::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cout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B83CD"/>
                </a:solidFill>
                <a:latin typeface="Menlo" charset="0"/>
              </a:rPr>
              <a:t>using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std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::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endl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 dirty="0">
                <a:solidFill>
                  <a:srgbClr val="333333"/>
                </a:solidFill>
                <a:latin typeface="Menlo" charset="0"/>
              </a:rPr>
            </a:br>
            <a:r>
              <a:rPr lang="en-US" sz="1200" dirty="0">
                <a:solidFill>
                  <a:srgbClr val="7A3E9D"/>
                </a:solidFill>
                <a:latin typeface="Menlo" charset="0"/>
              </a:rPr>
              <a:t>double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b="1" dirty="0">
                <a:solidFill>
                  <a:srgbClr val="AA3731"/>
                </a:solidFill>
                <a:latin typeface="Menlo" charset="0"/>
              </a:rPr>
              <a:t>f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sz="1200" dirty="0">
                <a:solidFill>
                  <a:srgbClr val="7A3E9D"/>
                </a:solidFill>
                <a:latin typeface="Menlo" charset="0"/>
              </a:rPr>
              <a:t>double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x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charset="0"/>
              </a:rPr>
              <a:t>double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y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)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777777"/>
                </a:solidFill>
                <a:latin typeface="Menlo" charset="0"/>
              </a:rPr>
              <a:t>{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4B83CD"/>
                </a:solidFill>
                <a:latin typeface="Menlo" charset="0"/>
              </a:rPr>
              <a:t>    </a:t>
            </a:r>
            <a:r>
              <a:rPr lang="en-US" sz="1200" dirty="0">
                <a:solidFill>
                  <a:srgbClr val="4B83CD"/>
                </a:solidFill>
                <a:latin typeface="Menlo" charset="0"/>
              </a:rPr>
              <a:t>return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(-</a:t>
            </a:r>
            <a:r>
              <a:rPr lang="en-US" sz="1200" b="1" dirty="0">
                <a:solidFill>
                  <a:srgbClr val="AA3731"/>
                </a:solidFill>
                <a:latin typeface="Menlo" charset="0"/>
              </a:rPr>
              <a:t>sin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x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));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777777"/>
                </a:solidFill>
                <a:latin typeface="Menlo" charset="0"/>
              </a:rPr>
              <a:t>}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 dirty="0">
                <a:solidFill>
                  <a:srgbClr val="333333"/>
                </a:solidFill>
                <a:latin typeface="Menlo" charset="0"/>
              </a:rPr>
            </a:br>
            <a:r>
              <a:rPr lang="en-US" sz="1200" dirty="0">
                <a:solidFill>
                  <a:srgbClr val="7A3E9D"/>
                </a:solidFill>
                <a:latin typeface="Menlo" charset="0"/>
              </a:rPr>
              <a:t>double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b="1" dirty="0">
                <a:solidFill>
                  <a:srgbClr val="AA3731"/>
                </a:solidFill>
                <a:latin typeface="Menlo" charset="0"/>
              </a:rPr>
              <a:t>runge4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sz="1200" dirty="0">
                <a:solidFill>
                  <a:srgbClr val="7A3E9D"/>
                </a:solidFill>
                <a:latin typeface="Menlo" charset="0"/>
              </a:rPr>
              <a:t>double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t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charset="0"/>
              </a:rPr>
              <a:t>double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y0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charset="0"/>
              </a:rPr>
              <a:t>double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step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);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 dirty="0">
                <a:solidFill>
                  <a:srgbClr val="333333"/>
                </a:solidFill>
                <a:latin typeface="Menlo" charset="0"/>
              </a:rPr>
            </a:br>
            <a:r>
              <a:rPr lang="en-US" sz="1200" dirty="0" err="1">
                <a:solidFill>
                  <a:srgbClr val="7A3E9D"/>
                </a:solidFill>
                <a:latin typeface="Menlo" charset="0"/>
              </a:rPr>
              <a:t>int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b="1" dirty="0">
                <a:solidFill>
                  <a:srgbClr val="AA3731"/>
                </a:solidFill>
                <a:latin typeface="Menlo" charset="0"/>
              </a:rPr>
              <a:t>main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sz="1200" dirty="0" err="1">
                <a:solidFill>
                  <a:srgbClr val="7A3E9D"/>
                </a:solidFill>
                <a:latin typeface="Menlo" charset="0"/>
              </a:rPr>
              <a:t>int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argc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charset="0"/>
              </a:rPr>
              <a:t>char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*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argv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[])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777777"/>
                </a:solidFill>
                <a:latin typeface="Menlo" charset="0"/>
              </a:rPr>
              <a:t>{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7A3E9D"/>
                </a:solidFill>
                <a:latin typeface="Menlo" charset="0"/>
              </a:rPr>
              <a:t>    double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initVal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AB6526"/>
                </a:solidFill>
                <a:latin typeface="Menlo" charset="0"/>
              </a:rPr>
              <a:t>1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7A3E9D"/>
                </a:solidFill>
                <a:latin typeface="Menlo" charset="0"/>
              </a:rPr>
              <a:t>    double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step 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AB6526"/>
                </a:solidFill>
                <a:latin typeface="Menlo" charset="0"/>
              </a:rPr>
              <a:t>0.1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;</a:t>
            </a:r>
            <a:br>
              <a:rPr lang="en-US" sz="1200" dirty="0">
                <a:solidFill>
                  <a:srgbClr val="333333"/>
                </a:solidFill>
                <a:latin typeface="Menlo" charset="0"/>
              </a:rPr>
            </a:b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   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std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::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vector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&lt;</a:t>
            </a:r>
            <a:r>
              <a:rPr lang="en-US" sz="1200" dirty="0">
                <a:solidFill>
                  <a:srgbClr val="7A3E9D"/>
                </a:solidFill>
                <a:latin typeface="Menlo" charset="0"/>
              </a:rPr>
              <a:t>double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&gt; </a:t>
            </a:r>
            <a:r>
              <a:rPr lang="en-US" sz="1200" b="1" dirty="0">
                <a:solidFill>
                  <a:srgbClr val="AA3731"/>
                </a:solidFill>
                <a:latin typeface="Menlo" charset="0"/>
              </a:rPr>
              <a:t>time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y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AA3731"/>
                </a:solidFill>
                <a:latin typeface="Menlo" charset="0"/>
              </a:rPr>
              <a:t>    </a:t>
            </a:r>
            <a:r>
              <a:rPr lang="en-US" sz="1200" b="1" dirty="0" err="1">
                <a:solidFill>
                  <a:srgbClr val="AA3731"/>
                </a:solidFill>
                <a:latin typeface="Menlo" charset="0"/>
              </a:rPr>
              <a:t>time</a:t>
            </a:r>
            <a:r>
              <a:rPr lang="en-US" sz="1200" dirty="0" err="1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sz="1200" b="1" dirty="0" err="1">
                <a:solidFill>
                  <a:srgbClr val="AA3731"/>
                </a:solidFill>
                <a:latin typeface="Menlo" charset="0"/>
              </a:rPr>
              <a:t>push_back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sz="1200" dirty="0">
                <a:solidFill>
                  <a:srgbClr val="AB6526"/>
                </a:solidFill>
                <a:latin typeface="Menlo" charset="0"/>
              </a:rPr>
              <a:t>0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);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   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y</a:t>
            </a:r>
            <a:r>
              <a:rPr lang="en-US" sz="1200" dirty="0" err="1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sz="1200" b="1" dirty="0" err="1">
                <a:solidFill>
                  <a:srgbClr val="AA3731"/>
                </a:solidFill>
                <a:latin typeface="Menlo" charset="0"/>
              </a:rPr>
              <a:t>push_back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initVal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);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B83CD"/>
                </a:solidFill>
                <a:latin typeface="Menlo" charset="0"/>
              </a:rPr>
              <a:t>    for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sz="1200" dirty="0">
                <a:solidFill>
                  <a:srgbClr val="7A3E9D"/>
                </a:solidFill>
                <a:latin typeface="Menlo" charset="0"/>
              </a:rPr>
              <a:t>double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t 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step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;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t 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&lt;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M_PI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;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t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+=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step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)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777777"/>
                </a:solidFill>
                <a:latin typeface="Menlo" charset="0"/>
              </a:rPr>
              <a:t>    {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7A3E9D"/>
                </a:solidFill>
                <a:latin typeface="Menlo" charset="0"/>
              </a:rPr>
              <a:t>        double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dy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b="1" dirty="0">
                <a:solidFill>
                  <a:srgbClr val="AA3731"/>
                </a:solidFill>
                <a:latin typeface="Menlo" charset="0"/>
              </a:rPr>
              <a:t>runge4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sz="1200" b="1" dirty="0" err="1">
                <a:solidFill>
                  <a:srgbClr val="AA3731"/>
                </a:solidFill>
                <a:latin typeface="Menlo" charset="0"/>
              </a:rPr>
              <a:t>time</a:t>
            </a:r>
            <a:r>
              <a:rPr lang="en-US" sz="1200" dirty="0" err="1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sz="1200" b="1" dirty="0" err="1">
                <a:solidFill>
                  <a:srgbClr val="AA3731"/>
                </a:solidFill>
                <a:latin typeface="Menlo" charset="0"/>
              </a:rPr>
              <a:t>back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(),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y</a:t>
            </a:r>
            <a:r>
              <a:rPr lang="en-US" sz="1200" dirty="0" err="1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sz="1200" b="1" dirty="0" err="1">
                <a:solidFill>
                  <a:srgbClr val="AA3731"/>
                </a:solidFill>
                <a:latin typeface="Menlo" charset="0"/>
              </a:rPr>
              <a:t>back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(),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step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);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AA3731"/>
                </a:solidFill>
                <a:latin typeface="Menlo" charset="0"/>
              </a:rPr>
              <a:t>        </a:t>
            </a:r>
            <a:r>
              <a:rPr lang="en-US" sz="1200" b="1" dirty="0" err="1">
                <a:solidFill>
                  <a:srgbClr val="AA3731"/>
                </a:solidFill>
                <a:latin typeface="Menlo" charset="0"/>
              </a:rPr>
              <a:t>time</a:t>
            </a:r>
            <a:r>
              <a:rPr lang="en-US" sz="1200" dirty="0" err="1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sz="1200" b="1" dirty="0" err="1">
                <a:solidFill>
                  <a:srgbClr val="AA3731"/>
                </a:solidFill>
                <a:latin typeface="Menlo" charset="0"/>
              </a:rPr>
              <a:t>push_back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t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);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       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y</a:t>
            </a:r>
            <a:r>
              <a:rPr lang="en-US" sz="1200" dirty="0" err="1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sz="1200" b="1" dirty="0" err="1">
                <a:solidFill>
                  <a:srgbClr val="AA3731"/>
                </a:solidFill>
                <a:latin typeface="Menlo" charset="0"/>
              </a:rPr>
              <a:t>push_back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dy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);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777777"/>
                </a:solidFill>
                <a:latin typeface="Menlo" charset="0"/>
              </a:rPr>
              <a:t>    }</a:t>
            </a:r>
            <a:br>
              <a:rPr lang="en-US" sz="1200" dirty="0">
                <a:solidFill>
                  <a:srgbClr val="333333"/>
                </a:solidFill>
                <a:latin typeface="Menlo" charset="0"/>
              </a:rPr>
            </a:b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   </a:t>
            </a:r>
            <a:r>
              <a:rPr lang="en-US" sz="1200" dirty="0">
                <a:solidFill>
                  <a:srgbClr val="4B83CD"/>
                </a:solidFill>
                <a:latin typeface="Menlo" charset="0"/>
              </a:rPr>
              <a:t>for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sz="1200" dirty="0" err="1">
                <a:solidFill>
                  <a:srgbClr val="7A3E9D"/>
                </a:solidFill>
                <a:latin typeface="Menlo" charset="0"/>
              </a:rPr>
              <a:t>int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sz="1200" dirty="0">
                <a:solidFill>
                  <a:srgbClr val="AB6526"/>
                </a:solidFill>
                <a:latin typeface="Menlo" charset="0"/>
              </a:rPr>
              <a:t>0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;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&lt;</a:t>
            </a:r>
            <a:r>
              <a:rPr lang="en-US" sz="1200" b="1" dirty="0" err="1">
                <a:solidFill>
                  <a:srgbClr val="AA3731"/>
                </a:solidFill>
                <a:latin typeface="Menlo" charset="0"/>
              </a:rPr>
              <a:t>time</a:t>
            </a:r>
            <a:r>
              <a:rPr lang="en-US" sz="1200" dirty="0" err="1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sz="1200" b="1" dirty="0" err="1">
                <a:solidFill>
                  <a:srgbClr val="AA3731"/>
                </a:solidFill>
                <a:latin typeface="Menlo" charset="0"/>
              </a:rPr>
              <a:t>size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();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++)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777777"/>
                </a:solidFill>
                <a:latin typeface="Menlo" charset="0"/>
              </a:rPr>
              <a:t>    {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       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cout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"</a:t>
            </a:r>
            <a:r>
              <a:rPr lang="en-US" sz="1200" dirty="0">
                <a:solidFill>
                  <a:srgbClr val="448C27"/>
                </a:solidFill>
                <a:latin typeface="Menlo" charset="0"/>
              </a:rPr>
              <a:t>Cos(t)=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"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&lt;&lt; </a:t>
            </a:r>
            <a:r>
              <a:rPr lang="en-US" sz="1200" b="1" dirty="0">
                <a:solidFill>
                  <a:srgbClr val="AA3731"/>
                </a:solidFill>
                <a:latin typeface="Menlo" charset="0"/>
              </a:rPr>
              <a:t>cos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sz="1200" b="1" dirty="0">
                <a:solidFill>
                  <a:srgbClr val="AA3731"/>
                </a:solidFill>
                <a:latin typeface="Menlo" charset="0"/>
              </a:rPr>
              <a:t>time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])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"</a:t>
            </a:r>
            <a:r>
              <a:rPr lang="en-US" sz="1200" dirty="0">
                <a:solidFill>
                  <a:srgbClr val="448C27"/>
                </a:solidFill>
                <a:latin typeface="Menlo" charset="0"/>
              </a:rPr>
              <a:t> y(t)=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"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y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]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endl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777777"/>
                </a:solidFill>
                <a:latin typeface="Menlo" charset="0"/>
              </a:rPr>
              <a:t>    }</a:t>
            </a:r>
            <a:br>
              <a:rPr lang="en-US" sz="1200" dirty="0">
                <a:solidFill>
                  <a:srgbClr val="333333"/>
                </a:solidFill>
                <a:latin typeface="Menlo" charset="0"/>
              </a:rPr>
            </a:b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   </a:t>
            </a:r>
            <a:r>
              <a:rPr lang="en-US" sz="1200" dirty="0">
                <a:solidFill>
                  <a:srgbClr val="4B83CD"/>
                </a:solidFill>
                <a:latin typeface="Menlo" charset="0"/>
              </a:rPr>
              <a:t>return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AB6526"/>
                </a:solidFill>
                <a:latin typeface="Menlo" charset="0"/>
              </a:rPr>
              <a:t>0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777777"/>
                </a:solidFill>
                <a:latin typeface="Menlo" charset="0"/>
              </a:rPr>
              <a:t>}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151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Рунге-Кутты 4 порядка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160" y="1420358"/>
            <a:ext cx="3168352" cy="5058105"/>
          </a:xfrm>
          <a:prstGeom prst="rect">
            <a:avLst/>
          </a:prstGeo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B2854721-2F8E-4EE1-8F58-A2AD20DBC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0284" y="2204864"/>
            <a:ext cx="5935835" cy="359359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runge4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y0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step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k1, k2, k3, k4;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k1 =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(t, y0);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k2 =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t+step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y0+step*k1/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k3 =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t+step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y0+step*k2/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k4 =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t+step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y0+step*k3);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y = y0 +(k1+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*k2+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*k3+k4)*step/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y;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83779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решить более сложное уравнение?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Мы с вами выяснили, как решить уравнение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𝑑𝑢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, </m:t>
                      </m:r>
                      <m:r>
                        <a:rPr lang="en-US" b="0" i="1" smtClean="0">
                          <a:latin typeface="Cambria Math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А как нам быть, если уравнение несколько сложнее, например: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11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⋅</m:t>
                      </m:r>
                      <m:acc>
                        <m:accPr>
                          <m:chr m:val="̈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</m:acc>
                      <m:r>
                        <m:rPr>
                          <m:lit/>
                        </m:rPr>
                        <a:rPr lang="en-US" b="0" i="1" smtClean="0">
                          <a:latin typeface="Cambria Math" charset="0"/>
                        </a:rPr>
                        <m:t>|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</m:acc>
                      <m:r>
                        <m:rPr>
                          <m:lit/>
                        </m:rPr>
                        <a:rPr lang="en-US" b="0" i="1" smtClean="0">
                          <a:latin typeface="Cambria Math" charset="0"/>
                        </a:rPr>
                        <m:t>|</m:t>
                      </m:r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charset="0"/>
                        </a:rPr>
                        <m:t>−</m:t>
                      </m:r>
                      <m:r>
                        <a:rPr lang="en-US" b="0" i="1" smtClean="0">
                          <a:latin typeface="Cambria Math" charset="0"/>
                        </a:rPr>
                        <m:t>𝐹</m:t>
                      </m:r>
                      <m:r>
                        <a:rPr lang="en-US" b="0" i="1" smtClean="0">
                          <a:latin typeface="Cambria Math" charset="0"/>
                        </a:rPr>
                        <m:t>=0,  </m:t>
                      </m:r>
                      <m:r>
                        <a:rPr lang="en-US" b="0" i="1" smtClean="0">
                          <a:latin typeface="Cambria Math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,</m:t>
                      </m:r>
                      <m:r>
                        <a:rPr lang="en-US" b="0" i="1" smtClean="0">
                          <a:latin typeface="Cambria Math" charset="0"/>
                        </a:rPr>
                        <m:t>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ru-RU" b="0" dirty="0"/>
              </a:p>
              <a:p>
                <a:pPr marL="0" indent="0">
                  <a:buNone/>
                </a:pPr>
                <a:r>
                  <a:rPr lang="ru-RU" dirty="0"/>
                  <a:t>Метод Рунге-Кутты – для уравнений первого порядка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5500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уравнение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dirty="0"/>
                  <a:t>Перейдём к системе уравнений: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𝑣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, 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charset="0"/>
                                  </a:rPr>
                                  <m:t>⋅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𝑣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charset="0"/>
                                  </a:rPr>
                                  <m:t>𝑣</m:t>
                                </m:r>
                                <m:r>
                                  <m:rPr>
                                    <m:lit/>
                                  </m:rPr>
                                  <a:rPr lang="en-US" i="1"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𝑣</m:t>
                                </m:r>
                                <m:r>
                                  <m:rPr>
                                    <m:lit/>
                                  </m:rPr>
                                  <a:rPr lang="en-US" i="1"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charset="0"/>
                                  </a:rPr>
                                  <m:t>𝑣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𝐹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=0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С начальными условиями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</m:t>
                    </m:r>
                    <m:r>
                      <a:rPr lang="en-US" i="1">
                        <a:latin typeface="Cambria Math" charset="0"/>
                      </a:rPr>
                      <m:t>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charset="0"/>
                      </a:rPr>
                      <m:t>=0</m:t>
                    </m:r>
                    <m:r>
                      <m:rPr>
                        <m:nor/>
                      </m:rPr>
                      <a:rPr lang="ru-RU" i="1" dirty="0">
                        <a:latin typeface="Cambria Math" charset="0"/>
                      </a:rPr>
                      <m:t> </m:t>
                    </m:r>
                  </m:oMath>
                </a14:m>
                <a:endParaRPr lang="ru-RU" dirty="0"/>
              </a:p>
              <a:p>
                <a:r>
                  <a:rPr lang="ru-RU" dirty="0"/>
                  <a:t>В каноническом виде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𝑣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, 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𝑣</m:t>
                                    </m:r>
                                  </m:e>
                                </m:acc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i="1">
                                    <a:latin typeface="Cambria Math" charset="0"/>
                                  </a:rPr>
                                  <m:t>𝑣</m:t>
                                </m:r>
                                <m:r>
                                  <m:rPr>
                                    <m:lit/>
                                  </m:rPr>
                                  <a:rPr lang="en-US" i="1"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𝑣</m:t>
                                </m:r>
                                <m:r>
                                  <m:rPr>
                                    <m:lit/>
                                  </m:rPr>
                                  <a:rPr lang="en-US" i="1"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i="1">
                                    <a:latin typeface="Cambria Math" charset="0"/>
                                  </a:rPr>
                                  <m:t>𝑣</m:t>
                                </m:r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𝐹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К чему это приведёт с точки зрения кода?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39" t="-847" b="-22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1999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правых частей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0" y="460441"/>
            <a:ext cx="6492240" cy="5688632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777777"/>
                </a:solidFill>
                <a:latin typeface="Menlo" charset="0"/>
              </a:rPr>
              <a:t>#</a:t>
            </a:r>
            <a:r>
              <a:rPr lang="en-US" dirty="0">
                <a:solidFill>
                  <a:srgbClr val="4B83CD"/>
                </a:solidFill>
                <a:latin typeface="Menlo" charset="0"/>
              </a:rPr>
              <a:t>include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&lt;</a:t>
            </a:r>
            <a:r>
              <a:rPr lang="en-US" dirty="0" err="1">
                <a:solidFill>
                  <a:srgbClr val="448C27"/>
                </a:solidFill>
                <a:latin typeface="Menlo" charset="0"/>
              </a:rPr>
              <a:t>iostream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&gt;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777777"/>
                </a:solidFill>
                <a:latin typeface="Menlo" charset="0"/>
              </a:rPr>
              <a:t>#</a:t>
            </a:r>
            <a:r>
              <a:rPr lang="en-US" dirty="0">
                <a:solidFill>
                  <a:srgbClr val="4B83CD"/>
                </a:solidFill>
                <a:latin typeface="Menlo" charset="0"/>
              </a:rPr>
              <a:t>include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&lt;</a:t>
            </a:r>
            <a:r>
              <a:rPr lang="en-US" dirty="0">
                <a:solidFill>
                  <a:srgbClr val="448C27"/>
                </a:solidFill>
                <a:latin typeface="Menlo" charset="0"/>
              </a:rPr>
              <a:t>vector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&gt;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20000"/>
              </a:lnSpc>
              <a:buNone/>
            </a:pPr>
            <a:br>
              <a:rPr lang="en-US" dirty="0">
                <a:solidFill>
                  <a:srgbClr val="333333"/>
                </a:solidFill>
                <a:latin typeface="Menlo" charset="0"/>
              </a:rPr>
            </a:br>
            <a:r>
              <a:rPr lang="en-US" dirty="0">
                <a:solidFill>
                  <a:srgbClr val="4B83CD"/>
                </a:solidFill>
                <a:latin typeface="Menlo" charset="0"/>
              </a:rPr>
              <a:t>using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charset="0"/>
              </a:rPr>
              <a:t>namespace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latin typeface="Menlo" charset="0"/>
              </a:rPr>
              <a:t>std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;</a:t>
            </a:r>
          </a:p>
          <a:p>
            <a:pPr marL="0" indent="0">
              <a:lnSpc>
                <a:spcPct val="120000"/>
              </a:lnSpc>
              <a:buNone/>
            </a:pPr>
            <a:br>
              <a:rPr lang="en-US" dirty="0">
                <a:solidFill>
                  <a:srgbClr val="333333"/>
                </a:solidFill>
                <a:latin typeface="Menlo" charset="0"/>
              </a:rPr>
            </a:br>
            <a:r>
              <a:rPr lang="en-US" dirty="0">
                <a:solidFill>
                  <a:srgbClr val="7A3E9D"/>
                </a:solidFill>
                <a:latin typeface="Menlo" charset="0"/>
              </a:rPr>
              <a:t>double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B1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1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,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333333"/>
                </a:solidFill>
                <a:latin typeface="Menlo" charset="0"/>
              </a:rPr>
              <a:t>B2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1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,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333333"/>
                </a:solidFill>
                <a:latin typeface="Menlo" charset="0"/>
              </a:rPr>
              <a:t>F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10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20000"/>
              </a:lnSpc>
              <a:buNone/>
            </a:pPr>
            <a:br>
              <a:rPr lang="en-US" dirty="0">
                <a:solidFill>
                  <a:srgbClr val="333333"/>
                </a:solidFill>
                <a:latin typeface="Menlo" charset="0"/>
              </a:rPr>
            </a:br>
            <a:r>
              <a:rPr lang="en-US" dirty="0">
                <a:solidFill>
                  <a:srgbClr val="7A3E9D"/>
                </a:solidFill>
                <a:latin typeface="Menlo" charset="0"/>
              </a:rPr>
              <a:t>double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Menlo" charset="0"/>
              </a:rPr>
              <a:t>f1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Menlo" charset="0"/>
              </a:rPr>
              <a:t>double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x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charset="0"/>
              </a:rPr>
              <a:t>double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v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charset="0"/>
              </a:rPr>
              <a:t>double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t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)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777777"/>
                </a:solidFill>
                <a:latin typeface="Menlo" charset="0"/>
              </a:rPr>
              <a:t>{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dirty="0">
                <a:solidFill>
                  <a:srgbClr val="4B83CD"/>
                </a:solidFill>
                <a:latin typeface="Menlo" charset="0"/>
              </a:rPr>
              <a:t> 	</a:t>
            </a:r>
            <a:r>
              <a:rPr lang="en-US" dirty="0">
                <a:solidFill>
                  <a:srgbClr val="4B83CD"/>
                </a:solidFill>
                <a:latin typeface="Menlo" charset="0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v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777777"/>
                </a:solidFill>
                <a:latin typeface="Menlo" charset="0"/>
              </a:rPr>
              <a:t>}</a:t>
            </a:r>
            <a:br>
              <a:rPr lang="en-US" dirty="0">
                <a:solidFill>
                  <a:srgbClr val="333333"/>
                </a:solidFill>
                <a:latin typeface="Menlo" charset="0"/>
              </a:rPr>
            </a:br>
            <a:r>
              <a:rPr lang="en-US" dirty="0">
                <a:solidFill>
                  <a:srgbClr val="7A3E9D"/>
                </a:solidFill>
                <a:latin typeface="Menlo" charset="0"/>
              </a:rPr>
              <a:t>double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Menlo" charset="0"/>
              </a:rPr>
              <a:t>f2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Menlo" charset="0"/>
              </a:rPr>
              <a:t>double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x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charset="0"/>
              </a:rPr>
              <a:t>double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v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charset="0"/>
              </a:rPr>
              <a:t>double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t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)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777777"/>
                </a:solidFill>
                <a:latin typeface="Menlo" charset="0"/>
              </a:rPr>
              <a:t>{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i="1" dirty="0">
                <a:solidFill>
                  <a:srgbClr val="AAAAAA"/>
                </a:solidFill>
                <a:latin typeface="Menlo" charset="0"/>
              </a:rPr>
              <a:t>	</a:t>
            </a:r>
            <a:r>
              <a:rPr lang="en-US" dirty="0">
                <a:solidFill>
                  <a:srgbClr val="4B83CD"/>
                </a:solidFill>
                <a:latin typeface="Menlo" charset="0"/>
              </a:rPr>
              <a:t>return</a:t>
            </a:r>
            <a:r>
              <a:rPr lang="en-US" dirty="0">
                <a:solidFill>
                  <a:srgbClr val="AAAAAA"/>
                </a:solidFill>
                <a:latin typeface="Menlo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Menlo" charset="0"/>
              </a:rPr>
              <a:t>(-B1*v*fabs(v) - B2*v + F);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777777"/>
                </a:solidFill>
                <a:latin typeface="Menlo" charset="0"/>
              </a:rPr>
              <a:t>}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7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Класс-решатель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996" y="260648"/>
            <a:ext cx="6492240" cy="587268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7A3E9D"/>
                </a:solidFill>
                <a:latin typeface="Menlo" charset="0"/>
              </a:rPr>
              <a:t>class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b="1" dirty="0">
                <a:solidFill>
                  <a:srgbClr val="7A3E9D"/>
                </a:solidFill>
                <a:latin typeface="Menlo" charset="0"/>
              </a:rPr>
              <a:t>Runge4Solver</a:t>
            </a:r>
            <a:endParaRPr lang="en-US" sz="14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777777"/>
                </a:solidFill>
                <a:latin typeface="Menlo" charset="0"/>
              </a:rPr>
              <a:t>{</a:t>
            </a:r>
            <a:endParaRPr lang="en-US" sz="14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4B83CD"/>
                </a:solidFill>
                <a:latin typeface="Menlo" charset="0"/>
              </a:rPr>
              <a:t>public:</a:t>
            </a:r>
            <a:endParaRPr lang="en-US" sz="14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400" b="1" dirty="0">
                <a:solidFill>
                  <a:srgbClr val="AA3731"/>
                </a:solidFill>
                <a:latin typeface="Menlo" charset="0"/>
              </a:rPr>
              <a:t> 	</a:t>
            </a:r>
            <a:r>
              <a:rPr lang="en-US" sz="1400" b="1" dirty="0">
                <a:solidFill>
                  <a:srgbClr val="AA3731"/>
                </a:solidFill>
                <a:latin typeface="Menlo" charset="0"/>
              </a:rPr>
              <a:t>Runge4Solver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sz="1400" dirty="0">
                <a:solidFill>
                  <a:srgbClr val="7A3E9D"/>
                </a:solidFill>
                <a:latin typeface="Menlo" charset="0"/>
              </a:rPr>
              <a:t>double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x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charset="0"/>
              </a:rPr>
              <a:t>double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v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charset="0"/>
              </a:rPr>
              <a:t>double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t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)</a:t>
            </a:r>
            <a:endParaRPr lang="en-US" sz="14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400" dirty="0">
                <a:solidFill>
                  <a:srgbClr val="777777"/>
                </a:solidFill>
                <a:latin typeface="Menlo" charset="0"/>
              </a:rPr>
              <a:t> 	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{</a:t>
            </a:r>
            <a:endParaRPr lang="en-US" sz="14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400" dirty="0">
                <a:solidFill>
                  <a:srgbClr val="333333"/>
                </a:solidFill>
                <a:latin typeface="Menlo" charset="0"/>
              </a:rPr>
              <a:t> 		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m_x</a:t>
            </a:r>
            <a:r>
              <a:rPr lang="en-US" sz="1400" dirty="0" err="1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latin typeface="Menlo" charset="0"/>
              </a:rPr>
              <a:t>push_back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x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);</a:t>
            </a:r>
            <a:endParaRPr lang="en-US" sz="14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400" dirty="0">
                <a:solidFill>
                  <a:srgbClr val="333333"/>
                </a:solidFill>
                <a:latin typeface="Menlo" charset="0"/>
              </a:rPr>
              <a:t> 		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m_v</a:t>
            </a:r>
            <a:r>
              <a:rPr lang="en-US" sz="1400" dirty="0" err="1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latin typeface="Menlo" charset="0"/>
              </a:rPr>
              <a:t>push_back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v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);</a:t>
            </a:r>
            <a:endParaRPr lang="en-US" sz="14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400" dirty="0">
                <a:solidFill>
                  <a:srgbClr val="333333"/>
                </a:solidFill>
                <a:latin typeface="Menlo" charset="0"/>
              </a:rPr>
              <a:t> 		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m_time</a:t>
            </a:r>
            <a:r>
              <a:rPr lang="en-US" sz="1400" dirty="0" err="1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latin typeface="Menlo" charset="0"/>
              </a:rPr>
              <a:t>push_back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t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);</a:t>
            </a:r>
            <a:endParaRPr lang="en-US" sz="14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400" dirty="0">
                <a:solidFill>
                  <a:srgbClr val="777777"/>
                </a:solidFill>
                <a:latin typeface="Menlo" charset="0"/>
              </a:rPr>
              <a:t> 	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}</a:t>
            </a:r>
            <a:endParaRPr lang="en-US" sz="14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400" dirty="0">
                <a:solidFill>
                  <a:srgbClr val="7A3E9D"/>
                </a:solidFill>
                <a:latin typeface="Menlo" charset="0"/>
              </a:rPr>
              <a:t> 	</a:t>
            </a:r>
            <a:r>
              <a:rPr lang="en-US" sz="1400" dirty="0">
                <a:solidFill>
                  <a:srgbClr val="7A3E9D"/>
                </a:solidFill>
                <a:latin typeface="Menlo" charset="0"/>
              </a:rPr>
              <a:t>double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b="1" dirty="0">
                <a:solidFill>
                  <a:srgbClr val="AA3731"/>
                </a:solidFill>
                <a:latin typeface="Menlo" charset="0"/>
              </a:rPr>
              <a:t>x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()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 err="1">
                <a:solidFill>
                  <a:srgbClr val="4B83CD"/>
                </a:solidFill>
                <a:latin typeface="Menlo" charset="0"/>
              </a:rPr>
              <a:t>const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{</a:t>
            </a:r>
            <a:r>
              <a:rPr lang="en-US" sz="1400" dirty="0">
                <a:solidFill>
                  <a:srgbClr val="4B83CD"/>
                </a:solidFill>
                <a:latin typeface="Menlo" charset="0"/>
              </a:rPr>
              <a:t>return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m_x</a:t>
            </a:r>
            <a:r>
              <a:rPr lang="en-US" sz="1400" dirty="0" err="1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latin typeface="Menlo" charset="0"/>
              </a:rPr>
              <a:t>back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();}</a:t>
            </a:r>
            <a:endParaRPr lang="en-US" sz="14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400" dirty="0">
                <a:solidFill>
                  <a:srgbClr val="7A3E9D"/>
                </a:solidFill>
                <a:latin typeface="Menlo" charset="0"/>
              </a:rPr>
              <a:t> 	</a:t>
            </a:r>
            <a:r>
              <a:rPr lang="en-US" sz="1400" dirty="0">
                <a:solidFill>
                  <a:srgbClr val="7A3E9D"/>
                </a:solidFill>
                <a:latin typeface="Menlo" charset="0"/>
              </a:rPr>
              <a:t>double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b="1" dirty="0">
                <a:solidFill>
                  <a:srgbClr val="AA3731"/>
                </a:solidFill>
                <a:latin typeface="Menlo" charset="0"/>
              </a:rPr>
              <a:t>v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()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 err="1">
                <a:solidFill>
                  <a:srgbClr val="4B83CD"/>
                </a:solidFill>
                <a:latin typeface="Menlo" charset="0"/>
              </a:rPr>
              <a:t>const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{</a:t>
            </a:r>
            <a:r>
              <a:rPr lang="en-US" sz="1400" dirty="0">
                <a:solidFill>
                  <a:srgbClr val="4B83CD"/>
                </a:solidFill>
                <a:latin typeface="Menlo" charset="0"/>
              </a:rPr>
              <a:t>return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m_v</a:t>
            </a:r>
            <a:r>
              <a:rPr lang="en-US" sz="1400" dirty="0" err="1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latin typeface="Menlo" charset="0"/>
              </a:rPr>
              <a:t>back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();}</a:t>
            </a:r>
            <a:endParaRPr lang="en-US" sz="14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400" dirty="0">
                <a:solidFill>
                  <a:srgbClr val="7A3E9D"/>
                </a:solidFill>
                <a:latin typeface="Menlo" charset="0"/>
              </a:rPr>
              <a:t> 	</a:t>
            </a:r>
            <a:r>
              <a:rPr lang="en-US" sz="1400" dirty="0">
                <a:solidFill>
                  <a:srgbClr val="7A3E9D"/>
                </a:solidFill>
                <a:latin typeface="Menlo" charset="0"/>
              </a:rPr>
              <a:t>double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b="1" dirty="0">
                <a:solidFill>
                  <a:srgbClr val="AA3731"/>
                </a:solidFill>
                <a:latin typeface="Menlo" charset="0"/>
              </a:rPr>
              <a:t>t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()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 err="1">
                <a:solidFill>
                  <a:srgbClr val="4B83CD"/>
                </a:solidFill>
                <a:latin typeface="Menlo" charset="0"/>
              </a:rPr>
              <a:t>const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{</a:t>
            </a:r>
            <a:r>
              <a:rPr lang="en-US" sz="1400" dirty="0">
                <a:solidFill>
                  <a:srgbClr val="4B83CD"/>
                </a:solidFill>
                <a:latin typeface="Menlo" charset="0"/>
              </a:rPr>
              <a:t>return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m_time</a:t>
            </a:r>
            <a:r>
              <a:rPr lang="en-US" sz="1400" dirty="0" err="1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latin typeface="Menlo" charset="0"/>
              </a:rPr>
              <a:t>back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();}</a:t>
            </a:r>
            <a:endParaRPr lang="en-US" sz="14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400" dirty="0">
                <a:solidFill>
                  <a:srgbClr val="7A3E9D"/>
                </a:solidFill>
                <a:latin typeface="Menlo" charset="0"/>
              </a:rPr>
              <a:t> 	</a:t>
            </a:r>
            <a:r>
              <a:rPr lang="en-US" sz="1400" dirty="0">
                <a:solidFill>
                  <a:srgbClr val="7A3E9D"/>
                </a:solidFill>
                <a:latin typeface="Menlo" charset="0"/>
              </a:rPr>
              <a:t>void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b="1" dirty="0" err="1">
                <a:solidFill>
                  <a:srgbClr val="AA3731"/>
                </a:solidFill>
                <a:latin typeface="Menlo" charset="0"/>
              </a:rPr>
              <a:t>CalcStep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()</a:t>
            </a:r>
            <a:endParaRPr lang="en-US" sz="14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400" dirty="0">
                <a:solidFill>
                  <a:srgbClr val="777777"/>
                </a:solidFill>
                <a:latin typeface="Menlo" charset="0"/>
              </a:rPr>
              <a:t> 	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{</a:t>
            </a:r>
            <a:endParaRPr lang="ru-RU" sz="1400" dirty="0">
              <a:solidFill>
                <a:srgbClr val="777777"/>
              </a:solidFill>
              <a:latin typeface="Menlo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400" dirty="0">
                <a:solidFill>
                  <a:srgbClr val="777777"/>
                </a:solidFill>
                <a:latin typeface="Menlo" charset="0"/>
              </a:rPr>
              <a:t> 		</a:t>
            </a:r>
            <a:r>
              <a:rPr lang="is-IS" sz="1400" dirty="0">
                <a:solidFill>
                  <a:srgbClr val="777777"/>
                </a:solidFill>
                <a:latin typeface="Menlo" charset="0"/>
              </a:rPr>
              <a:t>…</a:t>
            </a:r>
            <a:endParaRPr lang="en-US" sz="14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400" dirty="0">
                <a:solidFill>
                  <a:srgbClr val="777777"/>
                </a:solidFill>
                <a:latin typeface="Menlo" charset="0"/>
              </a:rPr>
              <a:t> 	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}</a:t>
            </a:r>
            <a:endParaRPr lang="en-US" sz="14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4B83CD"/>
                </a:solidFill>
                <a:latin typeface="Menlo" charset="0"/>
              </a:rPr>
              <a:t>private:</a:t>
            </a:r>
            <a:endParaRPr lang="en-US" sz="14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400" dirty="0">
                <a:solidFill>
                  <a:srgbClr val="333333"/>
                </a:solidFill>
                <a:latin typeface="Menlo" charset="0"/>
              </a:rPr>
              <a:t> 	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std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vector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&lt;</a:t>
            </a:r>
            <a:r>
              <a:rPr lang="en-US" sz="1400" dirty="0">
                <a:solidFill>
                  <a:srgbClr val="7A3E9D"/>
                </a:solidFill>
                <a:latin typeface="Menlo" charset="0"/>
              </a:rPr>
              <a:t>double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&gt;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m_time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m_x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m_v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sz="14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400" dirty="0">
                <a:solidFill>
                  <a:srgbClr val="7A3E9D"/>
                </a:solidFill>
                <a:latin typeface="Menlo" charset="0"/>
              </a:rPr>
              <a:t> 	</a:t>
            </a:r>
            <a:r>
              <a:rPr lang="en-US" sz="1400" dirty="0">
                <a:solidFill>
                  <a:srgbClr val="7A3E9D"/>
                </a:solidFill>
                <a:latin typeface="Menlo" charset="0"/>
              </a:rPr>
              <a:t>double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k_x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sz="1400" dirty="0">
                <a:solidFill>
                  <a:srgbClr val="AB6526"/>
                </a:solidFill>
                <a:latin typeface="Menlo" charset="0"/>
              </a:rPr>
              <a:t>4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],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k_v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sz="1400" dirty="0">
                <a:solidFill>
                  <a:srgbClr val="AB6526"/>
                </a:solidFill>
                <a:latin typeface="Menlo" charset="0"/>
              </a:rPr>
              <a:t>4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];</a:t>
            </a:r>
            <a:endParaRPr lang="en-US" sz="14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400" dirty="0">
                <a:solidFill>
                  <a:srgbClr val="7A3E9D"/>
                </a:solidFill>
                <a:latin typeface="Menlo" charset="0"/>
              </a:rPr>
              <a:t> 	</a:t>
            </a:r>
            <a:r>
              <a:rPr lang="en-US" sz="1400" dirty="0">
                <a:solidFill>
                  <a:srgbClr val="7A3E9D"/>
                </a:solidFill>
                <a:latin typeface="Menlo" charset="0"/>
              </a:rPr>
              <a:t>double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m_step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AB6526"/>
                </a:solidFill>
                <a:latin typeface="Menlo" charset="0"/>
              </a:rPr>
              <a:t>0.01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sz="14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777777"/>
                </a:solidFill>
                <a:latin typeface="Menlo" charset="0"/>
              </a:rPr>
              <a:t>};</a:t>
            </a:r>
            <a:endParaRPr lang="en-US" sz="1400" dirty="0">
              <a:solidFill>
                <a:srgbClr val="333333"/>
              </a:solidFill>
              <a:latin typeface="Menlo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77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Чуть сложнее - трапеции</a:t>
            </a:r>
          </a:p>
        </p:txBody>
      </p:sp>
      <p:pic>
        <p:nvPicPr>
          <p:cNvPr id="7" name="Содержимое 6" descr="rect_trap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66222" y="1846264"/>
            <a:ext cx="6904006" cy="4022725"/>
          </a:xfrm>
        </p:spPr>
      </p:pic>
      <p:sp>
        <p:nvSpPr>
          <p:cNvPr id="11" name="TextBox 10"/>
          <p:cNvSpPr txBox="1"/>
          <p:nvPr/>
        </p:nvSpPr>
        <p:spPr>
          <a:xfrm>
            <a:off x="4511825" y="1844824"/>
            <a:ext cx="1123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Трапеции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CalcStep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332656"/>
            <a:ext cx="7632848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7A3E9D"/>
                </a:solidFill>
                <a:latin typeface="Menlo" charset="0"/>
              </a:rPr>
              <a:t>void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b="1" dirty="0" err="1">
                <a:solidFill>
                  <a:srgbClr val="AA3731"/>
                </a:solidFill>
                <a:latin typeface="Menlo" charset="0"/>
              </a:rPr>
              <a:t>CalcStep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()</a:t>
            </a:r>
            <a:endParaRPr lang="en-US" sz="14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777777"/>
                </a:solidFill>
                <a:latin typeface="Menlo" charset="0"/>
              </a:rPr>
              <a:t>{</a:t>
            </a:r>
            <a:endParaRPr lang="en-US" sz="14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7A3E9D"/>
                </a:solidFill>
                <a:latin typeface="Menlo" charset="0"/>
              </a:rPr>
              <a:t> 	double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x_prev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m_x</a:t>
            </a:r>
            <a:r>
              <a:rPr lang="en-US" sz="1400" dirty="0" err="1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latin typeface="Menlo" charset="0"/>
              </a:rPr>
              <a:t>back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(),</a:t>
            </a:r>
            <a:endParaRPr lang="en-US" sz="14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	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v_prev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m_v</a:t>
            </a:r>
            <a:r>
              <a:rPr lang="en-US" sz="1400" dirty="0" err="1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latin typeface="Menlo" charset="0"/>
              </a:rPr>
              <a:t>back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(),</a:t>
            </a:r>
            <a:endParaRPr lang="en-US" sz="14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	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t_prev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m_time</a:t>
            </a:r>
            <a:r>
              <a:rPr lang="en-US" sz="1400" dirty="0" err="1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latin typeface="Menlo" charset="0"/>
              </a:rPr>
              <a:t>back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();</a:t>
            </a:r>
            <a:endParaRPr lang="en-US" sz="14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	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k_x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sz="1400" dirty="0">
                <a:solidFill>
                  <a:srgbClr val="AB6526"/>
                </a:solidFill>
                <a:latin typeface="Menlo" charset="0"/>
              </a:rPr>
              <a:t>0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]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b="1" dirty="0">
                <a:solidFill>
                  <a:srgbClr val="AA3731"/>
                </a:solidFill>
                <a:latin typeface="Menlo" charset="0"/>
              </a:rPr>
              <a:t>f1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x_prev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v_prev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t_prev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);</a:t>
            </a:r>
            <a:endParaRPr lang="en-US" sz="14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	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k_v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sz="1400" dirty="0">
                <a:solidFill>
                  <a:srgbClr val="AB6526"/>
                </a:solidFill>
                <a:latin typeface="Menlo" charset="0"/>
              </a:rPr>
              <a:t>0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]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b="1" dirty="0">
                <a:solidFill>
                  <a:srgbClr val="AA3731"/>
                </a:solidFill>
                <a:latin typeface="Menlo" charset="0"/>
              </a:rPr>
              <a:t>f2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x_prev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v_prev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t_prev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);</a:t>
            </a:r>
            <a:endParaRPr lang="en-US" sz="14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	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k_x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sz="1400" dirty="0">
                <a:solidFill>
                  <a:srgbClr val="AB6526"/>
                </a:solidFill>
                <a:latin typeface="Menlo" charset="0"/>
              </a:rPr>
              <a:t>1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]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b="1" dirty="0">
                <a:solidFill>
                  <a:srgbClr val="AA3731"/>
                </a:solidFill>
                <a:latin typeface="Menlo" charset="0"/>
              </a:rPr>
              <a:t>f1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x_prev</a:t>
            </a:r>
            <a:r>
              <a:rPr lang="en-US" sz="1400" dirty="0" err="1">
                <a:solidFill>
                  <a:srgbClr val="777777"/>
                </a:solidFill>
                <a:latin typeface="Menlo" charset="0"/>
              </a:rPr>
              <a:t>+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k_x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sz="1400" dirty="0">
                <a:solidFill>
                  <a:srgbClr val="AB6526"/>
                </a:solidFill>
                <a:latin typeface="Menlo" charset="0"/>
              </a:rPr>
              <a:t>0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]*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m_step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/</a:t>
            </a:r>
            <a:r>
              <a:rPr lang="en-US" sz="1400" dirty="0">
                <a:solidFill>
                  <a:srgbClr val="AB6526"/>
                </a:solidFill>
                <a:latin typeface="Menlo" charset="0"/>
              </a:rPr>
              <a:t>2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v_prev</a:t>
            </a:r>
            <a:r>
              <a:rPr lang="en-US" sz="1400" dirty="0" err="1">
                <a:solidFill>
                  <a:srgbClr val="777777"/>
                </a:solidFill>
                <a:latin typeface="Menlo" charset="0"/>
              </a:rPr>
              <a:t>+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k_v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sz="1400" dirty="0">
                <a:solidFill>
                  <a:srgbClr val="AB6526"/>
                </a:solidFill>
                <a:latin typeface="Menlo" charset="0"/>
              </a:rPr>
              <a:t>0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]*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m_step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/</a:t>
            </a:r>
            <a:r>
              <a:rPr lang="en-US" sz="1400" dirty="0">
                <a:solidFill>
                  <a:srgbClr val="AB6526"/>
                </a:solidFill>
                <a:latin typeface="Menlo" charset="0"/>
              </a:rPr>
              <a:t>2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t_prev</a:t>
            </a:r>
            <a:r>
              <a:rPr lang="en-US" sz="1400" dirty="0" err="1">
                <a:solidFill>
                  <a:srgbClr val="777777"/>
                </a:solidFill>
                <a:latin typeface="Menlo" charset="0"/>
              </a:rPr>
              <a:t>+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m_step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/</a:t>
            </a:r>
            <a:r>
              <a:rPr lang="en-US" sz="1400" dirty="0">
                <a:solidFill>
                  <a:srgbClr val="AB6526"/>
                </a:solidFill>
                <a:latin typeface="Menlo" charset="0"/>
              </a:rPr>
              <a:t>2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);</a:t>
            </a:r>
            <a:endParaRPr lang="en-US" sz="14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	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k_v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sz="1400" dirty="0">
                <a:solidFill>
                  <a:srgbClr val="AB6526"/>
                </a:solidFill>
                <a:latin typeface="Menlo" charset="0"/>
              </a:rPr>
              <a:t>1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]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b="1" dirty="0">
                <a:solidFill>
                  <a:srgbClr val="AA3731"/>
                </a:solidFill>
                <a:latin typeface="Menlo" charset="0"/>
              </a:rPr>
              <a:t>f2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x_prev</a:t>
            </a:r>
            <a:r>
              <a:rPr lang="en-US" sz="1400" dirty="0" err="1">
                <a:solidFill>
                  <a:srgbClr val="777777"/>
                </a:solidFill>
                <a:latin typeface="Menlo" charset="0"/>
              </a:rPr>
              <a:t>+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k_x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sz="1400" dirty="0">
                <a:solidFill>
                  <a:srgbClr val="AB6526"/>
                </a:solidFill>
                <a:latin typeface="Menlo" charset="0"/>
              </a:rPr>
              <a:t>0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]*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m_step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/</a:t>
            </a:r>
            <a:r>
              <a:rPr lang="en-US" sz="1400" dirty="0">
                <a:solidFill>
                  <a:srgbClr val="AB6526"/>
                </a:solidFill>
                <a:latin typeface="Menlo" charset="0"/>
              </a:rPr>
              <a:t>2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v_prev</a:t>
            </a:r>
            <a:r>
              <a:rPr lang="en-US" sz="1400" dirty="0" err="1">
                <a:solidFill>
                  <a:srgbClr val="777777"/>
                </a:solidFill>
                <a:latin typeface="Menlo" charset="0"/>
              </a:rPr>
              <a:t>+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k_v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sz="1400" dirty="0">
                <a:solidFill>
                  <a:srgbClr val="AB6526"/>
                </a:solidFill>
                <a:latin typeface="Menlo" charset="0"/>
              </a:rPr>
              <a:t>0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]*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m_step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/</a:t>
            </a:r>
            <a:r>
              <a:rPr lang="en-US" sz="1400" dirty="0">
                <a:solidFill>
                  <a:srgbClr val="AB6526"/>
                </a:solidFill>
                <a:latin typeface="Menlo" charset="0"/>
              </a:rPr>
              <a:t>2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t_prev</a:t>
            </a:r>
            <a:r>
              <a:rPr lang="en-US" sz="1400" dirty="0" err="1">
                <a:solidFill>
                  <a:srgbClr val="777777"/>
                </a:solidFill>
                <a:latin typeface="Menlo" charset="0"/>
              </a:rPr>
              <a:t>+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m_step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/</a:t>
            </a:r>
            <a:r>
              <a:rPr lang="en-US" sz="1400" dirty="0">
                <a:solidFill>
                  <a:srgbClr val="AB6526"/>
                </a:solidFill>
                <a:latin typeface="Menlo" charset="0"/>
              </a:rPr>
              <a:t>2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);</a:t>
            </a:r>
            <a:endParaRPr lang="en-US" sz="14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	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k_x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sz="1400" dirty="0">
                <a:solidFill>
                  <a:srgbClr val="AB6526"/>
                </a:solidFill>
                <a:latin typeface="Menlo" charset="0"/>
              </a:rPr>
              <a:t>2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]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b="1" dirty="0">
                <a:solidFill>
                  <a:srgbClr val="AA3731"/>
                </a:solidFill>
                <a:latin typeface="Menlo" charset="0"/>
              </a:rPr>
              <a:t>f1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x_prev</a:t>
            </a:r>
            <a:r>
              <a:rPr lang="en-US" sz="1400" dirty="0" err="1">
                <a:solidFill>
                  <a:srgbClr val="777777"/>
                </a:solidFill>
                <a:latin typeface="Menlo" charset="0"/>
              </a:rPr>
              <a:t>+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k_x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sz="1400" dirty="0">
                <a:solidFill>
                  <a:srgbClr val="AB6526"/>
                </a:solidFill>
                <a:latin typeface="Menlo" charset="0"/>
              </a:rPr>
              <a:t>1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]*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m_step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/</a:t>
            </a:r>
            <a:r>
              <a:rPr lang="en-US" sz="1400" dirty="0">
                <a:solidFill>
                  <a:srgbClr val="AB6526"/>
                </a:solidFill>
                <a:latin typeface="Menlo" charset="0"/>
              </a:rPr>
              <a:t>2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v_prev</a:t>
            </a:r>
            <a:r>
              <a:rPr lang="en-US" sz="1400" dirty="0" err="1">
                <a:solidFill>
                  <a:srgbClr val="777777"/>
                </a:solidFill>
                <a:latin typeface="Menlo" charset="0"/>
              </a:rPr>
              <a:t>+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k_v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sz="1400" dirty="0">
                <a:solidFill>
                  <a:srgbClr val="AB6526"/>
                </a:solidFill>
                <a:latin typeface="Menlo" charset="0"/>
              </a:rPr>
              <a:t>1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]*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m_step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/</a:t>
            </a:r>
            <a:r>
              <a:rPr lang="en-US" sz="1400" dirty="0">
                <a:solidFill>
                  <a:srgbClr val="AB6526"/>
                </a:solidFill>
                <a:latin typeface="Menlo" charset="0"/>
              </a:rPr>
              <a:t>2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t_prev</a:t>
            </a:r>
            <a:r>
              <a:rPr lang="en-US" sz="1400" dirty="0" err="1">
                <a:solidFill>
                  <a:srgbClr val="777777"/>
                </a:solidFill>
                <a:latin typeface="Menlo" charset="0"/>
              </a:rPr>
              <a:t>+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m_step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/</a:t>
            </a:r>
            <a:r>
              <a:rPr lang="en-US" sz="1400" dirty="0">
                <a:solidFill>
                  <a:srgbClr val="AB6526"/>
                </a:solidFill>
                <a:latin typeface="Menlo" charset="0"/>
              </a:rPr>
              <a:t>2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);</a:t>
            </a:r>
            <a:endParaRPr lang="en-US" sz="14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	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k_v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sz="1400" dirty="0">
                <a:solidFill>
                  <a:srgbClr val="AB6526"/>
                </a:solidFill>
                <a:latin typeface="Menlo" charset="0"/>
              </a:rPr>
              <a:t>2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]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b="1" dirty="0">
                <a:solidFill>
                  <a:srgbClr val="AA3731"/>
                </a:solidFill>
                <a:latin typeface="Menlo" charset="0"/>
              </a:rPr>
              <a:t>f2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x_prev</a:t>
            </a:r>
            <a:r>
              <a:rPr lang="en-US" sz="1400" dirty="0" err="1">
                <a:solidFill>
                  <a:srgbClr val="777777"/>
                </a:solidFill>
                <a:latin typeface="Menlo" charset="0"/>
              </a:rPr>
              <a:t>+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k_x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sz="1400" dirty="0">
                <a:solidFill>
                  <a:srgbClr val="AB6526"/>
                </a:solidFill>
                <a:latin typeface="Menlo" charset="0"/>
              </a:rPr>
              <a:t>1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]*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m_step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/</a:t>
            </a:r>
            <a:r>
              <a:rPr lang="en-US" sz="1400" dirty="0">
                <a:solidFill>
                  <a:srgbClr val="AB6526"/>
                </a:solidFill>
                <a:latin typeface="Menlo" charset="0"/>
              </a:rPr>
              <a:t>2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v_prev</a:t>
            </a:r>
            <a:r>
              <a:rPr lang="en-US" sz="1400" dirty="0" err="1">
                <a:solidFill>
                  <a:srgbClr val="777777"/>
                </a:solidFill>
                <a:latin typeface="Menlo" charset="0"/>
              </a:rPr>
              <a:t>+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k_v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sz="1400" dirty="0">
                <a:solidFill>
                  <a:srgbClr val="AB6526"/>
                </a:solidFill>
                <a:latin typeface="Menlo" charset="0"/>
              </a:rPr>
              <a:t>1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]*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m_step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/</a:t>
            </a:r>
            <a:r>
              <a:rPr lang="en-US" sz="1400" dirty="0">
                <a:solidFill>
                  <a:srgbClr val="AB6526"/>
                </a:solidFill>
                <a:latin typeface="Menlo" charset="0"/>
              </a:rPr>
              <a:t>2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t_prev</a:t>
            </a:r>
            <a:r>
              <a:rPr lang="en-US" sz="1400" dirty="0" err="1">
                <a:solidFill>
                  <a:srgbClr val="777777"/>
                </a:solidFill>
                <a:latin typeface="Menlo" charset="0"/>
              </a:rPr>
              <a:t>+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m_step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/</a:t>
            </a:r>
            <a:r>
              <a:rPr lang="en-US" sz="1400" dirty="0">
                <a:solidFill>
                  <a:srgbClr val="AB6526"/>
                </a:solidFill>
                <a:latin typeface="Menlo" charset="0"/>
              </a:rPr>
              <a:t>2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);</a:t>
            </a:r>
            <a:endParaRPr lang="en-US" sz="14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	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k_x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sz="1400" dirty="0">
                <a:solidFill>
                  <a:srgbClr val="AB6526"/>
                </a:solidFill>
                <a:latin typeface="Menlo" charset="0"/>
              </a:rPr>
              <a:t>3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]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b="1" dirty="0">
                <a:solidFill>
                  <a:srgbClr val="AA3731"/>
                </a:solidFill>
                <a:latin typeface="Menlo" charset="0"/>
              </a:rPr>
              <a:t>f1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x_prev</a:t>
            </a:r>
            <a:r>
              <a:rPr lang="en-US" sz="1400" dirty="0" err="1">
                <a:solidFill>
                  <a:srgbClr val="777777"/>
                </a:solidFill>
                <a:latin typeface="Menlo" charset="0"/>
              </a:rPr>
              <a:t>+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k_x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sz="1400" dirty="0">
                <a:solidFill>
                  <a:srgbClr val="AB6526"/>
                </a:solidFill>
                <a:latin typeface="Menlo" charset="0"/>
              </a:rPr>
              <a:t>2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]*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m_step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v_prev</a:t>
            </a:r>
            <a:r>
              <a:rPr lang="en-US" sz="1400" dirty="0" err="1">
                <a:solidFill>
                  <a:srgbClr val="777777"/>
                </a:solidFill>
                <a:latin typeface="Menlo" charset="0"/>
              </a:rPr>
              <a:t>+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k_v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sz="1400" dirty="0">
                <a:solidFill>
                  <a:srgbClr val="AB6526"/>
                </a:solidFill>
                <a:latin typeface="Menlo" charset="0"/>
              </a:rPr>
              <a:t>2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]*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m_step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t_prev</a:t>
            </a:r>
            <a:r>
              <a:rPr lang="en-US" sz="1400" dirty="0" err="1">
                <a:solidFill>
                  <a:srgbClr val="777777"/>
                </a:solidFill>
                <a:latin typeface="Menlo" charset="0"/>
              </a:rPr>
              <a:t>+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m_step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);</a:t>
            </a:r>
            <a:endParaRPr lang="en-US" sz="14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	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k_v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sz="1400" dirty="0">
                <a:solidFill>
                  <a:srgbClr val="AB6526"/>
                </a:solidFill>
                <a:latin typeface="Menlo" charset="0"/>
              </a:rPr>
              <a:t>3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]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b="1" dirty="0">
                <a:solidFill>
                  <a:srgbClr val="AA3731"/>
                </a:solidFill>
                <a:latin typeface="Menlo" charset="0"/>
              </a:rPr>
              <a:t>f2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x_prev</a:t>
            </a:r>
            <a:r>
              <a:rPr lang="en-US" sz="1400" dirty="0" err="1">
                <a:solidFill>
                  <a:srgbClr val="777777"/>
                </a:solidFill>
                <a:latin typeface="Menlo" charset="0"/>
              </a:rPr>
              <a:t>+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k_x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sz="1400" dirty="0">
                <a:solidFill>
                  <a:srgbClr val="AB6526"/>
                </a:solidFill>
                <a:latin typeface="Menlo" charset="0"/>
              </a:rPr>
              <a:t>2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]*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m_step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v_prev</a:t>
            </a:r>
            <a:r>
              <a:rPr lang="en-US" sz="1400" dirty="0" err="1">
                <a:solidFill>
                  <a:srgbClr val="777777"/>
                </a:solidFill>
                <a:latin typeface="Menlo" charset="0"/>
              </a:rPr>
              <a:t>+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k_v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sz="1400" dirty="0">
                <a:solidFill>
                  <a:srgbClr val="AB6526"/>
                </a:solidFill>
                <a:latin typeface="Menlo" charset="0"/>
              </a:rPr>
              <a:t>2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]*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m_step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t_prev</a:t>
            </a:r>
            <a:r>
              <a:rPr lang="en-US" sz="1400" dirty="0" err="1">
                <a:solidFill>
                  <a:srgbClr val="777777"/>
                </a:solidFill>
                <a:latin typeface="Menlo" charset="0"/>
              </a:rPr>
              <a:t>+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m_step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);</a:t>
            </a:r>
            <a:endParaRPr lang="en-US" sz="14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	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m_x</a:t>
            </a:r>
            <a:r>
              <a:rPr lang="en-US" sz="1400" dirty="0" err="1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latin typeface="Menlo" charset="0"/>
              </a:rPr>
              <a:t>push_back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x_prev</a:t>
            </a:r>
            <a:r>
              <a:rPr lang="en-US" sz="1400" dirty="0" err="1">
                <a:solidFill>
                  <a:srgbClr val="777777"/>
                </a:solidFill>
                <a:latin typeface="Menlo" charset="0"/>
              </a:rPr>
              <a:t>+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m_step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*(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k_x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sz="1400" dirty="0">
                <a:solidFill>
                  <a:srgbClr val="AB6526"/>
                </a:solidFill>
                <a:latin typeface="Menlo" charset="0"/>
              </a:rPr>
              <a:t>0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]+</a:t>
            </a:r>
            <a:r>
              <a:rPr lang="en-US" sz="1400" dirty="0">
                <a:solidFill>
                  <a:srgbClr val="AB6526"/>
                </a:solidFill>
                <a:latin typeface="Menlo" charset="0"/>
              </a:rPr>
              <a:t>2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*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k_x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sz="1400" dirty="0">
                <a:solidFill>
                  <a:srgbClr val="AB6526"/>
                </a:solidFill>
                <a:latin typeface="Menlo" charset="0"/>
              </a:rPr>
              <a:t>1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]+</a:t>
            </a:r>
            <a:r>
              <a:rPr lang="en-US" sz="1400" dirty="0">
                <a:solidFill>
                  <a:srgbClr val="AB6526"/>
                </a:solidFill>
                <a:latin typeface="Menlo" charset="0"/>
              </a:rPr>
              <a:t>2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*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k_x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sz="1400" dirty="0">
                <a:solidFill>
                  <a:srgbClr val="AB6526"/>
                </a:solidFill>
                <a:latin typeface="Menlo" charset="0"/>
              </a:rPr>
              <a:t>2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]+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k_x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sz="1400" dirty="0">
                <a:solidFill>
                  <a:srgbClr val="AB6526"/>
                </a:solidFill>
                <a:latin typeface="Menlo" charset="0"/>
              </a:rPr>
              <a:t>3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])/</a:t>
            </a:r>
            <a:r>
              <a:rPr lang="en-US" sz="1400" dirty="0">
                <a:solidFill>
                  <a:srgbClr val="AB6526"/>
                </a:solidFill>
                <a:latin typeface="Menlo" charset="0"/>
              </a:rPr>
              <a:t>6.0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);</a:t>
            </a:r>
            <a:endParaRPr lang="en-US" sz="14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	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m_v</a:t>
            </a:r>
            <a:r>
              <a:rPr lang="en-US" sz="1400" dirty="0" err="1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latin typeface="Menlo" charset="0"/>
              </a:rPr>
              <a:t>push_back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v_prev</a:t>
            </a:r>
            <a:r>
              <a:rPr lang="en-US" sz="1400" dirty="0" err="1">
                <a:solidFill>
                  <a:srgbClr val="777777"/>
                </a:solidFill>
                <a:latin typeface="Menlo" charset="0"/>
              </a:rPr>
              <a:t>+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m_step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*(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k_v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sz="1400" dirty="0">
                <a:solidFill>
                  <a:srgbClr val="AB6526"/>
                </a:solidFill>
                <a:latin typeface="Menlo" charset="0"/>
              </a:rPr>
              <a:t>0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]+</a:t>
            </a:r>
            <a:r>
              <a:rPr lang="en-US" sz="1400" dirty="0">
                <a:solidFill>
                  <a:srgbClr val="AB6526"/>
                </a:solidFill>
                <a:latin typeface="Menlo" charset="0"/>
              </a:rPr>
              <a:t>2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*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k_v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sz="1400" dirty="0">
                <a:solidFill>
                  <a:srgbClr val="AB6526"/>
                </a:solidFill>
                <a:latin typeface="Menlo" charset="0"/>
              </a:rPr>
              <a:t>1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]+</a:t>
            </a:r>
            <a:r>
              <a:rPr lang="en-US" sz="1400" dirty="0">
                <a:solidFill>
                  <a:srgbClr val="AB6526"/>
                </a:solidFill>
                <a:latin typeface="Menlo" charset="0"/>
              </a:rPr>
              <a:t>2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*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k_v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sz="1400" dirty="0">
                <a:solidFill>
                  <a:srgbClr val="AB6526"/>
                </a:solidFill>
                <a:latin typeface="Menlo" charset="0"/>
              </a:rPr>
              <a:t>2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]+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k_v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sz="1400" dirty="0">
                <a:solidFill>
                  <a:srgbClr val="AB6526"/>
                </a:solidFill>
                <a:latin typeface="Menlo" charset="0"/>
              </a:rPr>
              <a:t>3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])/</a:t>
            </a:r>
            <a:r>
              <a:rPr lang="en-US" sz="1400" dirty="0">
                <a:solidFill>
                  <a:srgbClr val="AB6526"/>
                </a:solidFill>
                <a:latin typeface="Menlo" charset="0"/>
              </a:rPr>
              <a:t>6.0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);</a:t>
            </a:r>
            <a:endParaRPr lang="en-US" sz="14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	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m_time</a:t>
            </a:r>
            <a:r>
              <a:rPr lang="en-US" sz="1400" dirty="0" err="1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latin typeface="Menlo" charset="0"/>
              </a:rPr>
              <a:t>push_back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t_prev</a:t>
            </a:r>
            <a:r>
              <a:rPr lang="en-US" sz="1400" dirty="0" err="1">
                <a:solidFill>
                  <a:srgbClr val="777777"/>
                </a:solidFill>
                <a:latin typeface="Menlo" charset="0"/>
              </a:rPr>
              <a:t>+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m_step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);</a:t>
            </a:r>
            <a:endParaRPr lang="en-US" sz="14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777777"/>
                </a:solidFill>
                <a:latin typeface="Menlo" charset="0"/>
              </a:rPr>
              <a:t>}</a:t>
            </a:r>
            <a:endParaRPr lang="en-US" sz="14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135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>
                <a:solidFill>
                  <a:srgbClr val="7A3E9D"/>
                </a:solidFill>
                <a:latin typeface="Menlo" charset="0"/>
              </a:rPr>
              <a:t>int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b="1" dirty="0">
                <a:solidFill>
                  <a:srgbClr val="AA3731"/>
                </a:solidFill>
                <a:latin typeface="Menlo" charset="0"/>
              </a:rPr>
              <a:t>main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()</a:t>
            </a:r>
            <a:endParaRPr lang="en-US" sz="14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777777"/>
                </a:solidFill>
                <a:latin typeface="Menlo" charset="0"/>
              </a:rPr>
              <a:t>{</a:t>
            </a:r>
            <a:endParaRPr lang="en-US" sz="14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	Runge4Solver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 </a:t>
            </a:r>
            <a:r>
              <a:rPr lang="en-US" sz="1400" b="1" dirty="0">
                <a:solidFill>
                  <a:srgbClr val="AA3731"/>
                </a:solidFill>
                <a:latin typeface="Menlo" charset="0"/>
              </a:rPr>
              <a:t>system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sz="1400" dirty="0">
                <a:solidFill>
                  <a:srgbClr val="AB6526"/>
                </a:solidFill>
                <a:latin typeface="Menlo" charset="0"/>
              </a:rPr>
              <a:t>0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sz="1400" dirty="0">
                <a:solidFill>
                  <a:srgbClr val="AB6526"/>
                </a:solidFill>
                <a:latin typeface="Menlo" charset="0"/>
              </a:rPr>
              <a:t>1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sz="1400" dirty="0">
                <a:solidFill>
                  <a:srgbClr val="AB6526"/>
                </a:solidFill>
                <a:latin typeface="Menlo" charset="0"/>
              </a:rPr>
              <a:t>0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);</a:t>
            </a:r>
            <a:endParaRPr lang="en-US" sz="14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4B83CD"/>
                </a:solidFill>
                <a:latin typeface="Menlo" charset="0"/>
              </a:rPr>
              <a:t> 	while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sz="1400" b="1" dirty="0" err="1">
                <a:solidFill>
                  <a:srgbClr val="AA3731"/>
                </a:solidFill>
                <a:latin typeface="Menlo" charset="0"/>
              </a:rPr>
              <a:t>system</a:t>
            </a:r>
            <a:r>
              <a:rPr lang="en-US" sz="1400" dirty="0" err="1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latin typeface="Menlo" charset="0"/>
              </a:rPr>
              <a:t>t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()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&lt;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AB6526"/>
                </a:solidFill>
                <a:latin typeface="Menlo" charset="0"/>
              </a:rPr>
              <a:t>3.15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)</a:t>
            </a:r>
            <a:endParaRPr lang="en-US" sz="14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777777"/>
                </a:solidFill>
                <a:latin typeface="Menlo" charset="0"/>
              </a:rPr>
              <a:t> 	{</a:t>
            </a:r>
            <a:endParaRPr lang="en-US" sz="14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AA3731"/>
                </a:solidFill>
                <a:latin typeface="Menlo" charset="0"/>
              </a:rPr>
              <a:t> 		</a:t>
            </a:r>
            <a:r>
              <a:rPr lang="en-US" sz="1400" b="1" dirty="0" err="1">
                <a:solidFill>
                  <a:srgbClr val="AA3731"/>
                </a:solidFill>
                <a:latin typeface="Menlo" charset="0"/>
              </a:rPr>
              <a:t>system</a:t>
            </a:r>
            <a:r>
              <a:rPr lang="en-US" sz="1400" dirty="0" err="1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latin typeface="Menlo" charset="0"/>
              </a:rPr>
              <a:t>CalcStep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();</a:t>
            </a:r>
            <a:endParaRPr lang="en-US" sz="14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		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cout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"</a:t>
            </a:r>
            <a:r>
              <a:rPr lang="en-US" sz="1400" dirty="0">
                <a:solidFill>
                  <a:srgbClr val="448C27"/>
                </a:solidFill>
                <a:latin typeface="Menlo" charset="0"/>
              </a:rPr>
              <a:t>X=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"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&lt;&lt; </a:t>
            </a:r>
            <a:r>
              <a:rPr lang="en-US" sz="1400" b="1" dirty="0" err="1">
                <a:solidFill>
                  <a:srgbClr val="AA3731"/>
                </a:solidFill>
                <a:latin typeface="Menlo" charset="0"/>
              </a:rPr>
              <a:t>system</a:t>
            </a:r>
            <a:r>
              <a:rPr lang="en-US" sz="1400" dirty="0" err="1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latin typeface="Menlo" charset="0"/>
              </a:rPr>
              <a:t>x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()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"\</a:t>
            </a:r>
            <a:r>
              <a:rPr lang="en-US" sz="1400" dirty="0" err="1">
                <a:solidFill>
                  <a:srgbClr val="777777"/>
                </a:solidFill>
                <a:latin typeface="Menlo" charset="0"/>
              </a:rPr>
              <a:t>t</a:t>
            </a:r>
            <a:r>
              <a:rPr lang="en-US" sz="1400" dirty="0" err="1">
                <a:solidFill>
                  <a:srgbClr val="448C27"/>
                </a:solidFill>
                <a:latin typeface="Menlo" charset="0"/>
              </a:rPr>
              <a:t>V</a:t>
            </a:r>
            <a:r>
              <a:rPr lang="en-US" sz="1400" dirty="0">
                <a:solidFill>
                  <a:srgbClr val="448C27"/>
                </a:solidFill>
                <a:latin typeface="Menlo" charset="0"/>
              </a:rPr>
              <a:t>=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"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&lt;&lt; \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77777"/>
                </a:solidFill>
                <a:latin typeface="Menlo" charset="0"/>
              </a:rPr>
              <a:t> 		</a:t>
            </a:r>
            <a:r>
              <a:rPr lang="en-US" sz="1400" b="1" dirty="0" err="1">
                <a:solidFill>
                  <a:srgbClr val="AA3731"/>
                </a:solidFill>
                <a:latin typeface="Menlo" charset="0"/>
              </a:rPr>
              <a:t>system</a:t>
            </a:r>
            <a:r>
              <a:rPr lang="en-US" sz="1400" dirty="0" err="1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latin typeface="Menlo" charset="0"/>
              </a:rPr>
              <a:t>v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()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"\</a:t>
            </a:r>
            <a:r>
              <a:rPr lang="en-US" sz="1400" dirty="0" err="1">
                <a:solidFill>
                  <a:srgbClr val="777777"/>
                </a:solidFill>
                <a:latin typeface="Menlo" charset="0"/>
              </a:rPr>
              <a:t>t</a:t>
            </a:r>
            <a:r>
              <a:rPr lang="en-US" sz="1400" dirty="0" err="1">
                <a:solidFill>
                  <a:srgbClr val="448C27"/>
                </a:solidFill>
                <a:latin typeface="Menlo" charset="0"/>
              </a:rPr>
              <a:t>T</a:t>
            </a:r>
            <a:r>
              <a:rPr lang="en-US" sz="1400" dirty="0">
                <a:solidFill>
                  <a:srgbClr val="448C27"/>
                </a:solidFill>
                <a:latin typeface="Menlo" charset="0"/>
              </a:rPr>
              <a:t>=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"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&lt;&lt; </a:t>
            </a:r>
            <a:r>
              <a:rPr lang="en-US" sz="1400" b="1" dirty="0" err="1">
                <a:solidFill>
                  <a:srgbClr val="AA3731"/>
                </a:solidFill>
                <a:latin typeface="Menlo" charset="0"/>
              </a:rPr>
              <a:t>system</a:t>
            </a:r>
            <a:r>
              <a:rPr lang="en-US" sz="1400" dirty="0" err="1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latin typeface="Menlo" charset="0"/>
              </a:rPr>
              <a:t>t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()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charset="0"/>
              </a:rPr>
              <a:t>endl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sz="14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777777"/>
                </a:solidFill>
                <a:latin typeface="Menlo" charset="0"/>
              </a:rPr>
              <a:t> 	}</a:t>
            </a:r>
            <a:endParaRPr lang="en-US" sz="14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4B83CD"/>
                </a:solidFill>
                <a:latin typeface="Menlo" charset="0"/>
              </a:rPr>
              <a:t> 	return</a:t>
            </a:r>
            <a:r>
              <a:rPr lang="en-US" sz="14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AB6526"/>
                </a:solidFill>
                <a:latin typeface="Menlo" charset="0"/>
              </a:rPr>
              <a:t>0</a:t>
            </a:r>
            <a:r>
              <a:rPr lang="en-US" sz="1400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sz="14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777777"/>
                </a:solidFill>
                <a:latin typeface="Menlo" charset="0"/>
              </a:rPr>
              <a:t>}</a:t>
            </a:r>
            <a:endParaRPr lang="en-US" sz="1400" dirty="0">
              <a:solidFill>
                <a:srgbClr val="333333"/>
              </a:solidFill>
              <a:latin typeface="Menlo" charset="0"/>
            </a:endParaRPr>
          </a:p>
          <a:p>
            <a:endParaRPr lang="en-US" sz="1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237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Можно ли сделать более универсальное решение?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ru-RU" dirty="0"/>
              <a:t>У нас жёстко задан размер системы уравнений</a:t>
            </a:r>
          </a:p>
          <a:p>
            <a:pPr>
              <a:buFont typeface="Arial" charset="0"/>
              <a:buChar char="•"/>
            </a:pPr>
            <a:r>
              <a:rPr lang="ru-RU" dirty="0"/>
              <a:t>Снаружи класса - какие-то непонятные функции </a:t>
            </a:r>
            <a:r>
              <a:rPr lang="en-US" i="1" dirty="0"/>
              <a:t>f1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i="1" dirty="0"/>
              <a:t>f2</a:t>
            </a:r>
          </a:p>
          <a:p>
            <a:pPr>
              <a:buFont typeface="Arial" charset="0"/>
              <a:buChar char="•"/>
            </a:pPr>
            <a:r>
              <a:rPr lang="en-US" i="1" dirty="0"/>
              <a:t> </a:t>
            </a:r>
            <a:r>
              <a:rPr lang="ru-RU" dirty="0"/>
              <a:t>Как быть, если мы захотим сменить систему уравнений?</a:t>
            </a:r>
          </a:p>
          <a:p>
            <a:pPr>
              <a:buFont typeface="Arial" charset="0"/>
              <a:buChar char="•"/>
            </a:pPr>
            <a:r>
              <a:rPr lang="ru-RU" i="1" dirty="0"/>
              <a:t>Вспомним про возможность наследования!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746463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Базовый класс с виртуальным методом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9376" y="404664"/>
            <a:ext cx="7776864" cy="6336704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7A3E9D"/>
                </a:solidFill>
                <a:latin typeface="Menlo" charset="0"/>
              </a:rPr>
              <a:t>class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b="1" dirty="0">
                <a:solidFill>
                  <a:srgbClr val="7A3E9D"/>
                </a:solidFill>
                <a:latin typeface="Menlo" charset="0"/>
              </a:rPr>
              <a:t>Runge4Solver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777777"/>
                </a:solidFill>
                <a:latin typeface="Menlo" charset="0"/>
              </a:rPr>
              <a:t>{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4B83CD"/>
                </a:solidFill>
                <a:latin typeface="Menlo" charset="0"/>
              </a:rPr>
              <a:t>public: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b="1" dirty="0">
                <a:solidFill>
                  <a:srgbClr val="AA3731"/>
                </a:solidFill>
                <a:latin typeface="Menlo" charset="0"/>
              </a:rPr>
              <a:t> 	</a:t>
            </a:r>
            <a:r>
              <a:rPr lang="en-US" b="1" dirty="0">
                <a:solidFill>
                  <a:srgbClr val="AA3731"/>
                </a:solidFill>
                <a:latin typeface="Menlo" charset="0"/>
              </a:rPr>
              <a:t>Runge4Solver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(){}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>
                <a:solidFill>
                  <a:srgbClr val="7A3E9D"/>
                </a:solidFill>
                <a:latin typeface="Menlo" charset="0"/>
              </a:rPr>
              <a:t> 	</a:t>
            </a:r>
            <a:r>
              <a:rPr lang="en-US" dirty="0">
                <a:solidFill>
                  <a:srgbClr val="7A3E9D"/>
                </a:solidFill>
                <a:latin typeface="Menlo" charset="0"/>
              </a:rPr>
              <a:t>void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latin typeface="Menlo" charset="0"/>
              </a:rPr>
              <a:t>InitValues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std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vector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&lt;</a:t>
            </a:r>
            <a:r>
              <a:rPr lang="en-US" dirty="0">
                <a:solidFill>
                  <a:srgbClr val="7A3E9D"/>
                </a:solidFill>
                <a:latin typeface="Menlo" charset="0"/>
              </a:rPr>
              <a:t>double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&gt;&amp;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initVals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charset="0"/>
              </a:rPr>
              <a:t>double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initTime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)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>
                <a:solidFill>
                  <a:srgbClr val="777777"/>
                </a:solidFill>
                <a:latin typeface="Menlo" charset="0"/>
              </a:rPr>
              <a:t> 	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{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>
                <a:solidFill>
                  <a:srgbClr val="333333"/>
                </a:solidFill>
                <a:latin typeface="Menlo" charset="0"/>
              </a:rPr>
              <a:t> 		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m_values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initVals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>
                <a:solidFill>
                  <a:srgbClr val="333333"/>
                </a:solidFill>
                <a:latin typeface="Menlo" charset="0"/>
              </a:rPr>
              <a:t> 		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m_time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initTime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>
                <a:solidFill>
                  <a:srgbClr val="777777"/>
                </a:solidFill>
                <a:latin typeface="Menlo" charset="0"/>
              </a:rPr>
              <a:t> 	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}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>
                <a:solidFill>
                  <a:srgbClr val="7A3E9D"/>
                </a:solidFill>
                <a:latin typeface="Menlo" charset="0"/>
              </a:rPr>
              <a:t> 	</a:t>
            </a:r>
            <a:r>
              <a:rPr lang="en-US" dirty="0">
                <a:solidFill>
                  <a:srgbClr val="7A3E9D"/>
                </a:solidFill>
                <a:latin typeface="Menlo" charset="0"/>
              </a:rPr>
              <a:t>void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latin typeface="Menlo" charset="0"/>
              </a:rPr>
              <a:t>CalcStep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()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>
                <a:solidFill>
                  <a:srgbClr val="777777"/>
                </a:solidFill>
                <a:latin typeface="Menlo" charset="0"/>
              </a:rPr>
              <a:t> 	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{</a:t>
            </a:r>
            <a:endParaRPr lang="ru-RU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>
                <a:solidFill>
                  <a:srgbClr val="333333"/>
                </a:solidFill>
                <a:latin typeface="Menlo" charset="0"/>
              </a:rPr>
              <a:t> 		</a:t>
            </a:r>
            <a:r>
              <a:rPr lang="is-IS" dirty="0">
                <a:solidFill>
                  <a:srgbClr val="333333"/>
                </a:solidFill>
                <a:latin typeface="Menlo" charset="0"/>
              </a:rPr>
              <a:t>…</a:t>
            </a:r>
            <a:br>
              <a:rPr lang="en-US" dirty="0">
                <a:solidFill>
                  <a:srgbClr val="333333"/>
                </a:solidFill>
                <a:latin typeface="Menlo" charset="0"/>
              </a:rPr>
            </a:br>
            <a:r>
              <a:rPr lang="ru-RU" dirty="0">
                <a:solidFill>
                  <a:srgbClr val="333333"/>
                </a:solidFill>
                <a:latin typeface="Menlo" charset="0"/>
              </a:rPr>
              <a:t> 	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}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>
                <a:solidFill>
                  <a:srgbClr val="7A3E9D"/>
                </a:solidFill>
                <a:latin typeface="Menlo" charset="0"/>
              </a:rPr>
              <a:t> 	</a:t>
            </a:r>
            <a:r>
              <a:rPr lang="en-US" dirty="0">
                <a:solidFill>
                  <a:srgbClr val="7A3E9D"/>
                </a:solidFill>
                <a:latin typeface="Menlo" charset="0"/>
              </a:rPr>
              <a:t>double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Menlo" charset="0"/>
              </a:rPr>
              <a:t>t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()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4B83CD"/>
                </a:solidFill>
                <a:latin typeface="Menlo" charset="0"/>
              </a:rPr>
              <a:t>const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{</a:t>
            </a:r>
            <a:r>
              <a:rPr lang="en-US" dirty="0">
                <a:solidFill>
                  <a:srgbClr val="4B83CD"/>
                </a:solidFill>
                <a:latin typeface="Menlo" charset="0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m_time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;}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>
                <a:solidFill>
                  <a:srgbClr val="333333"/>
                </a:solidFill>
                <a:latin typeface="Menlo" charset="0"/>
              </a:rPr>
              <a:t> 	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std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vector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&lt;</a:t>
            </a:r>
            <a:r>
              <a:rPr lang="en-US" dirty="0">
                <a:solidFill>
                  <a:srgbClr val="7A3E9D"/>
                </a:solidFill>
                <a:latin typeface="Menlo" charset="0"/>
              </a:rPr>
              <a:t>double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latin typeface="Menlo" charset="0"/>
              </a:rPr>
              <a:t>vals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()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4B83CD"/>
                </a:solidFill>
                <a:latin typeface="Menlo" charset="0"/>
              </a:rPr>
              <a:t>const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{</a:t>
            </a:r>
            <a:r>
              <a:rPr lang="en-US" dirty="0">
                <a:solidFill>
                  <a:srgbClr val="4B83CD"/>
                </a:solidFill>
                <a:latin typeface="Menlo" charset="0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m_values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;}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dirty="0">
                <a:solidFill>
                  <a:srgbClr val="333333"/>
                </a:solidFill>
                <a:latin typeface="Menlo" charset="0"/>
              </a:rPr>
            </a:br>
            <a:r>
              <a:rPr lang="en-US" dirty="0">
                <a:solidFill>
                  <a:srgbClr val="4B83CD"/>
                </a:solidFill>
                <a:latin typeface="Menlo" charset="0"/>
              </a:rPr>
              <a:t>protected: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>
                <a:solidFill>
                  <a:srgbClr val="4B83CD"/>
                </a:solidFill>
                <a:latin typeface="Menlo" charset="0"/>
              </a:rPr>
              <a:t> 	</a:t>
            </a:r>
            <a:r>
              <a:rPr lang="en-US" dirty="0">
                <a:solidFill>
                  <a:srgbClr val="4B83CD"/>
                </a:solidFill>
                <a:latin typeface="Menlo" charset="0"/>
              </a:rPr>
              <a:t>virtual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std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vector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&lt;</a:t>
            </a:r>
            <a:r>
              <a:rPr lang="en-US" dirty="0">
                <a:solidFill>
                  <a:srgbClr val="7A3E9D"/>
                </a:solidFill>
                <a:latin typeface="Menlo" charset="0"/>
              </a:rPr>
              <a:t>double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latin typeface="Menlo" charset="0"/>
              </a:rPr>
              <a:t>RecalcSystem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Menlo" charset="0"/>
              </a:rPr>
              <a:t>double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time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0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>
                <a:solidFill>
                  <a:srgbClr val="333333"/>
                </a:solidFill>
                <a:latin typeface="Menlo" charset="0"/>
              </a:rPr>
              <a:t> 	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std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vector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&lt;</a:t>
            </a:r>
            <a:r>
              <a:rPr lang="en-US" dirty="0">
                <a:solidFill>
                  <a:srgbClr val="7A3E9D"/>
                </a:solidFill>
                <a:latin typeface="Menlo" charset="0"/>
              </a:rPr>
              <a:t>double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m_values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>
                <a:solidFill>
                  <a:srgbClr val="7A3E9D"/>
                </a:solidFill>
                <a:latin typeface="Menlo" charset="0"/>
              </a:rPr>
              <a:t> 	</a:t>
            </a:r>
            <a:r>
              <a:rPr lang="en-US" dirty="0">
                <a:solidFill>
                  <a:srgbClr val="7A3E9D"/>
                </a:solidFill>
                <a:latin typeface="Menlo" charset="0"/>
              </a:rPr>
              <a:t>double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m_time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>
                <a:solidFill>
                  <a:srgbClr val="7A3E9D"/>
                </a:solidFill>
                <a:latin typeface="Menlo" charset="0"/>
              </a:rPr>
              <a:t> 	</a:t>
            </a:r>
            <a:r>
              <a:rPr lang="en-US" dirty="0">
                <a:solidFill>
                  <a:srgbClr val="7A3E9D"/>
                </a:solidFill>
                <a:latin typeface="Menlo" charset="0"/>
              </a:rPr>
              <a:t>double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m_step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0.01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77777"/>
                </a:solidFill>
                <a:latin typeface="Menlo" charset="0"/>
              </a:rPr>
              <a:t>};</a:t>
            </a:r>
            <a:br>
              <a:rPr lang="en-US" dirty="0">
                <a:solidFill>
                  <a:srgbClr val="333333"/>
                </a:solidFill>
                <a:latin typeface="Menlo" charset="0"/>
              </a:rPr>
            </a:b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356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dirty="0"/>
              <a:t>Собственно, интегрирование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84" y="305272"/>
            <a:ext cx="8112224" cy="655272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7A3E9D"/>
                </a:solidFill>
                <a:latin typeface="Menlo" charset="0"/>
              </a:rPr>
              <a:t>void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b="1" dirty="0" err="1">
                <a:solidFill>
                  <a:srgbClr val="AA3731"/>
                </a:solidFill>
                <a:latin typeface="Menlo" charset="0"/>
              </a:rPr>
              <a:t>CalcStep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()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777777"/>
                </a:solidFill>
                <a:latin typeface="Menlo" charset="0"/>
              </a:rPr>
              <a:t>{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200" dirty="0">
                <a:solidFill>
                  <a:srgbClr val="333333"/>
                </a:solidFill>
                <a:latin typeface="Menlo" charset="0"/>
              </a:rPr>
              <a:t> 	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std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::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vector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&lt;</a:t>
            </a:r>
            <a:r>
              <a:rPr lang="en-US" sz="1200" dirty="0">
                <a:solidFill>
                  <a:srgbClr val="7A3E9D"/>
                </a:solidFill>
                <a:latin typeface="Menlo" charset="0"/>
              </a:rPr>
              <a:t>double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&gt;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tmp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endParaRPr lang="ru-RU" sz="12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200" b="1" dirty="0">
                <a:solidFill>
                  <a:srgbClr val="333333"/>
                </a:solidFill>
                <a:latin typeface="Menlo" charset="0"/>
              </a:rPr>
              <a:t>		          </a:t>
            </a:r>
            <a:r>
              <a:rPr lang="en-US" sz="1200" b="1" dirty="0" err="1">
                <a:solidFill>
                  <a:srgbClr val="AA3731"/>
                </a:solidFill>
                <a:latin typeface="Menlo" charset="0"/>
              </a:rPr>
              <a:t>partialVals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m_values</a:t>
            </a:r>
            <a:r>
              <a:rPr lang="en-US" sz="1200" dirty="0" err="1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sz="1200" b="1" dirty="0" err="1">
                <a:solidFill>
                  <a:srgbClr val="AA3731"/>
                </a:solidFill>
                <a:latin typeface="Menlo" charset="0"/>
              </a:rPr>
              <a:t>size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()),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endParaRPr lang="ru-RU" sz="12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200" dirty="0">
                <a:solidFill>
                  <a:srgbClr val="333333"/>
                </a:solidFill>
                <a:latin typeface="Menlo" charset="0"/>
              </a:rPr>
              <a:t>                                                              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previousVals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m_values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200" dirty="0">
                <a:solidFill>
                  <a:srgbClr val="333333"/>
                </a:solidFill>
                <a:latin typeface="Menlo" charset="0"/>
              </a:rPr>
              <a:t> 	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tmp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b="1" dirty="0" err="1">
                <a:solidFill>
                  <a:srgbClr val="AA3731"/>
                </a:solidFill>
                <a:latin typeface="Menlo" charset="0"/>
              </a:rPr>
              <a:t>RecalcSystem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m_time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);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200" dirty="0">
                <a:solidFill>
                  <a:srgbClr val="4B83CD"/>
                </a:solidFill>
                <a:latin typeface="Menlo" charset="0"/>
              </a:rPr>
              <a:t> 	</a:t>
            </a:r>
            <a:r>
              <a:rPr lang="en-US" sz="1200" dirty="0">
                <a:solidFill>
                  <a:srgbClr val="4B83CD"/>
                </a:solidFill>
                <a:latin typeface="Menlo" charset="0"/>
              </a:rPr>
              <a:t>for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sz="1200" dirty="0" err="1">
                <a:solidFill>
                  <a:srgbClr val="7A3E9D"/>
                </a:solidFill>
                <a:latin typeface="Menlo" charset="0"/>
              </a:rPr>
              <a:t>int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AB6526"/>
                </a:solidFill>
                <a:latin typeface="Menlo" charset="0"/>
              </a:rPr>
              <a:t>0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;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&lt;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tmp</a:t>
            </a:r>
            <a:r>
              <a:rPr lang="en-US" sz="1200" dirty="0" err="1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sz="1200" b="1" dirty="0" err="1">
                <a:solidFill>
                  <a:srgbClr val="AA3731"/>
                </a:solidFill>
                <a:latin typeface="Menlo" charset="0"/>
              </a:rPr>
              <a:t>size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();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++)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200" dirty="0">
                <a:solidFill>
                  <a:srgbClr val="777777"/>
                </a:solidFill>
                <a:latin typeface="Menlo" charset="0"/>
              </a:rPr>
              <a:t> 	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{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200" dirty="0">
                <a:solidFill>
                  <a:srgbClr val="333333"/>
                </a:solidFill>
                <a:latin typeface="Menlo" charset="0"/>
              </a:rPr>
              <a:t> 	 	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partialVals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]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tmp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];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200" dirty="0">
                <a:solidFill>
                  <a:srgbClr val="333333"/>
                </a:solidFill>
                <a:latin typeface="Menlo" charset="0"/>
              </a:rPr>
              <a:t> 		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m_values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]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previousVals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]+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tmp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]*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m_step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*</a:t>
            </a:r>
            <a:r>
              <a:rPr lang="en-US" sz="1200" dirty="0">
                <a:solidFill>
                  <a:srgbClr val="AB6526"/>
                </a:solidFill>
                <a:latin typeface="Menlo" charset="0"/>
              </a:rPr>
              <a:t>0.5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200" dirty="0">
                <a:solidFill>
                  <a:srgbClr val="777777"/>
                </a:solidFill>
                <a:latin typeface="Menlo" charset="0"/>
              </a:rPr>
              <a:t> 	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}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200" dirty="0">
                <a:solidFill>
                  <a:srgbClr val="333333"/>
                </a:solidFill>
                <a:latin typeface="Menlo" charset="0"/>
              </a:rPr>
              <a:t> 	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tmp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b="1" dirty="0" err="1">
                <a:solidFill>
                  <a:srgbClr val="AA3731"/>
                </a:solidFill>
                <a:latin typeface="Menlo" charset="0"/>
              </a:rPr>
              <a:t>RecalcSystem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m_time</a:t>
            </a:r>
            <a:r>
              <a:rPr lang="en-US" sz="1200" dirty="0" err="1">
                <a:solidFill>
                  <a:srgbClr val="777777"/>
                </a:solidFill>
                <a:latin typeface="Menlo" charset="0"/>
              </a:rPr>
              <a:t>+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m_step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*</a:t>
            </a:r>
            <a:r>
              <a:rPr lang="en-US" sz="1200" dirty="0">
                <a:solidFill>
                  <a:srgbClr val="AB6526"/>
                </a:solidFill>
                <a:latin typeface="Menlo" charset="0"/>
              </a:rPr>
              <a:t>0.5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);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200" dirty="0">
                <a:solidFill>
                  <a:srgbClr val="4B83CD"/>
                </a:solidFill>
                <a:latin typeface="Menlo" charset="0"/>
              </a:rPr>
              <a:t> 	</a:t>
            </a:r>
            <a:r>
              <a:rPr lang="en-US" sz="1200" dirty="0">
                <a:solidFill>
                  <a:srgbClr val="4B83CD"/>
                </a:solidFill>
                <a:latin typeface="Menlo" charset="0"/>
              </a:rPr>
              <a:t>for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sz="1200" dirty="0" err="1">
                <a:solidFill>
                  <a:srgbClr val="7A3E9D"/>
                </a:solidFill>
                <a:latin typeface="Menlo" charset="0"/>
              </a:rPr>
              <a:t>int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AB6526"/>
                </a:solidFill>
                <a:latin typeface="Menlo" charset="0"/>
              </a:rPr>
              <a:t>0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;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&lt;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tmp</a:t>
            </a:r>
            <a:r>
              <a:rPr lang="en-US" sz="1200" dirty="0" err="1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sz="1200" b="1" dirty="0" err="1">
                <a:solidFill>
                  <a:srgbClr val="AA3731"/>
                </a:solidFill>
                <a:latin typeface="Menlo" charset="0"/>
              </a:rPr>
              <a:t>size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();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++)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200" dirty="0">
                <a:solidFill>
                  <a:srgbClr val="777777"/>
                </a:solidFill>
                <a:latin typeface="Menlo" charset="0"/>
              </a:rPr>
              <a:t> 	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{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200" dirty="0">
                <a:solidFill>
                  <a:srgbClr val="333333"/>
                </a:solidFill>
                <a:latin typeface="Menlo" charset="0"/>
              </a:rPr>
              <a:t> 		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partialVals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]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+=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AB6526"/>
                </a:solidFill>
                <a:latin typeface="Menlo" charset="0"/>
              </a:rPr>
              <a:t>2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*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tmp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];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200" dirty="0">
                <a:solidFill>
                  <a:srgbClr val="333333"/>
                </a:solidFill>
                <a:latin typeface="Menlo" charset="0"/>
              </a:rPr>
              <a:t> 		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m_values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]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previousVals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]+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tmp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]*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m_step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*</a:t>
            </a:r>
            <a:r>
              <a:rPr lang="en-US" sz="1200" dirty="0">
                <a:solidFill>
                  <a:srgbClr val="AB6526"/>
                </a:solidFill>
                <a:latin typeface="Menlo" charset="0"/>
              </a:rPr>
              <a:t>0.5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200" dirty="0">
                <a:solidFill>
                  <a:srgbClr val="777777"/>
                </a:solidFill>
                <a:latin typeface="Menlo" charset="0"/>
              </a:rPr>
              <a:t> 	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}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200" dirty="0">
                <a:solidFill>
                  <a:srgbClr val="333333"/>
                </a:solidFill>
                <a:latin typeface="Menlo" charset="0"/>
              </a:rPr>
              <a:t>  	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tmp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b="1" dirty="0" err="1">
                <a:solidFill>
                  <a:srgbClr val="AA3731"/>
                </a:solidFill>
                <a:latin typeface="Menlo" charset="0"/>
              </a:rPr>
              <a:t>RecalcSystem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m_time</a:t>
            </a:r>
            <a:r>
              <a:rPr lang="en-US" sz="1200" dirty="0" err="1">
                <a:solidFill>
                  <a:srgbClr val="777777"/>
                </a:solidFill>
                <a:latin typeface="Menlo" charset="0"/>
              </a:rPr>
              <a:t>+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m_step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*</a:t>
            </a:r>
            <a:r>
              <a:rPr lang="en-US" sz="1200" dirty="0">
                <a:solidFill>
                  <a:srgbClr val="AB6526"/>
                </a:solidFill>
                <a:latin typeface="Menlo" charset="0"/>
              </a:rPr>
              <a:t>0.5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);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200" dirty="0">
                <a:solidFill>
                  <a:srgbClr val="4B83CD"/>
                </a:solidFill>
                <a:latin typeface="Menlo" charset="0"/>
              </a:rPr>
              <a:t> 	</a:t>
            </a:r>
            <a:r>
              <a:rPr lang="en-US" sz="1200" dirty="0">
                <a:solidFill>
                  <a:srgbClr val="4B83CD"/>
                </a:solidFill>
                <a:latin typeface="Menlo" charset="0"/>
              </a:rPr>
              <a:t>for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sz="1200" dirty="0" err="1">
                <a:solidFill>
                  <a:srgbClr val="7A3E9D"/>
                </a:solidFill>
                <a:latin typeface="Menlo" charset="0"/>
              </a:rPr>
              <a:t>int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AB6526"/>
                </a:solidFill>
                <a:latin typeface="Menlo" charset="0"/>
              </a:rPr>
              <a:t>0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;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&lt;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tmp</a:t>
            </a:r>
            <a:r>
              <a:rPr lang="en-US" sz="1200" dirty="0" err="1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sz="1200" b="1" dirty="0" err="1">
                <a:solidFill>
                  <a:srgbClr val="AA3731"/>
                </a:solidFill>
                <a:latin typeface="Menlo" charset="0"/>
              </a:rPr>
              <a:t>size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();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++)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200" dirty="0">
                <a:solidFill>
                  <a:srgbClr val="777777"/>
                </a:solidFill>
                <a:latin typeface="Menlo" charset="0"/>
              </a:rPr>
              <a:t> 	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{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200" dirty="0">
                <a:solidFill>
                  <a:srgbClr val="333333"/>
                </a:solidFill>
                <a:latin typeface="Menlo" charset="0"/>
              </a:rPr>
              <a:t> 		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partialVals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]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+=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AB6526"/>
                </a:solidFill>
                <a:latin typeface="Menlo" charset="0"/>
              </a:rPr>
              <a:t>2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*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tmp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];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200" dirty="0">
                <a:solidFill>
                  <a:srgbClr val="333333"/>
                </a:solidFill>
                <a:latin typeface="Menlo" charset="0"/>
              </a:rPr>
              <a:t> 		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m_values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]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previousVals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]+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tmp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]*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m_step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200" dirty="0">
                <a:solidFill>
                  <a:srgbClr val="777777"/>
                </a:solidFill>
                <a:latin typeface="Menlo" charset="0"/>
              </a:rPr>
              <a:t> 	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}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200" dirty="0">
                <a:solidFill>
                  <a:srgbClr val="333333"/>
                </a:solidFill>
                <a:latin typeface="Menlo" charset="0"/>
              </a:rPr>
              <a:t> 	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tmp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b="1" dirty="0" err="1">
                <a:solidFill>
                  <a:srgbClr val="AA3731"/>
                </a:solidFill>
                <a:latin typeface="Menlo" charset="0"/>
              </a:rPr>
              <a:t>RecalcSystem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m_time</a:t>
            </a:r>
            <a:r>
              <a:rPr lang="en-US" sz="1200" dirty="0" err="1">
                <a:solidFill>
                  <a:srgbClr val="777777"/>
                </a:solidFill>
                <a:latin typeface="Menlo" charset="0"/>
              </a:rPr>
              <a:t>+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m_step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);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200" dirty="0">
                <a:solidFill>
                  <a:srgbClr val="4B83CD"/>
                </a:solidFill>
                <a:latin typeface="Menlo" charset="0"/>
              </a:rPr>
              <a:t> 	</a:t>
            </a:r>
            <a:r>
              <a:rPr lang="en-US" sz="1200" dirty="0">
                <a:solidFill>
                  <a:srgbClr val="4B83CD"/>
                </a:solidFill>
                <a:latin typeface="Menlo" charset="0"/>
              </a:rPr>
              <a:t>for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sz="1200" dirty="0" err="1">
                <a:solidFill>
                  <a:srgbClr val="7A3E9D"/>
                </a:solidFill>
                <a:latin typeface="Menlo" charset="0"/>
              </a:rPr>
              <a:t>int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AB6526"/>
                </a:solidFill>
                <a:latin typeface="Menlo" charset="0"/>
              </a:rPr>
              <a:t>0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;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&lt;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tmp</a:t>
            </a:r>
            <a:r>
              <a:rPr lang="en-US" sz="1200" dirty="0" err="1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sz="1200" b="1" dirty="0" err="1">
                <a:solidFill>
                  <a:srgbClr val="AA3731"/>
                </a:solidFill>
                <a:latin typeface="Menlo" charset="0"/>
              </a:rPr>
              <a:t>size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();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++)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200" dirty="0">
                <a:solidFill>
                  <a:srgbClr val="777777"/>
                </a:solidFill>
                <a:latin typeface="Menlo" charset="0"/>
              </a:rPr>
              <a:t> 	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{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200" dirty="0">
                <a:solidFill>
                  <a:srgbClr val="333333"/>
                </a:solidFill>
                <a:latin typeface="Menlo" charset="0"/>
              </a:rPr>
              <a:t> 		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partialVals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]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+=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tmp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];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200" dirty="0">
                <a:solidFill>
                  <a:srgbClr val="333333"/>
                </a:solidFill>
                <a:latin typeface="Menlo" charset="0"/>
              </a:rPr>
              <a:t> 		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partialVals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]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*=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m_step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/</a:t>
            </a:r>
            <a:r>
              <a:rPr lang="en-US" sz="1200" dirty="0">
                <a:solidFill>
                  <a:srgbClr val="AB6526"/>
                </a:solidFill>
                <a:latin typeface="Menlo" charset="0"/>
              </a:rPr>
              <a:t>6.0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200" dirty="0">
                <a:solidFill>
                  <a:srgbClr val="333333"/>
                </a:solidFill>
                <a:latin typeface="Menlo" charset="0"/>
              </a:rPr>
              <a:t> 		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m_values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]=</a:t>
            </a:r>
            <a:r>
              <a:rPr lang="en-US" sz="12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previousVals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]+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partialVals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];</a:t>
            </a:r>
            <a:r>
              <a:rPr lang="ru-RU" sz="1200" dirty="0">
                <a:solidFill>
                  <a:srgbClr val="777777"/>
                </a:solidFill>
                <a:latin typeface="Menlo" charset="0"/>
              </a:rPr>
              <a:t> 	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200" dirty="0">
                <a:solidFill>
                  <a:srgbClr val="777777"/>
                </a:solidFill>
                <a:latin typeface="Menlo" charset="0"/>
              </a:rPr>
              <a:t> 	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}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200" dirty="0">
                <a:solidFill>
                  <a:srgbClr val="333333"/>
                </a:solidFill>
                <a:latin typeface="Menlo" charset="0"/>
              </a:rPr>
              <a:t> 	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m_time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+=</a:t>
            </a:r>
            <a:r>
              <a:rPr lang="en-US" sz="1200" dirty="0" err="1">
                <a:solidFill>
                  <a:srgbClr val="333333"/>
                </a:solidFill>
                <a:latin typeface="Menlo" charset="0"/>
              </a:rPr>
              <a:t>m_step</a:t>
            </a:r>
            <a:r>
              <a:rPr lang="en-US" sz="1200" dirty="0">
                <a:solidFill>
                  <a:srgbClr val="777777"/>
                </a:solidFill>
                <a:latin typeface="Menlo" charset="0"/>
              </a:rPr>
              <a:t>;</a:t>
            </a:r>
            <a:br>
              <a:rPr lang="en-US" sz="1200" dirty="0">
                <a:solidFill>
                  <a:srgbClr val="333333"/>
                </a:solidFill>
                <a:latin typeface="Menlo" charset="0"/>
              </a:rPr>
            </a:br>
            <a:r>
              <a:rPr lang="en-US" sz="1200" dirty="0">
                <a:solidFill>
                  <a:srgbClr val="777777"/>
                </a:solidFill>
                <a:latin typeface="Menlo" charset="0"/>
              </a:rPr>
              <a:t>}</a:t>
            </a:r>
            <a:endParaRPr lang="en-US" sz="1200" dirty="0">
              <a:solidFill>
                <a:srgbClr val="333333"/>
              </a:solidFill>
              <a:latin typeface="Menlo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1600" dirty="0"/>
              <a:t>Здесь мы несколько раз вызываем виртуальную функцию </a:t>
            </a:r>
            <a:r>
              <a:rPr lang="en-US" sz="1600" dirty="0" err="1"/>
              <a:t>RecalcSystem</a:t>
            </a:r>
            <a:r>
              <a:rPr lang="en-US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835496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вот и класс наследник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476672"/>
            <a:ext cx="7632848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7A3E9D"/>
                </a:solidFill>
                <a:latin typeface="Menlo" charset="0"/>
              </a:rPr>
              <a:t>class</a:t>
            </a:r>
            <a:r>
              <a:rPr lang="en-US" sz="16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600" b="1" dirty="0">
                <a:solidFill>
                  <a:srgbClr val="7A3E9D"/>
                </a:solidFill>
                <a:latin typeface="Menlo" charset="0"/>
              </a:rPr>
              <a:t>TestRunge4</a:t>
            </a:r>
            <a:r>
              <a:rPr lang="en-US" sz="1600" dirty="0">
                <a:solidFill>
                  <a:srgbClr val="333333"/>
                </a:solidFill>
                <a:latin typeface="Menlo" charset="0"/>
              </a:rPr>
              <a:t> : </a:t>
            </a:r>
            <a:r>
              <a:rPr lang="en-US" sz="1600" dirty="0">
                <a:solidFill>
                  <a:srgbClr val="7A3E9D"/>
                </a:solidFill>
                <a:latin typeface="Menlo" charset="0"/>
              </a:rPr>
              <a:t>public</a:t>
            </a:r>
            <a:r>
              <a:rPr lang="en-US" sz="16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600" b="1" dirty="0">
                <a:solidFill>
                  <a:srgbClr val="7A3E9D"/>
                </a:solidFill>
                <a:latin typeface="Menlo" charset="0"/>
              </a:rPr>
              <a:t>Runge4Solver</a:t>
            </a:r>
            <a:endParaRPr lang="en-US" sz="16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777777"/>
                </a:solidFill>
                <a:latin typeface="Menlo" charset="0"/>
              </a:rPr>
              <a:t>{</a:t>
            </a:r>
            <a:endParaRPr lang="en-US" sz="16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7A3E9D"/>
                </a:solidFill>
                <a:latin typeface="Menlo" charset="0"/>
              </a:rPr>
              <a:t> 	double</a:t>
            </a:r>
            <a:r>
              <a:rPr lang="en-US" sz="1600" dirty="0">
                <a:solidFill>
                  <a:srgbClr val="333333"/>
                </a:solidFill>
                <a:latin typeface="Menlo" charset="0"/>
              </a:rPr>
              <a:t> B1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sz="1600" dirty="0">
                <a:solidFill>
                  <a:srgbClr val="AB6526"/>
                </a:solidFill>
                <a:latin typeface="Menlo" charset="0"/>
              </a:rPr>
              <a:t>1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,</a:t>
            </a:r>
            <a:endParaRPr lang="en-US" sz="16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charset="0"/>
              </a:rPr>
              <a:t> 	B2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sz="1600" dirty="0">
                <a:solidFill>
                  <a:srgbClr val="AB6526"/>
                </a:solidFill>
                <a:latin typeface="Menlo" charset="0"/>
              </a:rPr>
              <a:t>1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,</a:t>
            </a:r>
            <a:endParaRPr lang="en-US" sz="16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charset="0"/>
              </a:rPr>
              <a:t> 	F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sz="1600" dirty="0">
                <a:solidFill>
                  <a:srgbClr val="AB6526"/>
                </a:solidFill>
                <a:latin typeface="Menlo" charset="0"/>
              </a:rPr>
              <a:t>10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sz="16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4B83CD"/>
                </a:solidFill>
                <a:latin typeface="Menlo" charset="0"/>
              </a:rPr>
              <a:t> 	virtual</a:t>
            </a:r>
            <a:r>
              <a:rPr lang="en-US" sz="16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charset="0"/>
              </a:rPr>
              <a:t>std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::</a:t>
            </a:r>
            <a:r>
              <a:rPr lang="en-US" sz="1600" dirty="0">
                <a:solidFill>
                  <a:srgbClr val="333333"/>
                </a:solidFill>
                <a:latin typeface="Menlo" charset="0"/>
              </a:rPr>
              <a:t>vector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&lt;</a:t>
            </a:r>
            <a:r>
              <a:rPr lang="en-US" sz="1600" dirty="0">
                <a:solidFill>
                  <a:srgbClr val="7A3E9D"/>
                </a:solidFill>
                <a:latin typeface="Menlo" charset="0"/>
              </a:rPr>
              <a:t>double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&gt;</a:t>
            </a:r>
            <a:r>
              <a:rPr lang="en-US" sz="16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600" b="1" dirty="0" err="1">
                <a:solidFill>
                  <a:srgbClr val="AA3731"/>
                </a:solidFill>
                <a:latin typeface="Menlo" charset="0"/>
              </a:rPr>
              <a:t>RecalcSystem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sz="1600" dirty="0">
                <a:solidFill>
                  <a:srgbClr val="7A3E9D"/>
                </a:solidFill>
                <a:latin typeface="Menlo" charset="0"/>
              </a:rPr>
              <a:t>double</a:t>
            </a:r>
            <a:r>
              <a:rPr lang="en-US" sz="1600" dirty="0">
                <a:solidFill>
                  <a:srgbClr val="333333"/>
                </a:solidFill>
                <a:latin typeface="Menlo" charset="0"/>
              </a:rPr>
              <a:t> time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)</a:t>
            </a:r>
            <a:endParaRPr lang="en-US" sz="16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777777"/>
                </a:solidFill>
                <a:latin typeface="Menlo" charset="0"/>
              </a:rPr>
              <a:t> 	{</a:t>
            </a:r>
            <a:endParaRPr lang="en-US" sz="16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charset="0"/>
              </a:rPr>
              <a:t> 	</a:t>
            </a:r>
            <a:r>
              <a:rPr lang="ru-RU" sz="1600" dirty="0">
                <a:solidFill>
                  <a:srgbClr val="333333"/>
                </a:solidFill>
                <a:latin typeface="Menlo" charset="0"/>
              </a:rPr>
              <a:t>	</a:t>
            </a:r>
            <a:r>
              <a:rPr lang="en-US" sz="1600" dirty="0">
                <a:solidFill>
                  <a:srgbClr val="333333"/>
                </a:solidFill>
                <a:latin typeface="Menlo" charset="0"/>
              </a:rPr>
              <a:t>std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::</a:t>
            </a:r>
            <a:r>
              <a:rPr lang="en-US" sz="1600" dirty="0">
                <a:solidFill>
                  <a:srgbClr val="333333"/>
                </a:solidFill>
                <a:latin typeface="Menlo" charset="0"/>
              </a:rPr>
              <a:t>vector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&lt;</a:t>
            </a:r>
            <a:r>
              <a:rPr lang="en-US" sz="1600" dirty="0">
                <a:solidFill>
                  <a:srgbClr val="7A3E9D"/>
                </a:solidFill>
                <a:latin typeface="Menlo" charset="0"/>
              </a:rPr>
              <a:t>double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&gt;</a:t>
            </a:r>
            <a:r>
              <a:rPr lang="en-US" sz="16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600" b="1" dirty="0">
                <a:solidFill>
                  <a:srgbClr val="AA3731"/>
                </a:solidFill>
                <a:latin typeface="Menlo" charset="0"/>
              </a:rPr>
              <a:t>ret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sz="1600" dirty="0" err="1">
                <a:solidFill>
                  <a:srgbClr val="333333"/>
                </a:solidFill>
                <a:latin typeface="Menlo" charset="0"/>
              </a:rPr>
              <a:t>m_values</a:t>
            </a:r>
            <a:r>
              <a:rPr lang="en-US" sz="1600" dirty="0" err="1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sz="1600" b="1" dirty="0" err="1">
                <a:solidFill>
                  <a:srgbClr val="AA3731"/>
                </a:solidFill>
                <a:latin typeface="Menlo" charset="0"/>
              </a:rPr>
              <a:t>size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());</a:t>
            </a:r>
            <a:endParaRPr lang="en-US" sz="16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charset="0"/>
              </a:rPr>
              <a:t> 	</a:t>
            </a:r>
            <a:r>
              <a:rPr lang="ru-RU" sz="1600" dirty="0">
                <a:solidFill>
                  <a:srgbClr val="333333"/>
                </a:solidFill>
                <a:latin typeface="Menlo" charset="0"/>
              </a:rPr>
              <a:t>	</a:t>
            </a:r>
            <a:r>
              <a:rPr lang="en-US" sz="1600" dirty="0">
                <a:solidFill>
                  <a:srgbClr val="333333"/>
                </a:solidFill>
                <a:latin typeface="Menlo" charset="0"/>
              </a:rPr>
              <a:t>ret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sz="1600" dirty="0">
                <a:solidFill>
                  <a:srgbClr val="AB6526"/>
                </a:solidFill>
                <a:latin typeface="Menlo" charset="0"/>
              </a:rPr>
              <a:t>0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]</a:t>
            </a:r>
            <a:r>
              <a:rPr lang="en-US" sz="16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charset="0"/>
              </a:rPr>
              <a:t>m_values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sz="1600" dirty="0">
                <a:solidFill>
                  <a:srgbClr val="AB6526"/>
                </a:solidFill>
                <a:latin typeface="Menlo" charset="0"/>
              </a:rPr>
              <a:t>1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];</a:t>
            </a:r>
            <a:endParaRPr lang="en-US" sz="16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charset="0"/>
              </a:rPr>
              <a:t> 	</a:t>
            </a:r>
            <a:r>
              <a:rPr lang="ru-RU" sz="1600" dirty="0">
                <a:solidFill>
                  <a:srgbClr val="333333"/>
                </a:solidFill>
                <a:latin typeface="Menlo" charset="0"/>
              </a:rPr>
              <a:t>	</a:t>
            </a:r>
            <a:r>
              <a:rPr lang="en-US" sz="1600" dirty="0">
                <a:solidFill>
                  <a:srgbClr val="333333"/>
                </a:solidFill>
                <a:latin typeface="Menlo" charset="0"/>
              </a:rPr>
              <a:t>ret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sz="1600" dirty="0">
                <a:solidFill>
                  <a:srgbClr val="AB6526"/>
                </a:solidFill>
                <a:latin typeface="Menlo" charset="0"/>
              </a:rPr>
              <a:t>1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]</a:t>
            </a:r>
            <a:r>
              <a:rPr lang="en-US" sz="16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-</a:t>
            </a:r>
            <a:r>
              <a:rPr lang="en-US" sz="1600" dirty="0">
                <a:solidFill>
                  <a:srgbClr val="333333"/>
                </a:solidFill>
                <a:latin typeface="Menlo" charset="0"/>
              </a:rPr>
              <a:t>B1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*</a:t>
            </a:r>
            <a:r>
              <a:rPr lang="en-US" sz="1600" b="1" dirty="0">
                <a:solidFill>
                  <a:srgbClr val="AA3731"/>
                </a:solidFill>
                <a:latin typeface="Menlo" charset="0"/>
              </a:rPr>
              <a:t>pow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sz="1600" dirty="0" err="1">
                <a:solidFill>
                  <a:srgbClr val="333333"/>
                </a:solidFill>
                <a:latin typeface="Menlo" charset="0"/>
              </a:rPr>
              <a:t>m_values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sz="1600" dirty="0">
                <a:solidFill>
                  <a:srgbClr val="AB6526"/>
                </a:solidFill>
                <a:latin typeface="Menlo" charset="0"/>
              </a:rPr>
              <a:t>1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],</a:t>
            </a:r>
            <a:r>
              <a:rPr lang="en-US" sz="1600" dirty="0">
                <a:solidFill>
                  <a:srgbClr val="AB6526"/>
                </a:solidFill>
                <a:latin typeface="Menlo" charset="0"/>
              </a:rPr>
              <a:t>2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-</a:t>
            </a:r>
            <a:r>
              <a:rPr lang="en-US" sz="1600" dirty="0">
                <a:solidFill>
                  <a:srgbClr val="333333"/>
                </a:solidFill>
                <a:latin typeface="Menlo" charset="0"/>
              </a:rPr>
              <a:t> B2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*</a:t>
            </a:r>
            <a:r>
              <a:rPr lang="en-US" sz="1600" dirty="0" err="1">
                <a:solidFill>
                  <a:srgbClr val="333333"/>
                </a:solidFill>
                <a:latin typeface="Menlo" charset="0"/>
              </a:rPr>
              <a:t>m_values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sz="1600" dirty="0">
                <a:solidFill>
                  <a:srgbClr val="AB6526"/>
                </a:solidFill>
                <a:latin typeface="Menlo" charset="0"/>
              </a:rPr>
              <a:t>1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]</a:t>
            </a:r>
            <a:r>
              <a:rPr lang="en-US" sz="16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+</a:t>
            </a:r>
            <a:r>
              <a:rPr lang="en-US" sz="1600" dirty="0">
                <a:solidFill>
                  <a:srgbClr val="333333"/>
                </a:solidFill>
                <a:latin typeface="Menlo" charset="0"/>
              </a:rPr>
              <a:t> F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sz="16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4B83CD"/>
                </a:solidFill>
                <a:latin typeface="Menlo" charset="0"/>
              </a:rPr>
              <a:t> 	</a:t>
            </a:r>
            <a:r>
              <a:rPr lang="ru-RU" sz="1600" dirty="0">
                <a:solidFill>
                  <a:srgbClr val="4B83CD"/>
                </a:solidFill>
                <a:latin typeface="Menlo" charset="0"/>
              </a:rPr>
              <a:t>	</a:t>
            </a:r>
            <a:r>
              <a:rPr lang="en-US" sz="1600" dirty="0">
                <a:solidFill>
                  <a:srgbClr val="4B83CD"/>
                </a:solidFill>
                <a:latin typeface="Menlo" charset="0"/>
              </a:rPr>
              <a:t>return</a:t>
            </a:r>
            <a:r>
              <a:rPr lang="en-US" sz="1600" dirty="0">
                <a:solidFill>
                  <a:srgbClr val="333333"/>
                </a:solidFill>
                <a:latin typeface="Menlo" charset="0"/>
              </a:rPr>
              <a:t> ret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sz="16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777777"/>
                </a:solidFill>
                <a:latin typeface="Menlo" charset="0"/>
              </a:rPr>
              <a:t> 	}</a:t>
            </a:r>
            <a:endParaRPr lang="en-US" sz="16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777777"/>
                </a:solidFill>
                <a:latin typeface="Menlo" charset="0"/>
              </a:rPr>
              <a:t>};</a:t>
            </a:r>
            <a:endParaRPr lang="en-US" sz="1600" dirty="0">
              <a:solidFill>
                <a:srgbClr val="333333"/>
              </a:solidFill>
              <a:latin typeface="Menlo" charset="0"/>
            </a:endParaRPr>
          </a:p>
          <a:p>
            <a:endParaRPr lang="en-US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В нём реализована та самая функция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5802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/>
              <a:t>И ещё один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84" y="800100"/>
            <a:ext cx="7704856" cy="52578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7A3E9D"/>
                </a:solidFill>
                <a:latin typeface="Menlo" charset="0"/>
              </a:rPr>
              <a:t>class</a:t>
            </a:r>
            <a:r>
              <a:rPr lang="en-US" sz="16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600" b="1" dirty="0">
                <a:solidFill>
                  <a:srgbClr val="7A3E9D"/>
                </a:solidFill>
                <a:latin typeface="Menlo" charset="0"/>
              </a:rPr>
              <a:t>MyRunge4</a:t>
            </a:r>
            <a:r>
              <a:rPr lang="en-US" sz="1600" dirty="0">
                <a:solidFill>
                  <a:srgbClr val="333333"/>
                </a:solidFill>
                <a:latin typeface="Menlo" charset="0"/>
              </a:rPr>
              <a:t> : </a:t>
            </a:r>
            <a:r>
              <a:rPr lang="en-US" sz="1600" dirty="0">
                <a:solidFill>
                  <a:srgbClr val="7A3E9D"/>
                </a:solidFill>
                <a:latin typeface="Menlo" charset="0"/>
              </a:rPr>
              <a:t>public</a:t>
            </a:r>
            <a:r>
              <a:rPr lang="en-US" sz="16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600" b="1" dirty="0">
                <a:solidFill>
                  <a:srgbClr val="7A3E9D"/>
                </a:solidFill>
                <a:latin typeface="Menlo" charset="0"/>
              </a:rPr>
              <a:t>Runge4Solver</a:t>
            </a:r>
            <a:endParaRPr lang="en-US" sz="16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777777"/>
                </a:solidFill>
                <a:latin typeface="Menlo" charset="0"/>
              </a:rPr>
              <a:t>{</a:t>
            </a:r>
            <a:endParaRPr lang="en-US" sz="16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4B83CD"/>
                </a:solidFill>
                <a:latin typeface="Menlo" charset="0"/>
              </a:rPr>
              <a:t> 	</a:t>
            </a:r>
            <a:r>
              <a:rPr lang="en-US" sz="1600" dirty="0">
                <a:solidFill>
                  <a:srgbClr val="4B83CD"/>
                </a:solidFill>
                <a:latin typeface="Menlo" charset="0"/>
              </a:rPr>
              <a:t>virtual</a:t>
            </a:r>
            <a:r>
              <a:rPr lang="en-US" sz="16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charset="0"/>
              </a:rPr>
              <a:t>std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::</a:t>
            </a:r>
            <a:r>
              <a:rPr lang="en-US" sz="1600" dirty="0">
                <a:solidFill>
                  <a:srgbClr val="333333"/>
                </a:solidFill>
                <a:latin typeface="Menlo" charset="0"/>
              </a:rPr>
              <a:t>vector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&lt;</a:t>
            </a:r>
            <a:r>
              <a:rPr lang="en-US" sz="1600" dirty="0">
                <a:solidFill>
                  <a:srgbClr val="7A3E9D"/>
                </a:solidFill>
                <a:latin typeface="Menlo" charset="0"/>
              </a:rPr>
              <a:t>double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&gt;</a:t>
            </a:r>
            <a:r>
              <a:rPr lang="en-US" sz="16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600" b="1" dirty="0" err="1">
                <a:solidFill>
                  <a:srgbClr val="AA3731"/>
                </a:solidFill>
                <a:latin typeface="Menlo" charset="0"/>
              </a:rPr>
              <a:t>RecalcSystem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sz="1600" dirty="0">
                <a:solidFill>
                  <a:srgbClr val="7A3E9D"/>
                </a:solidFill>
                <a:latin typeface="Menlo" charset="0"/>
              </a:rPr>
              <a:t>double</a:t>
            </a:r>
            <a:r>
              <a:rPr lang="en-US" sz="1600" dirty="0">
                <a:solidFill>
                  <a:srgbClr val="333333"/>
                </a:solidFill>
                <a:latin typeface="Menlo" charset="0"/>
              </a:rPr>
              <a:t> time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)</a:t>
            </a:r>
            <a:endParaRPr lang="en-US" sz="16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777777"/>
                </a:solidFill>
                <a:latin typeface="Menlo" charset="0"/>
              </a:rPr>
              <a:t> 	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{</a:t>
            </a:r>
            <a:endParaRPr lang="en-US" sz="16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333333"/>
                </a:solidFill>
                <a:latin typeface="Menlo" charset="0"/>
              </a:rPr>
              <a:t> 	 	</a:t>
            </a:r>
            <a:r>
              <a:rPr lang="en-US" sz="1600" dirty="0" err="1">
                <a:solidFill>
                  <a:srgbClr val="333333"/>
                </a:solidFill>
                <a:latin typeface="Menlo" charset="0"/>
              </a:rPr>
              <a:t>std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::</a:t>
            </a:r>
            <a:r>
              <a:rPr lang="en-US" sz="1600" dirty="0">
                <a:solidFill>
                  <a:srgbClr val="333333"/>
                </a:solidFill>
                <a:latin typeface="Menlo" charset="0"/>
              </a:rPr>
              <a:t>vector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&lt;</a:t>
            </a:r>
            <a:r>
              <a:rPr lang="en-US" sz="1600" dirty="0">
                <a:solidFill>
                  <a:srgbClr val="7A3E9D"/>
                </a:solidFill>
                <a:latin typeface="Menlo" charset="0"/>
              </a:rPr>
              <a:t>double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&gt;</a:t>
            </a:r>
            <a:r>
              <a:rPr lang="en-US" sz="16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600" b="1" dirty="0">
                <a:solidFill>
                  <a:srgbClr val="AA3731"/>
                </a:solidFill>
                <a:latin typeface="Menlo" charset="0"/>
              </a:rPr>
              <a:t>ret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sz="1600" dirty="0" err="1">
                <a:solidFill>
                  <a:srgbClr val="333333"/>
                </a:solidFill>
                <a:latin typeface="Menlo" charset="0"/>
              </a:rPr>
              <a:t>m_values</a:t>
            </a:r>
            <a:r>
              <a:rPr lang="en-US" sz="1600" dirty="0" err="1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sz="1600" b="1" dirty="0" err="1">
                <a:solidFill>
                  <a:srgbClr val="AA3731"/>
                </a:solidFill>
                <a:latin typeface="Menlo" charset="0"/>
              </a:rPr>
              <a:t>size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());</a:t>
            </a:r>
            <a:endParaRPr lang="en-US" sz="16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333333"/>
                </a:solidFill>
                <a:latin typeface="Menlo" charset="0"/>
              </a:rPr>
              <a:t> 		</a:t>
            </a:r>
            <a:r>
              <a:rPr lang="en-US" sz="1600" dirty="0">
                <a:solidFill>
                  <a:srgbClr val="333333"/>
                </a:solidFill>
                <a:latin typeface="Menlo" charset="0"/>
              </a:rPr>
              <a:t>ret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sz="1600" dirty="0">
                <a:solidFill>
                  <a:srgbClr val="AB6526"/>
                </a:solidFill>
                <a:latin typeface="Menlo" charset="0"/>
              </a:rPr>
              <a:t>0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]</a:t>
            </a:r>
            <a:r>
              <a:rPr lang="en-US" sz="16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charset="0"/>
              </a:rPr>
              <a:t>m_values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sz="1600" dirty="0">
                <a:solidFill>
                  <a:srgbClr val="AB6526"/>
                </a:solidFill>
                <a:latin typeface="Menlo" charset="0"/>
              </a:rPr>
              <a:t>1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];</a:t>
            </a:r>
            <a:endParaRPr lang="en-US" sz="16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333333"/>
                </a:solidFill>
                <a:latin typeface="Menlo" charset="0"/>
              </a:rPr>
              <a:t> 		</a:t>
            </a:r>
            <a:r>
              <a:rPr lang="en-US" sz="1600" dirty="0">
                <a:solidFill>
                  <a:srgbClr val="333333"/>
                </a:solidFill>
                <a:latin typeface="Menlo" charset="0"/>
              </a:rPr>
              <a:t>ret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sz="1600" dirty="0">
                <a:solidFill>
                  <a:srgbClr val="AB6526"/>
                </a:solidFill>
                <a:latin typeface="Menlo" charset="0"/>
              </a:rPr>
              <a:t>1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]</a:t>
            </a:r>
            <a:r>
              <a:rPr lang="en-US" sz="16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-</a:t>
            </a:r>
            <a:r>
              <a:rPr lang="en-US" sz="1600" dirty="0" err="1">
                <a:solidFill>
                  <a:srgbClr val="333333"/>
                </a:solidFill>
                <a:latin typeface="Menlo" charset="0"/>
              </a:rPr>
              <a:t>m_values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sz="1600" dirty="0">
                <a:solidFill>
                  <a:srgbClr val="AB6526"/>
                </a:solidFill>
                <a:latin typeface="Menlo" charset="0"/>
              </a:rPr>
              <a:t>0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];</a:t>
            </a:r>
            <a:endParaRPr lang="en-US" sz="16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4B83CD"/>
                </a:solidFill>
                <a:latin typeface="Menlo" charset="0"/>
              </a:rPr>
              <a:t> 		</a:t>
            </a:r>
            <a:r>
              <a:rPr lang="en-US" sz="1600" dirty="0">
                <a:solidFill>
                  <a:srgbClr val="4B83CD"/>
                </a:solidFill>
                <a:latin typeface="Menlo" charset="0"/>
              </a:rPr>
              <a:t>return</a:t>
            </a:r>
            <a:r>
              <a:rPr lang="en-US" sz="1600" dirty="0">
                <a:solidFill>
                  <a:srgbClr val="333333"/>
                </a:solidFill>
                <a:latin typeface="Menlo" charset="0"/>
              </a:rPr>
              <a:t> ret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sz="16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777777"/>
                </a:solidFill>
                <a:latin typeface="Menlo" charset="0"/>
              </a:rPr>
              <a:t> 	</a:t>
            </a:r>
            <a:r>
              <a:rPr lang="en-US" sz="1600" dirty="0">
                <a:solidFill>
                  <a:srgbClr val="777777"/>
                </a:solidFill>
                <a:latin typeface="Menlo" charset="0"/>
              </a:rPr>
              <a:t>}</a:t>
            </a:r>
            <a:endParaRPr lang="en-US" sz="1600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777777"/>
                </a:solidFill>
                <a:latin typeface="Menlo" charset="0"/>
              </a:rPr>
              <a:t>};</a:t>
            </a:r>
            <a:endParaRPr lang="en-US" sz="1600" dirty="0">
              <a:solidFill>
                <a:srgbClr val="333333"/>
              </a:solidFill>
              <a:latin typeface="Menlo" charset="0"/>
            </a:endParaRPr>
          </a:p>
          <a:p>
            <a:endParaRPr lang="en-US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1200" dirty="0"/>
              <a:t>Теперь я могу создать кучу классов – под каждую </a:t>
            </a:r>
            <a:r>
              <a:rPr lang="ru-RU" sz="1200"/>
              <a:t>систему уравнений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495250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7A3E9D"/>
                </a:solidFill>
                <a:latin typeface="Menlo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Menlo" charset="0"/>
              </a:rPr>
              <a:t>main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()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77777"/>
                </a:solidFill>
                <a:latin typeface="Menlo" charset="0"/>
              </a:rPr>
              <a:t>{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Menlo" charset="0"/>
              </a:rPr>
              <a:t> 	MyRunge4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Menlo" charset="0"/>
              </a:rPr>
              <a:t>system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Menlo" charset="0"/>
              </a:rPr>
              <a:t> 	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std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vector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&lt;</a:t>
            </a:r>
            <a:r>
              <a:rPr lang="en-US" dirty="0">
                <a:solidFill>
                  <a:srgbClr val="7A3E9D"/>
                </a:solidFill>
                <a:latin typeface="Menlo" charset="0"/>
              </a:rPr>
              <a:t>double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init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Menlo" charset="0"/>
              </a:rPr>
              <a:t> 	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init</a:t>
            </a:r>
            <a:r>
              <a:rPr lang="en-US" dirty="0" err="1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Menlo" charset="0"/>
              </a:rPr>
              <a:t>push_back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0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);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Menlo" charset="0"/>
              </a:rPr>
              <a:t> 	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init</a:t>
            </a:r>
            <a:r>
              <a:rPr lang="en-US" dirty="0" err="1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Menlo" charset="0"/>
              </a:rPr>
              <a:t>push_back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1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);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AA3731"/>
                </a:solidFill>
                <a:latin typeface="Menlo" charset="0"/>
              </a:rPr>
              <a:t> 	</a:t>
            </a:r>
            <a:r>
              <a:rPr lang="en-US" b="1" dirty="0" err="1">
                <a:solidFill>
                  <a:srgbClr val="AA3731"/>
                </a:solidFill>
                <a:latin typeface="Menlo" charset="0"/>
              </a:rPr>
              <a:t>system</a:t>
            </a:r>
            <a:r>
              <a:rPr lang="en-US" dirty="0" err="1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Menlo" charset="0"/>
              </a:rPr>
              <a:t>InitValues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init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0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);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B83CD"/>
                </a:solidFill>
                <a:latin typeface="Menlo" charset="0"/>
              </a:rPr>
              <a:t> 	while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b="1" dirty="0" err="1">
                <a:solidFill>
                  <a:srgbClr val="AA3731"/>
                </a:solidFill>
                <a:latin typeface="Menlo" charset="0"/>
              </a:rPr>
              <a:t>system</a:t>
            </a:r>
            <a:r>
              <a:rPr lang="en-US" dirty="0" err="1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Menlo" charset="0"/>
              </a:rPr>
              <a:t>t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()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&lt;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3.15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)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77777"/>
                </a:solidFill>
                <a:latin typeface="Menlo" charset="0"/>
              </a:rPr>
              <a:t> 	{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AA3731"/>
                </a:solidFill>
                <a:latin typeface="Menlo" charset="0"/>
              </a:rPr>
              <a:t> 		</a:t>
            </a:r>
            <a:r>
              <a:rPr lang="en-US" b="1" dirty="0" err="1">
                <a:solidFill>
                  <a:srgbClr val="AA3731"/>
                </a:solidFill>
                <a:latin typeface="Menlo" charset="0"/>
              </a:rPr>
              <a:t>system</a:t>
            </a:r>
            <a:r>
              <a:rPr lang="en-US" dirty="0" err="1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Menlo" charset="0"/>
              </a:rPr>
              <a:t>CalcStep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();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Menlo" charset="0"/>
              </a:rPr>
              <a:t> 		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std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vector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&lt;</a:t>
            </a:r>
            <a:r>
              <a:rPr lang="en-US" dirty="0">
                <a:solidFill>
                  <a:srgbClr val="7A3E9D"/>
                </a:solidFill>
                <a:latin typeface="Menlo" charset="0"/>
              </a:rPr>
              <a:t>double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&gt;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vals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= </a:t>
            </a:r>
            <a:r>
              <a:rPr lang="en-US" b="1" dirty="0" err="1">
                <a:solidFill>
                  <a:srgbClr val="AA3731"/>
                </a:solidFill>
                <a:latin typeface="Menlo" charset="0"/>
              </a:rPr>
              <a:t>system</a:t>
            </a:r>
            <a:r>
              <a:rPr lang="en-US" dirty="0" err="1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Menlo" charset="0"/>
              </a:rPr>
              <a:t>vals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();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Menlo" charset="0"/>
              </a:rPr>
              <a:t> 		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cout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Menlo" charset="0"/>
              </a:rPr>
              <a:t>X=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vals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0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]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"\</a:t>
            </a:r>
            <a:r>
              <a:rPr lang="en-US" dirty="0" err="1">
                <a:solidFill>
                  <a:srgbClr val="777777"/>
                </a:solidFill>
                <a:latin typeface="Menlo" charset="0"/>
              </a:rPr>
              <a:t>t</a:t>
            </a:r>
            <a:r>
              <a:rPr lang="en-US" dirty="0" err="1">
                <a:solidFill>
                  <a:srgbClr val="448C27"/>
                </a:solidFill>
                <a:latin typeface="Menlo" charset="0"/>
              </a:rPr>
              <a:t>V</a:t>
            </a:r>
            <a:r>
              <a:rPr lang="en-US" dirty="0">
                <a:solidFill>
                  <a:srgbClr val="448C27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&lt;&lt; \ 	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 		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Menlo" charset="0"/>
              </a:rPr>
              <a:t> 		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vals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[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1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]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"\</a:t>
            </a:r>
            <a:r>
              <a:rPr lang="en-US" dirty="0" err="1">
                <a:solidFill>
                  <a:srgbClr val="777777"/>
                </a:solidFill>
                <a:latin typeface="Menlo" charset="0"/>
              </a:rPr>
              <a:t>t</a:t>
            </a:r>
            <a:r>
              <a:rPr lang="en-US" dirty="0" err="1">
                <a:solidFill>
                  <a:srgbClr val="448C27"/>
                </a:solidFill>
                <a:latin typeface="Menlo" charset="0"/>
              </a:rPr>
              <a:t>T</a:t>
            </a:r>
            <a:r>
              <a:rPr lang="en-US" dirty="0">
                <a:solidFill>
                  <a:srgbClr val="448C27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&lt;&lt; </a:t>
            </a:r>
            <a:r>
              <a:rPr lang="en-US" b="1" dirty="0" err="1">
                <a:solidFill>
                  <a:srgbClr val="AA3731"/>
                </a:solidFill>
                <a:latin typeface="Menlo" charset="0"/>
              </a:rPr>
              <a:t>system</a:t>
            </a:r>
            <a:r>
              <a:rPr lang="en-US" dirty="0" err="1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Menlo" charset="0"/>
              </a:rPr>
              <a:t>t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()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endl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77777"/>
                </a:solidFill>
                <a:latin typeface="Menlo" charset="0"/>
              </a:rPr>
              <a:t> 	}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B83CD"/>
                </a:solidFill>
                <a:latin typeface="Menlo" charset="0"/>
              </a:rPr>
              <a:t> 	return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0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77777"/>
                </a:solidFill>
                <a:latin typeface="Menlo" charset="0"/>
              </a:rPr>
              <a:t>}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3477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Третье задание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Будем решать уравнение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𝑏𝑦</m:t>
                    </m:r>
                  </m:oMath>
                </a14:m>
                <a:endParaRPr lang="en-US" b="0" dirty="0"/>
              </a:p>
              <a:p>
                <a:r>
                  <a:rPr lang="ru-RU" dirty="0"/>
                  <a:t>Начальное условие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b="0" dirty="0"/>
              </a:p>
              <a:p>
                <a:r>
                  <a:rPr lang="ru-RU" dirty="0"/>
                  <a:t>Решаем на интервале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ru-RU" dirty="0"/>
                  <a:t> с шагом 0.01</a:t>
                </a:r>
              </a:p>
              <a:p>
                <a:r>
                  <a:rPr lang="ru-RU" dirty="0"/>
                  <a:t>Аналитическое решение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u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𝑏𝑡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ru-RU" dirty="0"/>
                  <a:t>Очевидно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r>
                  <a:rPr lang="ru-RU" dirty="0"/>
                  <a:t>Нужно решить и вывести значения </a:t>
                </a:r>
              </a:p>
              <a:p>
                <a:r>
                  <a:rPr lang="ru-RU" dirty="0"/>
                  <a:t>и максимальную величину рассогласования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60938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681578926"/>
              </p:ext>
            </p:extLst>
          </p:nvPr>
        </p:nvGraphicFramePr>
        <p:xfrm>
          <a:off x="2279576" y="868680"/>
          <a:ext cx="82296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09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161">
                <a:tc>
                  <a:txBody>
                    <a:bodyPr/>
                    <a:lstStyle/>
                    <a:p>
                      <a:r>
                        <a:rPr lang="ru-RU" dirty="0"/>
                        <a:t>Вариант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16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16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16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161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161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161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161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161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161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161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4161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4161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4161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8585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виде формул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Прямоугольники:</a:t>
                </a:r>
              </a:p>
              <a:p>
                <a:pPr lvl="1"/>
                <a:r>
                  <a:rPr lang="ru-RU" dirty="0"/>
                  <a:t>Левые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ru-RU" dirty="0"/>
                  <a:t>Правые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nary>
                  </m:oMath>
                </a14:m>
                <a:endParaRPr lang="ru-RU" dirty="0"/>
              </a:p>
              <a:p>
                <a:pPr lvl="1"/>
                <a:r>
                  <a:rPr lang="ru-RU" dirty="0"/>
                  <a:t>Трапеции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ru-RU" dirty="0"/>
                  <a:t>Симпсона </a:t>
                </a:r>
                <a:endParaRPr lang="ru-RU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5972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E5A232A0-49AA-41D9-8873-445936847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интегрирования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5">
                <a:extLst>
                  <a:ext uri="{FF2B5EF4-FFF2-40B4-BE49-F238E27FC236}">
                    <a16:creationId xmlns:a16="http://schemas.microsoft.com/office/drawing/2014/main" id="{B529170A-415A-48B8-AB06-2EA6C69DE24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ru-RU" dirty="0"/>
                  <a:t>Мы возьмём функцию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попробуем её проинтегрировать на отрезке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ru-RU" dirty="0"/>
                  <a:t>Аналитический результат нам известен: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ru-R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Объект 5">
                <a:extLst>
                  <a:ext uri="{FF2B5EF4-FFF2-40B4-BE49-F238E27FC236}">
                    <a16:creationId xmlns:a16="http://schemas.microsoft.com/office/drawing/2014/main" id="{B529170A-415A-48B8-AB06-2EA6C69DE2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142" t="-5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Объект 8">
            <a:extLst>
              <a:ext uri="{FF2B5EF4-FFF2-40B4-BE49-F238E27FC236}">
                <a16:creationId xmlns:a16="http://schemas.microsoft.com/office/drawing/2014/main" id="{E3B74BBF-D1FD-405F-93A8-A8ACBB8B55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8449" y="2152451"/>
            <a:ext cx="5183081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947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Мне пришлось поставить точность выше, чтобы разница была визуально заметной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ACE70C2-8ABA-4904-A8B0-F649F0355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404664"/>
            <a:ext cx="6912768" cy="612068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fstream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&lt;vector&gt;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AF00DB"/>
                </a:solidFill>
                <a:latin typeface="Consolas" panose="020B0609020204030204" pitchFamily="49" charset="0"/>
              </a:rPr>
              <a:t>#define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 _USE_PREDEFINED_CONSTANT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cmath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&lt;limits&gt;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 err="1">
                <a:solidFill>
                  <a:srgbClr val="795E26"/>
                </a:solidFill>
                <a:latin typeface="Consolas" panose="020B0609020204030204" pitchFamily="49" charset="0"/>
              </a:rPr>
              <a:t>MakeData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100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 err="1">
                <a:solidFill>
                  <a:srgbClr val="795E26"/>
                </a:solidFill>
                <a:latin typeface="Consolas" panose="020B0609020204030204" pitchFamily="49" charset="0"/>
              </a:rPr>
              <a:t>IntegrRectLeft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 err="1">
                <a:solidFill>
                  <a:srgbClr val="795E26"/>
                </a:solidFill>
                <a:latin typeface="Consolas" panose="020B0609020204030204" pitchFamily="49" charset="0"/>
              </a:rPr>
              <a:t>IntegrRectRight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 err="1">
                <a:solidFill>
                  <a:srgbClr val="795E26"/>
                </a:solidFill>
                <a:latin typeface="Consolas" panose="020B0609020204030204" pitchFamily="49" charset="0"/>
              </a:rPr>
              <a:t>IntegrTrap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vector&lt;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 x, y;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100" dirty="0" err="1">
                <a:solidFill>
                  <a:srgbClr val="795E26"/>
                </a:solidFill>
                <a:latin typeface="Consolas" panose="020B0609020204030204" pitchFamily="49" charset="0"/>
              </a:rPr>
              <a:t>MakeData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(x, y);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"Real value 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100" dirty="0">
                <a:solidFill>
                  <a:srgbClr val="795E26"/>
                </a:solidFill>
                <a:latin typeface="Consolas" panose="020B0609020204030204" pitchFamily="49" charset="0"/>
              </a:rPr>
              <a:t>cos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)-</a:t>
            </a:r>
            <a:r>
              <a:rPr lang="en-US" sz="1100" dirty="0">
                <a:solidFill>
                  <a:srgbClr val="795E26"/>
                </a:solidFill>
                <a:latin typeface="Consolas" panose="020B0609020204030204" pitchFamily="49" charset="0"/>
              </a:rPr>
              <a:t>cos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(M_PI) &lt;&lt; 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1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795E26"/>
                </a:solidFill>
                <a:latin typeface="Consolas" panose="020B0609020204030204" pitchFamily="49" charset="0"/>
              </a:rPr>
              <a:t>precision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98658"/>
                </a:solidFill>
                <a:latin typeface="Consolas" panose="020B0609020204030204" pitchFamily="49" charset="0"/>
              </a:rPr>
              <a:t>15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"Left rectangles  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100" dirty="0" err="1">
                <a:solidFill>
                  <a:srgbClr val="795E26"/>
                </a:solidFill>
                <a:latin typeface="Consolas" panose="020B0609020204030204" pitchFamily="49" charset="0"/>
              </a:rPr>
              <a:t>IntegrRectLeft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x,y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 &lt;&lt; 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"Right rectangles 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100" dirty="0" err="1">
                <a:solidFill>
                  <a:srgbClr val="795E26"/>
                </a:solidFill>
                <a:latin typeface="Consolas" panose="020B0609020204030204" pitchFamily="49" charset="0"/>
              </a:rPr>
              <a:t>IntegrRectRight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x,y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 &lt;&lt; 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"Trapezoid        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100" dirty="0" err="1">
                <a:solidFill>
                  <a:srgbClr val="795E26"/>
                </a:solidFill>
                <a:latin typeface="Consolas" panose="020B0609020204030204" pitchFamily="49" charset="0"/>
              </a:rPr>
              <a:t>IntegrTrap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x,y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 &lt;&lt; 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1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 err="1">
                <a:solidFill>
                  <a:srgbClr val="795E26"/>
                </a:solidFill>
                <a:latin typeface="Consolas" panose="020B0609020204030204" pitchFamily="49" charset="0"/>
              </a:rPr>
              <a:t>MakeData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100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step = </a:t>
            </a:r>
            <a:r>
              <a:rPr lang="en-US" sz="1100" dirty="0">
                <a:solidFill>
                  <a:srgbClr val="098658"/>
                </a:solidFill>
                <a:latin typeface="Consolas" panose="020B0609020204030204" pitchFamily="49" charset="0"/>
              </a:rPr>
              <a:t>0.001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1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1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&lt;=</a:t>
            </a:r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M_PI+step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1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+=step)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100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795E26"/>
                </a:solidFill>
                <a:latin typeface="Consolas" panose="020B0609020204030204" pitchFamily="49" charset="0"/>
              </a:rPr>
              <a:t>push_back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100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795E26"/>
                </a:solidFill>
                <a:latin typeface="Consolas" panose="020B0609020204030204" pitchFamily="49" charset="0"/>
              </a:rPr>
              <a:t>push_back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795E26"/>
                </a:solidFill>
                <a:latin typeface="Consolas" panose="020B0609020204030204" pitchFamily="49" charset="0"/>
              </a:rPr>
              <a:t>sin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методов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В большинстве ваших задач (и в курсах обработки датчиков) величина шага может считаться постоянной – частота работы СУ фиксирована</a:t>
            </a:r>
            <a:endParaRPr lang="en-US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EB06750-70E3-4C97-9101-87B55DE58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404664"/>
            <a:ext cx="6840760" cy="6192688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IntegrRectLeft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summ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()-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)&amp;&amp;(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()-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delta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[i+</a:t>
            </a:r>
            <a:r>
              <a:rPr lang="ru-RU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]-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[i];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//  Шаг интегрирования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value =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summ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+= value*delta;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summ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IntegrRectRight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summ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delta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ru-RU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]-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ru-RU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      //  На самом деле он у нас постоянный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()-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)&amp;&amp;(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()-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value =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[i+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summ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+= value*delta;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summ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IntegrTrap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summ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()-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)&amp;&amp;(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()-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delta =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[i+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]-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value =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[i+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]+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summ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+= value*delta/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summ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Почти логичный результат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6AD332AE-5065-41C7-85B8-CDD95130AB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Вывод программы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509FBDA-8A53-426F-9D53-5197321429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Real value 2</a:t>
            </a:r>
          </a:p>
          <a:p>
            <a:r>
              <a:rPr lang="en-US" dirty="0"/>
              <a:t>Left rectangles </a:t>
            </a:r>
            <a:r>
              <a:rPr lang="ru-RU" dirty="0"/>
              <a:t>  </a:t>
            </a:r>
            <a:r>
              <a:rPr lang="en-US" dirty="0"/>
              <a:t>1.99999991713251</a:t>
            </a:r>
          </a:p>
          <a:p>
            <a:r>
              <a:rPr lang="en-US" dirty="0"/>
              <a:t>Right rectangles 2.00000275144512</a:t>
            </a:r>
          </a:p>
          <a:p>
            <a:r>
              <a:rPr lang="en-US" dirty="0"/>
              <a:t>Trapezoid </a:t>
            </a:r>
            <a:r>
              <a:rPr lang="ru-RU" dirty="0"/>
              <a:t>            </a:t>
            </a:r>
            <a:r>
              <a:rPr lang="en-US" dirty="0"/>
              <a:t>1.99999976702904</a:t>
            </a:r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319CB15-5BDE-46D3-A600-D6A27FCF4B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1EE2FC31-792C-4992-8506-1EAE21A99BC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Можно заметить, что результаты близки</a:t>
            </a:r>
          </a:p>
          <a:p>
            <a:r>
              <a:rPr lang="ru-RU" dirty="0"/>
              <a:t>Но метод левых прямоугольников оказался точнее</a:t>
            </a:r>
          </a:p>
          <a:p>
            <a:r>
              <a:rPr lang="ru-RU" dirty="0"/>
              <a:t>Почему?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4328</Words>
  <Application>Microsoft Office PowerPoint</Application>
  <PresentationFormat>Широкоэкранный</PresentationFormat>
  <Paragraphs>574</Paragraphs>
  <Slides>49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49</vt:i4>
      </vt:variant>
    </vt:vector>
  </HeadingPairs>
  <TitlesOfParts>
    <vt:vector size="60" baseType="lpstr">
      <vt:lpstr>Arial</vt:lpstr>
      <vt:lpstr>Calibri</vt:lpstr>
      <vt:lpstr>Cambria Math</vt:lpstr>
      <vt:lpstr>Consolas</vt:lpstr>
      <vt:lpstr>Corbel</vt:lpstr>
      <vt:lpstr>Courier New</vt:lpstr>
      <vt:lpstr>Gill Sans MT</vt:lpstr>
      <vt:lpstr>Impact</vt:lpstr>
      <vt:lpstr>Menlo</vt:lpstr>
      <vt:lpstr>Эмблема</vt:lpstr>
      <vt:lpstr>Документ</vt:lpstr>
      <vt:lpstr>Системы технического зрения</vt:lpstr>
      <vt:lpstr>Интегрирование функций</vt:lpstr>
      <vt:lpstr>Интегрирование функций</vt:lpstr>
      <vt:lpstr>Чуть сложнее - трапеции</vt:lpstr>
      <vt:lpstr>В виде формул</vt:lpstr>
      <vt:lpstr>Пример интегрирования</vt:lpstr>
      <vt:lpstr>Сравнение</vt:lpstr>
      <vt:lpstr>Реализация методов</vt:lpstr>
      <vt:lpstr>Почти логичный результат</vt:lpstr>
      <vt:lpstr>Ещё более простая (но показательная) функция</vt:lpstr>
      <vt:lpstr>Результаты</vt:lpstr>
      <vt:lpstr>Снова о погрешностях</vt:lpstr>
      <vt:lpstr>Метод симпсона – аппроксимация параболами</vt:lpstr>
      <vt:lpstr>Метод Симпсона</vt:lpstr>
      <vt:lpstr>Нечётное количество отрезков</vt:lpstr>
      <vt:lpstr>Метод Симпсона - результат</vt:lpstr>
      <vt:lpstr>Теоретические оценки точностей</vt:lpstr>
      <vt:lpstr>Метод центральных прямоугольников</vt:lpstr>
      <vt:lpstr>Метод (интегрирования) Гаусса</vt:lpstr>
      <vt:lpstr>Интегрирование ОДУ</vt:lpstr>
      <vt:lpstr>Интегрирование ОДУ</vt:lpstr>
      <vt:lpstr>Уравнение после дискретизации</vt:lpstr>
      <vt:lpstr>Явная схема Эйлера</vt:lpstr>
      <vt:lpstr>Итерационный процесс</vt:lpstr>
      <vt:lpstr>Насколько точное решение мы получили?</vt:lpstr>
      <vt:lpstr>Погрешность</vt:lpstr>
      <vt:lpstr>Погрешность зависит от решения</vt:lpstr>
      <vt:lpstr>Погрешность</vt:lpstr>
      <vt:lpstr>Методы Рунге-Кутты</vt:lpstr>
      <vt:lpstr>Методы Рунге-Кутты</vt:lpstr>
      <vt:lpstr>Методы Рунге-Кутты</vt:lpstr>
      <vt:lpstr>MATLAB</vt:lpstr>
      <vt:lpstr>Неявные методы Рунге-Кутты</vt:lpstr>
      <vt:lpstr>Метод Рунге-Кутты 4 порядка</vt:lpstr>
      <vt:lpstr>Метод Рунге-Кутты 4 порядка</vt:lpstr>
      <vt:lpstr>Как решить более сложное уравнение?</vt:lpstr>
      <vt:lpstr>Система уравнение</vt:lpstr>
      <vt:lpstr>Функции правых частей</vt:lpstr>
      <vt:lpstr>Класс-решатель</vt:lpstr>
      <vt:lpstr>CalcStep</vt:lpstr>
      <vt:lpstr>main()</vt:lpstr>
      <vt:lpstr>Можно ли сделать более универсальное решение?</vt:lpstr>
      <vt:lpstr>Базовый класс с виртуальным методом</vt:lpstr>
      <vt:lpstr>Собственно, интегрирование</vt:lpstr>
      <vt:lpstr>А вот и класс наследник</vt:lpstr>
      <vt:lpstr>И ещё один</vt:lpstr>
      <vt:lpstr>main()</vt:lpstr>
      <vt:lpstr>Третье задание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Системы технического зрения</dc:title>
  <dc:creator>Alexey Makashov</dc:creator>
  <cp:lastModifiedBy>Alexey Makashov</cp:lastModifiedBy>
  <cp:revision>22</cp:revision>
  <dcterms:created xsi:type="dcterms:W3CDTF">2020-04-01T18:49:19Z</dcterms:created>
  <dcterms:modified xsi:type="dcterms:W3CDTF">2020-04-10T19:49:45Z</dcterms:modified>
</cp:coreProperties>
</file>