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97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A07A-EF31-4332-928F-CA93F35ECBAC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3A132-9FA7-4A16-8C1A-E0C40079E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1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F2B4A9-2A08-4EF3-9E85-A2C97C8F903C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5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1639-EB08-4B3C-BBD9-B4D3FC105CC9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4F27-3BB3-4B7D-A646-8B144BC414D9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157F-44E0-4976-AFA8-4B59E4BE091A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02855D-DAD4-4058-B0F9-BE832E8EDC0C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103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9199-C2BB-4F0D-B494-ED2DE8A101E8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78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1886-CF41-475D-A679-402488B35098}" type="datetime1">
              <a:rPr lang="ru-RU" smtClean="0"/>
              <a:t>06.03.2020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7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80AD-F25D-4159-9C5C-4C8E8D097CAF}" type="datetime1">
              <a:rPr lang="ru-RU" smtClean="0"/>
              <a:t>06.03.2020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4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091-F084-4162-8818-69ED0C225B80}" type="datetime1">
              <a:rPr lang="ru-RU" smtClean="0"/>
              <a:t>06.03.2020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9F6D3B-49E8-4526-A7BA-BEF7D29BABC1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56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5A1CB7-8F47-4EDD-9342-7E44B32925AB}" type="datetime1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535D6E-6AEE-484F-9BC2-D170A05DF4A3}" type="datetime1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25169-630F-4079-96A1-71F82D6BAE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489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/>
              <a:t>Системы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Введение</a:t>
            </a:r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5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73938"/>
          </a:xfrm>
        </p:spPr>
        <p:txBody>
          <a:bodyPr/>
          <a:lstStyle/>
          <a:p>
            <a:r>
              <a:rPr lang="ru-RU" dirty="0"/>
              <a:t>Схема аналогичная </a:t>
            </a:r>
            <a:r>
              <a:rPr lang="en-US" dirty="0"/>
              <a:t>GPS</a:t>
            </a:r>
          </a:p>
          <a:p>
            <a:pPr lvl="1"/>
            <a:r>
              <a:rPr lang="ru-RU" dirty="0"/>
              <a:t>Запросы с АНПА не посылаются</a:t>
            </a:r>
          </a:p>
          <a:p>
            <a:pPr lvl="1"/>
            <a:r>
              <a:rPr lang="ru-RU" dirty="0"/>
              <a:t>Маяки в фиксированные моменты сообщают точное время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94" y="4199563"/>
            <a:ext cx="7857011" cy="1233991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07878" y="1822378"/>
            <a:ext cx="5181600" cy="237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Осложнения</a:t>
            </a:r>
            <a:endParaRPr lang="en-US" dirty="0"/>
          </a:p>
          <a:p>
            <a:pPr lvl="1"/>
            <a:r>
              <a:rPr lang="ru-RU" dirty="0"/>
              <a:t>Необходимо синхронизовать обмены</a:t>
            </a:r>
          </a:p>
          <a:p>
            <a:pPr lvl="1"/>
            <a:r>
              <a:rPr lang="ru-RU" dirty="0"/>
              <a:t>Часы точного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15027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9420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 нас есть координаты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2 координаты и время получения посылки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– собственное время АНПА и скорость звука в воде</a:t>
                </a:r>
              </a:p>
              <a:p>
                <a:r>
                  <a:rPr lang="ru-RU" dirty="0"/>
                  <a:t>Как определить собственные координаты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?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2994203"/>
              </a:xfrm>
              <a:blipFill rotWithShape="0">
                <a:blip r:embed="rId2"/>
                <a:stretch>
                  <a:fillRect l="-1294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4079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893847"/>
                <a:ext cx="5181600" cy="192598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Построим попарные разности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893847"/>
                <a:ext cx="5181600" cy="1925980"/>
              </a:xfrm>
              <a:blipFill rotWithShape="0">
                <a:blip r:embed="rId3"/>
                <a:stretch>
                  <a:fillRect l="-1294" t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4079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96165"/>
              </p:ext>
            </p:extLst>
          </p:nvPr>
        </p:nvGraphicFramePr>
        <p:xfrm>
          <a:off x="955527" y="2055812"/>
          <a:ext cx="4294819" cy="43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666880" imgH="266400" progId="Equation.DSMT4">
                  <p:embed/>
                </p:oleObj>
              </mc:Choice>
              <mc:Fallback>
                <p:oleObj name="Equation" r:id="rId5" imgW="266688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27" y="2055812"/>
                        <a:ext cx="4294819" cy="434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91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9239" y="2038173"/>
                <a:ext cx="4166905" cy="19259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9239" y="2038173"/>
                <a:ext cx="4166905" cy="1925980"/>
              </a:xfr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8" y="1612512"/>
            <a:ext cx="5581262" cy="3179035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1043424" y="3856837"/>
                <a:ext cx="5181600" cy="1925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Таких уравнений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ru-RU" dirty="0"/>
              </a:p>
              <a:p>
                <a:r>
                  <a:rPr lang="ru-RU" dirty="0"/>
                  <a:t>Три неизвестных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Все остальные параметры - известны</a:t>
                </a:r>
              </a:p>
            </p:txBody>
          </p:sp>
        </mc:Choice>
        <mc:Fallback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4" y="3856837"/>
                <a:ext cx="5181600" cy="1925980"/>
              </a:xfrm>
              <a:prstGeom prst="rect">
                <a:avLst/>
              </a:prstGeom>
              <a:blipFill>
                <a:blip r:embed="rId4"/>
                <a:stretch>
                  <a:fillRect l="-2118" t="-5063" b="-6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94395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81673" cy="943212"/>
          </a:xfrm>
        </p:spPr>
        <p:txBody>
          <a:bodyPr>
            <a:normAutofit/>
          </a:bodyPr>
          <a:lstStyle/>
          <a:p>
            <a:r>
              <a:rPr lang="ru-RU" dirty="0"/>
              <a:t>Получаем систему из </a:t>
            </a:r>
            <a:r>
              <a:rPr lang="en-US" dirty="0"/>
              <a:t>n </a:t>
            </a:r>
            <a:r>
              <a:rPr lang="ru-RU" dirty="0"/>
              <a:t>уравнений для 3 переменных</a:t>
            </a:r>
          </a:p>
          <a:p>
            <a:r>
              <a:rPr lang="ru-RU" dirty="0"/>
              <a:t>Точного решения не существует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2" y="3051035"/>
            <a:ext cx="5142310" cy="2929012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1035"/>
            <a:ext cx="5128140" cy="29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линейных алгебраических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Для решения используется метод наименьших квадратов (МНК)</a:t>
                </a:r>
              </a:p>
              <a:p>
                <a:r>
                  <a:rPr lang="ru-RU" dirty="0"/>
                  <a:t>Идея в минимизации нормы невязки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невязка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– </a:t>
                </a:r>
                <a:r>
                  <a:rPr lang="ru-RU" dirty="0"/>
                  <a:t>система из трёх уравнений с тремя переменными</a:t>
                </a:r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16772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поиск люка комингс-площадки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463" y="2286000"/>
            <a:ext cx="4666024" cy="35941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82661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поиск люка комингс-площадки</a:t>
            </a:r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8100" y="2286000"/>
            <a:ext cx="4699000" cy="3619500"/>
          </a:xfrm>
          <a:prstGeom prst="rect">
            <a:avLst/>
          </a:prstGeom>
        </p:spPr>
      </p:pic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424737" y="2457450"/>
            <a:ext cx="3248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56823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люка комингс-площадки бинаризация изображения</a:t>
            </a:r>
          </a:p>
        </p:txBody>
      </p:sp>
      <p:pic>
        <p:nvPicPr>
          <p:cNvPr id="12" name="Содержимое 11" descr="binary_bad_hist_bef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2286000"/>
            <a:ext cx="4635500" cy="3619500"/>
          </a:xfrm>
        </p:spPr>
      </p:pic>
      <p:pic>
        <p:nvPicPr>
          <p:cNvPr id="13" name="Содержимое 12" descr="binary_bad_hist_after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286000"/>
            <a:ext cx="4635500" cy="36195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2731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курса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 теории алгоритмов</a:t>
            </a:r>
          </a:p>
          <a:p>
            <a:pPr lvl="1"/>
            <a:r>
              <a:rPr lang="ru-RU" dirty="0"/>
              <a:t>Общее представление о решении вычислительных задач на ЭВМ</a:t>
            </a:r>
          </a:p>
          <a:p>
            <a:pPr lvl="1"/>
            <a:r>
              <a:rPr lang="ru-RU" dirty="0"/>
              <a:t>Некоторые алгоритмы линейной алгебры, интегрирование дифференциальных уравнений</a:t>
            </a:r>
          </a:p>
          <a:p>
            <a:pPr lvl="1"/>
            <a:r>
              <a:rPr lang="ru-RU" dirty="0"/>
              <a:t>Реализация изученных алгоритмов на языке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3 </a:t>
            </a:r>
            <a:r>
              <a:rPr lang="ru-RU" dirty="0"/>
              <a:t>«лабораторных» работы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Элементы технического зрения</a:t>
            </a:r>
            <a:endParaRPr lang="en-US" dirty="0"/>
          </a:p>
          <a:p>
            <a:pPr lvl="1"/>
            <a:r>
              <a:rPr lang="ru-RU" dirty="0"/>
              <a:t>Основные понятия компьютерного зрения</a:t>
            </a:r>
          </a:p>
          <a:p>
            <a:pPr lvl="1"/>
            <a:r>
              <a:rPr lang="ru-RU" dirty="0"/>
              <a:t>Методы улучшение изображения</a:t>
            </a:r>
          </a:p>
          <a:p>
            <a:pPr lvl="1"/>
            <a:r>
              <a:rPr lang="ru-RU" dirty="0"/>
              <a:t>Методы поиска элементов на изображении</a:t>
            </a:r>
          </a:p>
          <a:p>
            <a:pPr lvl="1"/>
            <a:r>
              <a:rPr lang="ru-RU" dirty="0"/>
              <a:t>Основы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 err="1"/>
              <a:t>OpenCV</a:t>
            </a:r>
            <a:endParaRPr lang="en-US" dirty="0"/>
          </a:p>
          <a:p>
            <a:pPr lvl="1"/>
            <a:r>
              <a:rPr lang="ru-RU" dirty="0"/>
              <a:t>2 «лабораторных работы»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3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люка комингс-площадки бинаризация изображения</a:t>
            </a:r>
          </a:p>
        </p:txBody>
      </p:sp>
      <p:pic>
        <p:nvPicPr>
          <p:cNvPr id="10" name="Содержимое 8" descr="binary_ori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67" y="2286000"/>
            <a:ext cx="4798465" cy="3619500"/>
          </a:xfrm>
        </p:spPr>
      </p:pic>
      <p:pic>
        <p:nvPicPr>
          <p:cNvPr id="11" name="Содержимое 10" descr="adaptive_mean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301133"/>
            <a:ext cx="4800600" cy="3589233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26665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 – обход контура</a:t>
            </a:r>
          </a:p>
        </p:txBody>
      </p:sp>
      <p:pic>
        <p:nvPicPr>
          <p:cNvPr id="7" name="Содержимое 12" descr="hatch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2109"/>
            <a:ext cx="4800600" cy="3607281"/>
          </a:xfrm>
        </p:spPr>
      </p:pic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9086" y="2286000"/>
            <a:ext cx="4019328" cy="36195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598" y="2879317"/>
            <a:ext cx="2329790" cy="25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4E5B-972C-4B07-B5AC-16DA4683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– два контура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5FEBE-B969-4E06-80BB-0AF638CC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Почему два контура?</a:t>
            </a:r>
          </a:p>
          <a:p>
            <a:r>
              <a:rPr lang="ru-RU" dirty="0"/>
              <a:t>На самом деле – мы ищем кольцо, то есть фигуру, ограниченную двумя эллипсами</a:t>
            </a:r>
          </a:p>
          <a:p>
            <a:r>
              <a:rPr lang="ru-RU" dirty="0"/>
              <a:t>Кроме того, по одному внешнему эллипсу мы не сможем восстановить определить координаты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D56EA1-0FE2-44EE-B04F-73B9A784B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2333" y="1845734"/>
            <a:ext cx="5732303" cy="3821536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96EFD-2CC2-4595-B33D-47176407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34328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После обработки мы получаем массив точек контура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Нужно убедиться в том, что они представляют собой эллипс</a:t>
                </a:r>
              </a:p>
              <a:p>
                <a:r>
                  <a:rPr lang="ru-RU" dirty="0"/>
                  <a:t>Как это сделать?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06867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люка комингс-площадки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35686"/>
                <a:ext cx="10058400" cy="4023360"/>
              </a:xfrm>
            </p:spPr>
            <p:txBody>
              <a:bodyPr/>
              <a:lstStyle/>
              <a:p>
                <a:r>
                  <a:rPr lang="ru-RU" dirty="0"/>
                  <a:t>Уравнение эллипса в общем виде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Такое уравнение справедливо для каждой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Получаем систему из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ru-RU" dirty="0"/>
                  <a:t>уравнений с 5 неизвестными – снова метод наименьших квадратов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35686"/>
                <a:ext cx="10058400" cy="4023360"/>
              </a:xfrm>
              <a:blipFill>
                <a:blip r:embed="rId2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9965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4E0D2-4204-40AD-A4EF-71FCFA0F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люка комингс-площадки - проекционные соотношения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025AD-CB57-4193-894A-931D4CC7C7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Проекционные соотношения позволяют нам однозначно определить ориентацию кольца – как именно оно наклонено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2F7A56-3CC8-4B1A-A360-464732ACE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531" y="2286000"/>
            <a:ext cx="4716438" cy="3619500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1BD98-1FDD-4D14-9805-3AE06C0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9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зачёт?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  <a:p>
            <a:pPr lvl="1"/>
            <a:r>
              <a:rPr lang="ru-RU" dirty="0"/>
              <a:t>Самостоятельно написать 5 «лабораторных» программ </a:t>
            </a:r>
          </a:p>
          <a:p>
            <a:pPr lvl="1"/>
            <a:r>
              <a:rPr lang="ru-RU" dirty="0"/>
              <a:t>Ответить на контрольные вопросы</a:t>
            </a:r>
          </a:p>
          <a:p>
            <a:r>
              <a:rPr lang="ru-RU" dirty="0"/>
              <a:t>Теоретическая часть</a:t>
            </a:r>
          </a:p>
          <a:p>
            <a:pPr lvl="1"/>
            <a:r>
              <a:rPr lang="ru-RU" dirty="0"/>
              <a:t>1 вопрос по численным методам и алгоритмам</a:t>
            </a:r>
          </a:p>
          <a:p>
            <a:pPr lvl="1"/>
            <a:r>
              <a:rPr lang="ru-RU" dirty="0"/>
              <a:t>1 вопрос по техническому зрению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01239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98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задачи – навигация группы АНПА</a:t>
            </a:r>
            <a:endParaRPr lang="ru-RU" dirty="0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Решение поисковых и осмотровых задач</a:t>
            </a:r>
          </a:p>
          <a:p>
            <a:r>
              <a:rPr lang="ru-RU" sz="2000" dirty="0"/>
              <a:t>Совместная работа нескольких АНПА</a:t>
            </a:r>
          </a:p>
          <a:p>
            <a:r>
              <a:rPr lang="ru-RU" sz="2000" dirty="0"/>
              <a:t>Необходимость решения задачи совместной навигации</a:t>
            </a:r>
            <a:endParaRPr lang="en-US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216835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У каждого АНПА – ограниченная область поиска</a:t>
            </a:r>
          </a:p>
          <a:p>
            <a:r>
              <a:rPr lang="ru-RU" sz="2000" dirty="0"/>
              <a:t>Нельзя допускать пропуски при обследовании акватории</a:t>
            </a:r>
          </a:p>
          <a:p>
            <a:r>
              <a:rPr lang="ru-RU" sz="2000" dirty="0"/>
              <a:t>Чересчур большое перекрытие – увеличение времени обследования</a:t>
            </a:r>
            <a:endParaRPr lang="en-US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855" y="1904266"/>
            <a:ext cx="6481089" cy="29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можно обеспечить требуемую точность взаимного расположения АНПА?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106862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Применение ГАНС с длинной базой</a:t>
            </a:r>
          </a:p>
          <a:p>
            <a:r>
              <a:rPr lang="ru-RU" dirty="0"/>
              <a:t>Возможность коррекции ИНС</a:t>
            </a:r>
          </a:p>
          <a:p>
            <a:r>
              <a:rPr lang="ru-RU" dirty="0"/>
              <a:t>Сколько нужно маяков?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pic>
        <p:nvPicPr>
          <p:cNvPr id="1028" name="Рисунок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13972" r="11401" b="10480"/>
          <a:stretch>
            <a:fillRect/>
          </a:stretch>
        </p:blipFill>
        <p:spPr bwMode="auto">
          <a:xfrm>
            <a:off x="7064461" y="1910967"/>
            <a:ext cx="3895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7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Скорость звука ≈1500м/с</a:t>
            </a:r>
          </a:p>
          <a:p>
            <a:r>
              <a:rPr lang="ru-RU" dirty="0"/>
              <a:t>Нам нужно как минимум 3 буя</a:t>
            </a:r>
          </a:p>
          <a:p>
            <a:r>
              <a:rPr lang="ru-RU" dirty="0"/>
              <a:t>Сколько времени понадобится на обмен?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113948"/>
              </p:ext>
            </p:extLst>
          </p:nvPr>
        </p:nvGraphicFramePr>
        <p:xfrm>
          <a:off x="6648450" y="2286000"/>
          <a:ext cx="480060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91">
                  <a:extLst>
                    <a:ext uri="{9D8B030D-6E8A-4147-A177-3AD203B41FA5}">
                      <a16:colId xmlns:a16="http://schemas.microsoft.com/office/drawing/2014/main" val="1468488574"/>
                    </a:ext>
                  </a:extLst>
                </a:gridCol>
                <a:gridCol w="1448310">
                  <a:extLst>
                    <a:ext uri="{9D8B030D-6E8A-4147-A177-3AD203B41FA5}">
                      <a16:colId xmlns:a16="http://schemas.microsoft.com/office/drawing/2014/main" val="2415373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4480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Бухта</a:t>
                      </a:r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Размеры</a:t>
                      </a:r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Ориентировочная площадь</a:t>
                      </a:r>
                    </a:p>
                  </a:txBody>
                  <a:tcPr marL="84717" marR="84717"/>
                </a:tc>
                <a:extLst>
                  <a:ext uri="{0D108BD9-81ED-4DB2-BD59-A6C34878D82A}">
                    <a16:rowId xmlns:a16="http://schemas.microsoft.com/office/drawing/2014/main" val="422558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Авачинская губа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12х8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</a:t>
                      </a:r>
                      <a:endParaRPr lang="ru-RU" dirty="0"/>
                    </a:p>
                  </a:txBody>
                  <a:tcPr marL="84717" marR="84717"/>
                </a:tc>
                <a:extLst>
                  <a:ext uri="{0D108BD9-81ED-4DB2-BD59-A6C34878D82A}">
                    <a16:rowId xmlns:a16="http://schemas.microsoft.com/office/drawing/2014/main" val="19973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Севастопольская бухта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2х1.2 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ru-RU" dirty="0"/>
                    </a:p>
                  </a:txBody>
                  <a:tcPr marL="84717" marR="84717"/>
                </a:tc>
                <a:extLst>
                  <a:ext uri="{0D108BD9-81ED-4DB2-BD59-A6C34878D82A}">
                    <a16:rowId xmlns:a16="http://schemas.microsoft.com/office/drawing/2014/main" val="389958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Невская губа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15х15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 marL="84717" marR="84717"/>
                </a:tc>
                <a:extLst>
                  <a:ext uri="{0D108BD9-81ED-4DB2-BD59-A6C34878D82A}">
                    <a16:rowId xmlns:a16="http://schemas.microsoft.com/office/drawing/2014/main" val="180515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Каспийск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20х5 </a:t>
                      </a:r>
                      <a:endParaRPr lang="ru-RU" dirty="0"/>
                    </a:p>
                  </a:txBody>
                  <a:tcPr marL="84717" marR="84717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dirty="0"/>
                    </a:p>
                  </a:txBody>
                  <a:tcPr marL="84717" marR="84717"/>
                </a:tc>
                <a:extLst>
                  <a:ext uri="{0D108BD9-81ED-4DB2-BD59-A6C34878D82A}">
                    <a16:rowId xmlns:a16="http://schemas.microsoft.com/office/drawing/2014/main" val="2272549277"/>
                  </a:ext>
                </a:extLst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</p:spTree>
    <p:extLst>
      <p:ext uri="{BB962C8B-B14F-4D97-AF65-F5344CB8AC3E}">
        <p14:creationId xmlns:p14="http://schemas.microsoft.com/office/powerpoint/2010/main" val="333581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– навигация группы АНПА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078036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В случае схемы «запрос-ответ»</a:t>
            </a:r>
          </a:p>
          <a:p>
            <a:pPr lvl="1"/>
            <a:r>
              <a:rPr lang="ru-RU" sz="2000" dirty="0"/>
              <a:t>Каждый АНПА посылает запрос</a:t>
            </a:r>
          </a:p>
          <a:p>
            <a:pPr lvl="1"/>
            <a:r>
              <a:rPr lang="ru-RU" sz="2000" dirty="0"/>
              <a:t>Ждёт ответа</a:t>
            </a:r>
          </a:p>
          <a:p>
            <a:pPr lvl="1"/>
            <a:r>
              <a:rPr lang="ru-RU" sz="2000" dirty="0"/>
              <a:t>Повторяет для каждого буя</a:t>
            </a:r>
          </a:p>
          <a:p>
            <a:pPr marL="457200" lvl="1" indent="0">
              <a:buNone/>
            </a:pPr>
            <a:endParaRPr lang="ru-RU" sz="2000" dirty="0"/>
          </a:p>
          <a:p>
            <a:pPr marL="457200" lvl="1" indent="0">
              <a:buNone/>
            </a:pPr>
            <a:r>
              <a:rPr lang="ru-RU" sz="2000" dirty="0"/>
              <a:t>Можно ли  уменьшить затраты времени на навигацию?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15" y="3539325"/>
            <a:ext cx="6091409" cy="961559"/>
          </a:xfr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15" y="1987075"/>
            <a:ext cx="6182123" cy="9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1032</Words>
  <Application>Microsoft Office PowerPoint</Application>
  <PresentationFormat>Широкоэкранный</PresentationFormat>
  <Paragraphs>140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Gill Sans MT</vt:lpstr>
      <vt:lpstr>Impact</vt:lpstr>
      <vt:lpstr>Эмблема</vt:lpstr>
      <vt:lpstr>Equation</vt:lpstr>
      <vt:lpstr>Системы технического зрения</vt:lpstr>
      <vt:lpstr>Состав курса</vt:lpstr>
      <vt:lpstr>Как получить зачёт?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Пример задачи – навигация группы АНПА</vt:lpstr>
      <vt:lpstr>Система линейных алгебраических уравнений</vt:lpstr>
      <vt:lpstr>Система линейных алгебраических уравнений</vt:lpstr>
      <vt:lpstr>Система линейных алгебраических уравнений</vt:lpstr>
      <vt:lpstr>Пример задачи – поиск люка комингс-площадки</vt:lpstr>
      <vt:lpstr>Пример задачи – поиск люка комингс-площадки</vt:lpstr>
      <vt:lpstr>Поиск люка комингс-площадки бинаризация изображения</vt:lpstr>
      <vt:lpstr>Поиск люка комингс-площадки бинаризация изображения</vt:lpstr>
      <vt:lpstr>Поиск люка комингс-площадки – обход контура</vt:lpstr>
      <vt:lpstr>Поиск люка – два контура</vt:lpstr>
      <vt:lpstr>Поиск люка комингс-площадки</vt:lpstr>
      <vt:lpstr>Поиск люка комингс-площадки</vt:lpstr>
      <vt:lpstr>Поиск люка комингс-площадки - проекционные соотношения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3</cp:revision>
  <dcterms:created xsi:type="dcterms:W3CDTF">2020-03-06T12:17:15Z</dcterms:created>
  <dcterms:modified xsi:type="dcterms:W3CDTF">2020-03-06T12:27:37Z</dcterms:modified>
</cp:coreProperties>
</file>