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1"/>
  </p:notesMasterIdLst>
  <p:sldIdLst>
    <p:sldId id="256" r:id="rId2"/>
    <p:sldId id="334" r:id="rId3"/>
    <p:sldId id="257" r:id="rId4"/>
    <p:sldId id="335" r:id="rId5"/>
    <p:sldId id="336" r:id="rId6"/>
    <p:sldId id="337" r:id="rId7"/>
    <p:sldId id="338" r:id="rId8"/>
    <p:sldId id="339" r:id="rId9"/>
    <p:sldId id="340" r:id="rId10"/>
    <p:sldId id="342" r:id="rId11"/>
    <p:sldId id="343" r:id="rId12"/>
    <p:sldId id="344" r:id="rId13"/>
    <p:sldId id="341" r:id="rId14"/>
    <p:sldId id="345" r:id="rId15"/>
    <p:sldId id="346" r:id="rId16"/>
    <p:sldId id="347" r:id="rId17"/>
    <p:sldId id="348" r:id="rId18"/>
    <p:sldId id="349" r:id="rId19"/>
    <p:sldId id="351" r:id="rId20"/>
    <p:sldId id="350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ad Moroz" initials="D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97"/>
  </p:normalViewPr>
  <p:slideViewPr>
    <p:cSldViewPr>
      <p:cViewPr varScale="1">
        <p:scale>
          <a:sx n="118" d="100"/>
          <a:sy n="118" d="100"/>
        </p:scale>
        <p:origin x="802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7FE05-059B-45F3-B3A6-D8714CD9347B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6956-90FF-47C9-AF90-4B977F9763D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FAB6-1F15-44CC-A4C2-11800122841E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62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26956-90FF-47C9-AF90-4B977F9763D4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658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93FC474-2E20-47FA-B6DA-07EC18748817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905817E-AC46-4169-A7E6-3B2D2D184FA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04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C474-2E20-47FA-B6DA-07EC18748817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817E-AC46-4169-A7E6-3B2D2D184FA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23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C474-2E20-47FA-B6DA-07EC18748817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817E-AC46-4169-A7E6-3B2D2D184FA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89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C474-2E20-47FA-B6DA-07EC18748817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817E-AC46-4169-A7E6-3B2D2D184FA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17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93FC474-2E20-47FA-B6DA-07EC18748817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905817E-AC46-4169-A7E6-3B2D2D184FA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04550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C474-2E20-47FA-B6DA-07EC18748817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817E-AC46-4169-A7E6-3B2D2D184FA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94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C474-2E20-47FA-B6DA-07EC18748817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817E-AC46-4169-A7E6-3B2D2D184FA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5716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C474-2E20-47FA-B6DA-07EC18748817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817E-AC46-4169-A7E6-3B2D2D184FA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14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C474-2E20-47FA-B6DA-07EC18748817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817E-AC46-4169-A7E6-3B2D2D184FA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27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393FC474-2E20-47FA-B6DA-07EC18748817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1905817E-AC46-4169-A7E6-3B2D2D184FA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65689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393FC474-2E20-47FA-B6DA-07EC18748817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1905817E-AC46-4169-A7E6-3B2D2D184FA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539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93FC474-2E20-47FA-B6DA-07EC18748817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905817E-AC46-4169-A7E6-3B2D2D184FA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7178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08893" y="1231506"/>
            <a:ext cx="4608963" cy="4394988"/>
          </a:xfrm>
        </p:spPr>
        <p:txBody>
          <a:bodyPr>
            <a:normAutofit/>
          </a:bodyPr>
          <a:lstStyle/>
          <a:p>
            <a:pPr algn="r"/>
            <a:r>
              <a:rPr lang="ru-RU" sz="4200" dirty="0"/>
              <a:t>Элементы технического зрения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900457" y="1300843"/>
            <a:ext cx="2434646" cy="4256314"/>
          </a:xfrm>
        </p:spPr>
        <p:txBody>
          <a:bodyPr anchor="ctr">
            <a:normAutofit/>
          </a:bodyPr>
          <a:lstStyle/>
          <a:p>
            <a:pPr algn="l"/>
            <a:r>
              <a:rPr lang="ru-RU" dirty="0"/>
              <a:t>Фильтрация в частотной области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05CB15-2F46-4D9D-AEA4-3619C520C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9156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8DAE5F6-55D5-4FC2-B1F3-AE114251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50264" y="1964267"/>
            <a:ext cx="643467" cy="9143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A59297-DDB7-4374-A71C-2B93D247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Fft_shift</a:t>
            </a:r>
            <a:r>
              <a:rPr lang="en-US" dirty="0"/>
              <a:t> – </a:t>
            </a:r>
            <a:r>
              <a:rPr lang="ru-RU" dirty="0"/>
              <a:t>Зачем?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2B139D-6F65-47F3-BDEB-BA5D0BD8C9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Получающееся изображение в не очень удобном для нас виде – ноль в нижнем левом углу</a:t>
            </a:r>
          </a:p>
          <a:p>
            <a:r>
              <a:rPr lang="ru-RU" dirty="0"/>
              <a:t>А мы привыкли, чтобы ноль был в центре</a:t>
            </a:r>
          </a:p>
          <a:p>
            <a:r>
              <a:rPr lang="ru-RU" dirty="0"/>
              <a:t>Поэтому чуть-чуть меняем изображение</a:t>
            </a:r>
          </a:p>
        </p:txBody>
      </p:sp>
      <p:pic>
        <p:nvPicPr>
          <p:cNvPr id="10" name="Объект 9" descr="Изображение выглядит как объект, часы, здание&#10;&#10;Автоматически созданное описание">
            <a:extLst>
              <a:ext uri="{FF2B5EF4-FFF2-40B4-BE49-F238E27FC236}">
                <a16:creationId xmlns:a16="http://schemas.microsoft.com/office/drawing/2014/main" id="{F4609381-45C3-4D47-A9CA-2C56687E4C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780928"/>
            <a:ext cx="2370192" cy="2437432"/>
          </a:xfrm>
        </p:spPr>
      </p:pic>
    </p:spTree>
    <p:extLst>
      <p:ext uri="{BB962C8B-B14F-4D97-AF65-F5344CB8AC3E}">
        <p14:creationId xmlns:p14="http://schemas.microsoft.com/office/powerpoint/2010/main" val="4018737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C1B27861-6EAC-4365-80AD-04D695B204B3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5656" y="741939"/>
            <a:ext cx="6552728" cy="56565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788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A5DA4-22DC-4174-9A77-9762F420F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коде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3CAEEA-67E8-498E-AC8F-3E4349DAD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404664"/>
            <a:ext cx="5400600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fftshift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Mat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inputImg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Mat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outputImg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outputImg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inputImg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clone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cx =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outputImg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cols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/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cy =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outputImg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rows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/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Mat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q0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outputImg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Rect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cx, cy));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Mat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q1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outputImg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Rect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(cx,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cx, cy));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Mat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q2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outputImg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Rect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cy, cx, cy));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Mat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q3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outputImg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Rect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(cx, cy, cx, cy));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Mat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q0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copyTo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q3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copyTo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(q0);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tmp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copyTo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(q3);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q1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copyTo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q2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copyTo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(q1);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tmp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copyTo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(q2);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4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ED9E85-01D6-4AA6-9889-50FFB912F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7687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EBB22-CD31-441A-9A27-8F5A38F60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Фильтр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043FF4-D4C6-47A2-AB0E-22DACF105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2286002"/>
            <a:ext cx="8856984" cy="4383358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Mat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MakeHPF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high_h_v_TB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low_h_v_TB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Mat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filter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(size, CV_32F);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Point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centre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filter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rows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filter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radius;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upper =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high_h_v_TB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0.01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lower =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low_h_v_TB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0.01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filter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rows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j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j &lt;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filter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radius =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sqrt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-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centre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2.0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+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(j -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centre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2.0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filter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i,j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=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\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((upper - lower) * 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(D/radius),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*n))))) + lower;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Mat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planes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 = {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Mat_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filter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clone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()),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Mat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zeros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filter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(), CV_32F) 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merge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(planes,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,filter);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normalize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planes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],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planes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NORM_MINMAX);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imshow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"Filter"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planes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filter;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606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1305543-603C-4ED2-B96A-C38EC3B84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он выглядит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ED8DC64-D32C-4CC3-A2B4-ABDABEBEE4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Представление в частотной области</a:t>
            </a:r>
          </a:p>
          <a:p>
            <a:r>
              <a:rPr lang="ru-RU" dirty="0"/>
              <a:t>В центре у нас значение нижнего порога</a:t>
            </a:r>
          </a:p>
          <a:p>
            <a:r>
              <a:rPr lang="ru-RU" dirty="0"/>
              <a:t>При перемножении спектров фильтр обрезает низкие частоты (сосредоточены в центре)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2E35B9B2-6D53-41F1-9FFF-3B9E03FC98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58513" y="2286000"/>
            <a:ext cx="3448162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45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81D2D1-D350-4BC3-A5BB-EC78FBADC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получается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1A7F73B-5E1E-43B6-A51B-11EA0E98A7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18621" y="2286000"/>
            <a:ext cx="3442808" cy="3619500"/>
          </a:xfrm>
          <a:prstGeom prst="rect">
            <a:avLst/>
          </a:prstGeom>
        </p:spPr>
      </p:pic>
      <p:pic>
        <p:nvPicPr>
          <p:cNvPr id="7" name="Объект 6">
            <a:extLst>
              <a:ext uri="{FF2B5EF4-FFF2-40B4-BE49-F238E27FC236}">
                <a16:creationId xmlns:a16="http://schemas.microsoft.com/office/drawing/2014/main" id="{F576B233-8DFF-485D-ABEC-B163407CC1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54857" y="2286000"/>
            <a:ext cx="3455474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11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52EF97-DAEA-4DC1-B4AC-9FF876C7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ещё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1DFAE66-9652-4E66-8BA5-F438DCF49A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42975" y="2562291"/>
            <a:ext cx="3594100" cy="3066918"/>
          </a:xfrm>
          <a:prstGeom prst="rect">
            <a:avLst/>
          </a:prstGeom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CEEC8034-FFCD-4C45-BAE7-62026A9A70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86338" y="2569743"/>
            <a:ext cx="3592512" cy="305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34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D874F-0531-4B02-AE3A-07DC8DFA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Фильтр периодических помех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28DAFD7-2A51-4679-A7AC-379C4A6F9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124969" cy="3619500"/>
          </a:xfrm>
        </p:spPr>
        <p:txBody>
          <a:bodyPr/>
          <a:lstStyle/>
          <a:p>
            <a:r>
              <a:rPr lang="ru-RU" dirty="0"/>
              <a:t>Идея та же самая</a:t>
            </a:r>
          </a:p>
          <a:p>
            <a:r>
              <a:rPr lang="ru-RU" dirty="0"/>
              <a:t>Периодическая помеха – помеха с определённой частотой</a:t>
            </a:r>
          </a:p>
          <a:p>
            <a:r>
              <a:rPr lang="ru-RU" dirty="0"/>
              <a:t>Значит она будет локализована в пространстве Фурье</a:t>
            </a:r>
          </a:p>
        </p:txBody>
      </p:sp>
      <p:pic>
        <p:nvPicPr>
          <p:cNvPr id="8" name="Объект 7" descr="Изображение выглядит как собака, внутренний, фотография, люди&#10;&#10;Автоматически созданное описание">
            <a:extLst>
              <a:ext uri="{FF2B5EF4-FFF2-40B4-BE49-F238E27FC236}">
                <a16:creationId xmlns:a16="http://schemas.microsoft.com/office/drawing/2014/main" id="{66ADEFCC-523A-4DC0-8D06-588079B8CC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132856"/>
            <a:ext cx="4169923" cy="3068802"/>
          </a:xfrm>
        </p:spPr>
      </p:pic>
    </p:spTree>
    <p:extLst>
      <p:ext uri="{BB962C8B-B14F-4D97-AF65-F5344CB8AC3E}">
        <p14:creationId xmlns:p14="http://schemas.microsoft.com/office/powerpoint/2010/main" val="2163421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E2CBB469-71B4-4778-8F66-DC188434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частотной области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94490855-EB16-4236-A664-B2D8A48906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Изображение</a:t>
            </a:r>
          </a:p>
        </p:txBody>
      </p:sp>
      <p:pic>
        <p:nvPicPr>
          <p:cNvPr id="11" name="Объект 10" descr="Изображение выглядит как звезда, черный, темный, ночь&#10;&#10;Автоматически созданное описание">
            <a:extLst>
              <a:ext uri="{FF2B5EF4-FFF2-40B4-BE49-F238E27FC236}">
                <a16:creationId xmlns:a16="http://schemas.microsoft.com/office/drawing/2014/main" id="{3B2AD912-936E-4451-9DCC-D5891F912F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88" y="3078752"/>
            <a:ext cx="3611562" cy="2657883"/>
          </a:xfrm>
        </p:spPr>
      </p:pic>
      <p:sp>
        <p:nvSpPr>
          <p:cNvPr id="8" name="Текст 7">
            <a:extLst>
              <a:ext uri="{FF2B5EF4-FFF2-40B4-BE49-F238E27FC236}">
                <a16:creationId xmlns:a16="http://schemas.microsoft.com/office/drawing/2014/main" id="{5165953A-2EE7-4C59-9009-636A5B398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фильтр</a:t>
            </a:r>
          </a:p>
        </p:txBody>
      </p:sp>
      <p:pic>
        <p:nvPicPr>
          <p:cNvPr id="13" name="Объект 12" descr="Изображение выглядит как игра, стол&#10;&#10;Автоматически созданное описание">
            <a:extLst>
              <a:ext uri="{FF2B5EF4-FFF2-40B4-BE49-F238E27FC236}">
                <a16:creationId xmlns:a16="http://schemas.microsoft.com/office/drawing/2014/main" id="{C1A6B05D-4365-4FBA-B0FD-DA2DE07B60C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225" y="3073109"/>
            <a:ext cx="3611563" cy="2669170"/>
          </a:xfrm>
        </p:spPr>
      </p:pic>
    </p:spTree>
    <p:extLst>
      <p:ext uri="{BB962C8B-B14F-4D97-AF65-F5344CB8AC3E}">
        <p14:creationId xmlns:p14="http://schemas.microsoft.com/office/powerpoint/2010/main" val="1471678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46A4FC9B-4589-40B6-A657-571987CF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фильтра…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734387F5-207A-4456-BC3E-807B0D636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synthesizeFilterH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Mat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inputOutput_H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Point c2 = center, c3 = center, c4 = center;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inputOutput_H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rows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-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center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inputOutput_H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-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center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c4 =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inputOutput_H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center, radius,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-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inputOutput_H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c2, radius,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-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inputOutput_H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c3, radius,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-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inputOutput_H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c4, radius,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-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899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Изображение: что может получиться плохо?</a:t>
            </a:r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2456892"/>
            <a:ext cx="962289" cy="1188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3898" y="2456892"/>
            <a:ext cx="1437185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06126" y="2402886"/>
            <a:ext cx="11715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6" cstate="print"/>
          <a:srcRect t="50202" r="50000"/>
          <a:stretch>
            <a:fillRect/>
          </a:stretch>
        </p:blipFill>
        <p:spPr bwMode="auto">
          <a:xfrm>
            <a:off x="1871700" y="3915057"/>
            <a:ext cx="1242138" cy="1751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53898" y="3969060"/>
            <a:ext cx="1458162" cy="145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52120" y="3915054"/>
            <a:ext cx="1296144" cy="1711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Рисунок 3" descr="Флажок">
            <a:extLst>
              <a:ext uri="{FF2B5EF4-FFF2-40B4-BE49-F238E27FC236}">
                <a16:creationId xmlns:a16="http://schemas.microsoft.com/office/drawing/2014/main" id="{BC0C9614-6CF1-422F-9CCE-2A0C03EDB0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09315" y="3126738"/>
            <a:ext cx="604523" cy="604523"/>
          </a:xfrm>
          <a:prstGeom prst="rect">
            <a:avLst/>
          </a:prstGeom>
        </p:spPr>
      </p:pic>
      <p:pic>
        <p:nvPicPr>
          <p:cNvPr id="11" name="Рисунок 10" descr="Флажок">
            <a:extLst>
              <a:ext uri="{FF2B5EF4-FFF2-40B4-BE49-F238E27FC236}">
                <a16:creationId xmlns:a16="http://schemas.microsoft.com/office/drawing/2014/main" id="{B56E5E75-58AC-4474-9E6E-2278C956D7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44008" y="3014785"/>
            <a:ext cx="604523" cy="604523"/>
          </a:xfrm>
          <a:prstGeom prst="rect">
            <a:avLst/>
          </a:prstGeom>
        </p:spPr>
      </p:pic>
      <p:pic>
        <p:nvPicPr>
          <p:cNvPr id="12" name="Рисунок 11" descr="Флажок">
            <a:extLst>
              <a:ext uri="{FF2B5EF4-FFF2-40B4-BE49-F238E27FC236}">
                <a16:creationId xmlns:a16="http://schemas.microsoft.com/office/drawing/2014/main" id="{205CDD39-0CA2-4C80-9711-B0FF6DDF40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44208" y="3050958"/>
            <a:ext cx="604523" cy="604523"/>
          </a:xfrm>
          <a:prstGeom prst="rect">
            <a:avLst/>
          </a:prstGeom>
        </p:spPr>
      </p:pic>
      <p:pic>
        <p:nvPicPr>
          <p:cNvPr id="13" name="Рисунок 12" descr="Флажок">
            <a:extLst>
              <a:ext uri="{FF2B5EF4-FFF2-40B4-BE49-F238E27FC236}">
                <a16:creationId xmlns:a16="http://schemas.microsoft.com/office/drawing/2014/main" id="{40BCFB55-C7D1-4471-AA62-E44A0D43C1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39739" y="5145704"/>
            <a:ext cx="604523" cy="60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47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2679C6C6-4828-4D18-BDE7-EC41B6E7A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…И его Применение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BB083DA5-B0C3-430C-99BF-A03A5D2BD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2286002"/>
            <a:ext cx="8097738" cy="359359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roi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Rect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imgIn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&amp; -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imgIn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rows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&amp; -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 H =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roi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(), CV_32F,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Scalar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r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synthesizeFilterH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(H,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705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458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 r);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synthesizeFilterH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(H,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850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391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 r);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synthesizeFilterH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(H,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993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325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 r);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4697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C42488-F7D1-46A9-BD8E-D1737A8B6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</a:p>
        </p:txBody>
      </p:sp>
      <p:pic>
        <p:nvPicPr>
          <p:cNvPr id="6" name="Объект 7" descr="Изображение выглядит как собака, внутренний, фотография, люди&#10;&#10;Автоматически созданное описание">
            <a:extLst>
              <a:ext uri="{FF2B5EF4-FFF2-40B4-BE49-F238E27FC236}">
                <a16:creationId xmlns:a16="http://schemas.microsoft.com/office/drawing/2014/main" id="{142C4BBD-AA52-4769-8D94-97ED869A05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48" y="1628800"/>
            <a:ext cx="4558383" cy="3354684"/>
          </a:xfr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B9D59CF-375B-49CF-ADE0-FA2F6242559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026363"/>
            <a:ext cx="4824536" cy="355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789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9EF3F6-B9ED-4727-AF0A-540506B9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Устранение размытия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BD254E0-DF9D-45F8-B03D-20AEA8B6AD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Мы снова попробуем применять преобразование Фурье</a:t>
                </a:r>
              </a:p>
              <a:p>
                <a:r>
                  <a:rPr lang="ru-RU" dirty="0"/>
                  <a:t>Для этого нам нужна модель размытия</a:t>
                </a:r>
              </a:p>
              <a:p>
                <a:r>
                  <a:rPr lang="ru-RU" dirty="0"/>
                  <a:t>В частотном диапазоне: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Здесь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результирующее изображение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исходное изображение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аддитивный шум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функция рассеяния точки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BD254E0-DF9D-45F8-B03D-20AEA8B6A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9" t="-508" b="-23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502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B824F-9A40-4713-A04D-FA81786C6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рассеяния точки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C661CE5-5D98-4AD4-A2CE-D2B932B08C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Point spread function (PSF)</a:t>
            </a:r>
          </a:p>
          <a:p>
            <a:r>
              <a:rPr lang="ru-RU" dirty="0"/>
              <a:t>Показывает, во что превращается точка при размытии</a:t>
            </a:r>
          </a:p>
          <a:p>
            <a:r>
              <a:rPr lang="ru-RU" dirty="0"/>
              <a:t>Зависит от условий съёмки</a:t>
            </a:r>
          </a:p>
          <a:p>
            <a:endParaRPr lang="en-US" dirty="0"/>
          </a:p>
        </p:txBody>
      </p:sp>
      <p:pic>
        <p:nvPicPr>
          <p:cNvPr id="7" name="Объект 6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B1614F76-16FD-43B4-B651-AC450F43C2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338" y="2456214"/>
            <a:ext cx="3592512" cy="32790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00414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01ADB1-960A-42A2-A99F-4C39DDC55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Частный случай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8904793-6B81-434C-B978-1E628AD17B6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ru-RU" dirty="0"/>
                  <a:t>Если мы знаем </a:t>
                </a:r>
                <a:r>
                  <a:rPr lang="en-US" dirty="0"/>
                  <a:t>PSF</a:t>
                </a:r>
                <a:r>
                  <a:rPr lang="ru-RU" dirty="0"/>
                  <a:t>, то можем найти изображение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Примем простейшую </a:t>
                </a:r>
                <a:r>
                  <a:rPr lang="en-US" dirty="0"/>
                  <a:t>PSF </a:t>
                </a:r>
                <a:r>
                  <a:rPr lang="ru-RU" dirty="0"/>
                  <a:t>в виде круга</a:t>
                </a:r>
                <a:endParaRPr lang="en-US" dirty="0"/>
              </a:p>
              <a:p>
                <a:r>
                  <a:rPr lang="ru-RU" dirty="0"/>
                  <a:t>Тогда фильтр можно составить в виде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𝑆𝑁𝑅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8904793-6B81-434C-B978-1E628AD17B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28" t="-6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0B4CB0DD-F17B-4865-9A96-F0158F6A436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42088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6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4AD0F7-F744-4E67-B31E-D34966C6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AB534EC-E6D1-4FB7-8D00-74BA69F9A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2286002"/>
            <a:ext cx="8025730" cy="35935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roi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Rect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imgIn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&amp; -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imgIn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rows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&amp; -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Hw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calculation (start)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h;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calcPSF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(h,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roi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(), R);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calcWnrFilter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(h,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1.0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/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(snr));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Hw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calculation (stop)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filter2DFreq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imgIn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roi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imgOut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0058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10F29E-FBD8-4C17-AAE1-6FA8A9B7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PSF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E4C352-6353-4F3D-83C1-91210218E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600" dirty="0">
                <a:solidFill>
                  <a:schemeClr val="tx1"/>
                </a:solidFill>
                <a:latin typeface="Consolas" panose="020B0609020204030204" pitchFamily="49" charset="0"/>
              </a:rPr>
              <a:t>Просто рисуем кружок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calcPSF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Mat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outputImg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filterSize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Mat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CV_32F,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Scalar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Point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filterSize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/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filterSize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/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(h, point, R,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255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-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Scalar summa =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sum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(h);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outputImg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h /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summa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8966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3AFAB-4A53-43C6-AA60-597251C42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Фильтра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4164D1-3C42-4DE7-9118-E4150411A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2286002"/>
            <a:ext cx="7881714" cy="359359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calcWnrFilter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Mat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input_h_PSF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Mat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output_G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nsr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Mat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h_PSF_shifted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fftshift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input_h_PSF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h_PSF_shifted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Mat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planes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 = {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Mat_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h_PSF_shifted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clone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()),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Mat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zeros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h_PSF_shifted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(), CV_32F) 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Mat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complexI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merge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(planes,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complexI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dft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complexI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complexI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split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complexI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planes);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Mat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denom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abs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planes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denom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denom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nsr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divide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planes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denom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output_G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4997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84A6F7-1203-441E-8492-C39DA1ADB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фильтрация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60CD09B-2087-4B0E-B475-008627CDB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2118797"/>
            <a:ext cx="7633742" cy="438335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filter2DFreq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Mat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inputImg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Mat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outputImg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Mat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Mat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planes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 = {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Mat_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inputImg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clone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()),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Mat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zeros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inputImg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(), CV_32F) 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Mat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complexI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merge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(planes,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complexI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dft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complexI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complexI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DFT_SCALE);</a:t>
            </a: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Mat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planesH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 = {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Mat_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H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clone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()),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Mat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zeros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H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(), CV_32F) 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Mat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complexH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merge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planesH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complexH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Mat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complexIH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mulSpectrums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complexI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complexH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complexIH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idft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complexIH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complexIH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split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complexIH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planes);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outputImg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planes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9232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683BD2-90F8-4649-87DC-083A9BA9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EBA1087-9584-440A-B6AB-787434D69E6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58" y="1716433"/>
            <a:ext cx="4353322" cy="326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235D6BF-5753-442D-A6C8-417A9FEE754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977264"/>
            <a:ext cx="4536504" cy="340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706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DABABC-28FE-41B0-9BEB-6615295D1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преобразования </a:t>
            </a:r>
            <a:r>
              <a:rPr lang="ru-RU" dirty="0" err="1"/>
              <a:t>фурье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FC3075B-3C46-493E-AB2F-D491936C63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Преобразование Фурье – интегральное преобразование вида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m:rPr>
                          <m:lit/>
                        </m:rP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m:rPr>
                          <m:lit/>
                        </m:rP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limLoc m:val="undOvr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m:rPr>
                          <m:lit/>
                        </m:rP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lit/>
                        </m:rP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limLoc m:val="undOvr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Разложение сигнала на частоты и амплитуды, то есть переход от временного пространства в частотное</a:t>
                </a:r>
              </a:p>
              <a:p>
                <a:r>
                  <a:rPr lang="ru-RU" dirty="0"/>
                  <a:t>Для многомерного случая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m:rPr>
                          <m:lit/>
                        </m:rP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r>
                        <m:rPr>
                          <m:lit/>
                        </m:rP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limLoc m:val="undOvr"/>
                          <m:supHide m:val="on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b="0" i="1" dirty="0" smtClean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d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  <m:acc>
                                <m:accPr>
                                  <m:chr m:val="⃗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m:rPr>
                              <m:lit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m:rPr>
                              <m:lit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nary>
                            <m:naryPr>
                              <m:limLoc m:val="undOvr"/>
                              <m:supHide m:val="on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 dirty="0">
                                      <a:latin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</m:d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  <m:acc>
                                    <m:accPr>
                                      <m:chr m:val="⃗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sup>
                              </m:s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</m:e>
                          </m:nary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FC3075B-3C46-493E-AB2F-D491936C63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9" t="-508" r="-2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1528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A8E183-4DA9-4145-B978-9AC4A7BB9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Дискретное преобразование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E61FC66-9AC6-4F6A-A479-E4E9CC1CEB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Аналогично непрерывному, но вместо интеграла – сумма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𝑘𝑛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Если для непрерывного преобразования частоты непрерывны, а их количество бесконечно, здесь их всего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Обычно используется быстрое преобразование Фурье </a:t>
                </a:r>
                <a:r>
                  <a:rPr lang="en-US" dirty="0"/>
                  <a:t>(FFT)</a:t>
                </a:r>
              </a:p>
              <a:p>
                <a:r>
                  <a:rPr lang="ru-RU" dirty="0"/>
                  <a:t>Количество вычислений порядка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E61FC66-9AC6-4F6A-A479-E4E9CC1CE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9" t="-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7391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6E03A9-12EA-4011-9BB4-B95F5A0E2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чего?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50FCCA-7F1A-4289-B976-973DE8280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пространстве Фурье свёртка превращается в умножение- быстрее считаем</a:t>
            </a:r>
          </a:p>
          <a:p>
            <a:r>
              <a:rPr lang="ru-RU" dirty="0"/>
              <a:t>Переход в частотную область – фильтры высоких и низких частот</a:t>
            </a:r>
            <a:endParaRPr lang="en-US" dirty="0"/>
          </a:p>
          <a:p>
            <a:r>
              <a:rPr lang="ru-RU" dirty="0"/>
              <a:t>Фильтр низких частот – те фильтры, что мы уже рассматривали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29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5D1CC6-F645-4F23-AE1F-4ACF7F46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Неравномерная подсветка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252477-ABE9-420B-A3CF-79CBB306AC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Предположим, что у нас есть система из камеры и подсветки</a:t>
            </a:r>
          </a:p>
          <a:p>
            <a:r>
              <a:rPr lang="ru-RU" dirty="0"/>
              <a:t>Подсветка приводит к неравномерной освещённости кадра</a:t>
            </a:r>
          </a:p>
          <a:p>
            <a:r>
              <a:rPr lang="ru-RU" dirty="0"/>
              <a:t>В движении освещённость меняется</a:t>
            </a:r>
          </a:p>
          <a:p>
            <a:r>
              <a:rPr lang="ru-RU" dirty="0"/>
              <a:t>Как этот эффект устранить?</a:t>
            </a:r>
          </a:p>
        </p:txBody>
      </p:sp>
      <p:pic>
        <p:nvPicPr>
          <p:cNvPr id="6" name="Объект 5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D2A33E9B-C2C8-45DB-AB2B-D37ABFF421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49" t="66432" r="1776" b="17425"/>
          <a:stretch/>
        </p:blipFill>
        <p:spPr>
          <a:xfrm>
            <a:off x="5436096" y="2441993"/>
            <a:ext cx="2620913" cy="2541491"/>
          </a:xfrm>
        </p:spPr>
      </p:pic>
    </p:spTree>
    <p:extLst>
      <p:ext uri="{BB962C8B-B14F-4D97-AF65-F5344CB8AC3E}">
        <p14:creationId xmlns:p14="http://schemas.microsoft.com/office/powerpoint/2010/main" val="4285916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A3FE41-97B8-4E14-A9C5-95217E16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Фильтр высоких частот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5777B67-5927-415D-BE9D-7CF384B0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можем попробовать представить изображение как комбинацию распределения освещённости от подсветки и  «собственной» яркости</a:t>
            </a:r>
          </a:p>
          <a:p>
            <a:r>
              <a:rPr lang="ru-RU" dirty="0"/>
              <a:t>При этом можно рассматривать освещённость как гармоники с низкой частотой</a:t>
            </a:r>
          </a:p>
          <a:p>
            <a:r>
              <a:rPr lang="ru-RU" dirty="0"/>
              <a:t>К сожалению, комбинация не аддитивная, а мультипликативная</a:t>
            </a:r>
          </a:p>
          <a:p>
            <a:r>
              <a:rPr lang="ru-RU" dirty="0"/>
              <a:t>Но превращается в аддитивную при логарифмировании!</a:t>
            </a:r>
          </a:p>
        </p:txBody>
      </p:sp>
    </p:spTree>
    <p:extLst>
      <p:ext uri="{BB962C8B-B14F-4D97-AF65-F5344CB8AC3E}">
        <p14:creationId xmlns:p14="http://schemas.microsoft.com/office/powerpoint/2010/main" val="607704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3F528F2-2CAC-4720-8699-85A3F3361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C84B44F-34B9-4758-BC7A-D2871AAE4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88640"/>
            <a:ext cx="5256584" cy="640871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&lt;opencv2/imgcodecs.hpp&gt;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&lt;opencv2/imgproc.hpp&gt;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&lt;opencv2/highgui.hpp&gt;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267F99"/>
                </a:solidFill>
                <a:latin typeface="Consolas" panose="020B0609020204030204" pitchFamily="49" charset="0"/>
              </a:rPr>
              <a:t>cv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795E26"/>
                </a:solidFill>
                <a:latin typeface="Consolas" panose="020B0609020204030204" pitchFamily="49" charset="0"/>
              </a:rPr>
              <a:t>CalcFFT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267F99"/>
                </a:solidFill>
                <a:latin typeface="Consolas" panose="020B0609020204030204" pitchFamily="49" charset="0"/>
              </a:rPr>
              <a:t>Mat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900" dirty="0">
                <a:solidFill>
                  <a:srgbClr val="267F99"/>
                </a:solidFill>
                <a:latin typeface="Consolas" panose="020B0609020204030204" pitchFamily="49" charset="0"/>
              </a:rPr>
              <a:t>Mat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900" dirty="0">
                <a:solidFill>
                  <a:srgbClr val="001080"/>
                </a:solidFill>
                <a:latin typeface="Consolas" panose="020B0609020204030204" pitchFamily="49" charset="0"/>
              </a:rPr>
              <a:t>complex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795E26"/>
                </a:solidFill>
                <a:latin typeface="Consolas" panose="020B0609020204030204" pitchFamily="49" charset="0"/>
              </a:rPr>
              <a:t>CalcIFFT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267F99"/>
                </a:solidFill>
                <a:latin typeface="Consolas" panose="020B0609020204030204" pitchFamily="49" charset="0"/>
              </a:rPr>
              <a:t>Mat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001080"/>
                </a:solidFill>
                <a:latin typeface="Consolas" panose="020B0609020204030204" pitchFamily="49" charset="0"/>
              </a:rPr>
              <a:t>complex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900" dirty="0">
                <a:solidFill>
                  <a:srgbClr val="267F99"/>
                </a:solidFill>
                <a:latin typeface="Consolas" panose="020B0609020204030204" pitchFamily="49" charset="0"/>
              </a:rPr>
              <a:t>Mat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900" dirty="0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795E26"/>
                </a:solidFill>
                <a:latin typeface="Consolas" panose="020B0609020204030204" pitchFamily="49" charset="0"/>
              </a:rPr>
              <a:t>fftshift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267F99"/>
                </a:solidFill>
                <a:latin typeface="Consolas" panose="020B0609020204030204" pitchFamily="49" charset="0"/>
              </a:rPr>
              <a:t>Mat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001080"/>
                </a:solidFill>
                <a:latin typeface="Consolas" panose="020B0609020204030204" pitchFamily="49" charset="0"/>
              </a:rPr>
              <a:t>inputImg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900" dirty="0">
                <a:solidFill>
                  <a:srgbClr val="267F99"/>
                </a:solidFill>
                <a:latin typeface="Consolas" panose="020B0609020204030204" pitchFamily="49" charset="0"/>
              </a:rPr>
              <a:t>Mat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outputImg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267F99"/>
                </a:solidFill>
                <a:latin typeface="Consolas" panose="020B0609020204030204" pitchFamily="49" charset="0"/>
              </a:rPr>
              <a:t>Mat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MakeHPF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267F99"/>
                </a:solidFill>
                <a:latin typeface="Consolas" panose="020B0609020204030204" pitchFamily="49" charset="0"/>
              </a:rPr>
              <a:t>Size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001080"/>
                </a:solidFill>
                <a:latin typeface="Consolas" panose="020B0609020204030204" pitchFamily="49" charset="0"/>
              </a:rPr>
              <a:t>size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001080"/>
                </a:solidFill>
                <a:latin typeface="Consolas" panose="020B0609020204030204" pitchFamily="49" charset="0"/>
              </a:rPr>
              <a:t>high_h_v_TB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001080"/>
                </a:solidFill>
                <a:latin typeface="Consolas" panose="020B0609020204030204" pitchFamily="49" charset="0"/>
              </a:rPr>
              <a:t>low_h_v_TB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Mat 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imgIn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900" dirty="0" err="1">
                <a:solidFill>
                  <a:srgbClr val="795E26"/>
                </a:solidFill>
                <a:latin typeface="Consolas" panose="020B0609020204030204" pitchFamily="49" charset="0"/>
              </a:rPr>
              <a:t>imread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"Picture1.png"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 IMREAD_COLOR);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900" dirty="0" err="1">
                <a:solidFill>
                  <a:srgbClr val="001080"/>
                </a:solidFill>
                <a:latin typeface="Consolas" panose="020B0609020204030204" pitchFamily="49" charset="0"/>
              </a:rPr>
              <a:t>imgIn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95E26"/>
                </a:solidFill>
                <a:latin typeface="Consolas" panose="020B0609020204030204" pitchFamily="49" charset="0"/>
              </a:rPr>
              <a:t>empty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 //check whether the image is loaded or not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"ERROR : Image cannot be loaded..!!"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9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-</a:t>
            </a:r>
            <a:r>
              <a:rPr lang="en-US" sz="9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 err="1">
                <a:solidFill>
                  <a:srgbClr val="795E26"/>
                </a:solidFill>
                <a:latin typeface="Consolas" panose="020B0609020204030204" pitchFamily="49" charset="0"/>
              </a:rPr>
              <a:t>cvtColor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imgIn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imgIn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 CV_BGR2GRAY);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 err="1">
                <a:solidFill>
                  <a:srgbClr val="795E26"/>
                </a:solidFill>
                <a:latin typeface="Consolas" panose="020B0609020204030204" pitchFamily="49" charset="0"/>
              </a:rPr>
              <a:t>imshow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"Original"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imgIn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high_h_v_TB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900" dirty="0">
                <a:solidFill>
                  <a:srgbClr val="098658"/>
                </a:solidFill>
                <a:latin typeface="Consolas" panose="020B0609020204030204" pitchFamily="49" charset="0"/>
              </a:rPr>
              <a:t>120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low_h_v_TB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900" dirty="0">
                <a:solidFill>
                  <a:srgbClr val="098658"/>
                </a:solidFill>
                <a:latin typeface="Consolas" panose="020B0609020204030204" pitchFamily="49" charset="0"/>
              </a:rPr>
              <a:t>80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D = </a:t>
            </a:r>
            <a:r>
              <a:rPr lang="en-US" sz="9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 radius of band pass filter parameter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order = </a:t>
            </a:r>
            <a:r>
              <a:rPr lang="en-US" sz="9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Mat 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imgMagn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imgPhase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imgOut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imgComplex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 err="1">
                <a:solidFill>
                  <a:srgbClr val="795E26"/>
                </a:solidFill>
                <a:latin typeface="Consolas" panose="020B0609020204030204" pitchFamily="49" charset="0"/>
              </a:rPr>
              <a:t>CalcFFT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imgIn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imgComplex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 err="1">
                <a:solidFill>
                  <a:srgbClr val="795E26"/>
                </a:solidFill>
                <a:latin typeface="Consolas" panose="020B0609020204030204" pitchFamily="49" charset="0"/>
              </a:rPr>
              <a:t>fftshift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imgComplex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imgComplex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Mat filter = </a:t>
            </a:r>
            <a:r>
              <a:rPr lang="en-US" sz="9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MakeHPF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1080"/>
                </a:solidFill>
                <a:latin typeface="Consolas" panose="020B0609020204030204" pitchFamily="49" charset="0"/>
              </a:rPr>
              <a:t>imgComplex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95E26"/>
                </a:solidFill>
                <a:latin typeface="Consolas" panose="020B0609020204030204" pitchFamily="49" charset="0"/>
              </a:rPr>
              <a:t>size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(), D, order, 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high_h_v_TB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low_h_v_TB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 err="1">
                <a:solidFill>
                  <a:srgbClr val="795E26"/>
                </a:solidFill>
                <a:latin typeface="Consolas" panose="020B0609020204030204" pitchFamily="49" charset="0"/>
              </a:rPr>
              <a:t>mulSpectrums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imgComplex,filter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imgComplex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9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 err="1">
                <a:solidFill>
                  <a:srgbClr val="795E26"/>
                </a:solidFill>
                <a:latin typeface="Consolas" panose="020B0609020204030204" pitchFamily="49" charset="0"/>
              </a:rPr>
              <a:t>fftshift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imgComplex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imgComplex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 err="1">
                <a:solidFill>
                  <a:srgbClr val="795E26"/>
                </a:solidFill>
                <a:latin typeface="Consolas" panose="020B0609020204030204" pitchFamily="49" charset="0"/>
              </a:rPr>
              <a:t>CalcIFFT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imgComplex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  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imgOut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795E26"/>
                </a:solidFill>
                <a:latin typeface="Consolas" panose="020B0609020204030204" pitchFamily="49" charset="0"/>
              </a:rPr>
              <a:t>roi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900" dirty="0">
                <a:solidFill>
                  <a:srgbClr val="001080"/>
                </a:solidFill>
                <a:latin typeface="Consolas" panose="020B0609020204030204" pitchFamily="49" charset="0"/>
              </a:rPr>
              <a:t>imgIn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1080"/>
                </a:solidFill>
                <a:latin typeface="Consolas" panose="020B0609020204030204" pitchFamily="49" charset="0"/>
              </a:rPr>
              <a:t>cols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9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900" dirty="0">
                <a:solidFill>
                  <a:srgbClr val="001080"/>
                </a:solidFill>
                <a:latin typeface="Consolas" panose="020B0609020204030204" pitchFamily="49" charset="0"/>
              </a:rPr>
              <a:t>imgIn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1080"/>
                </a:solidFill>
                <a:latin typeface="Consolas" panose="020B0609020204030204" pitchFamily="49" charset="0"/>
              </a:rPr>
              <a:t>rows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9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imgOut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900" dirty="0" err="1">
                <a:solidFill>
                  <a:srgbClr val="795E26"/>
                </a:solidFill>
                <a:latin typeface="Consolas" panose="020B0609020204030204" pitchFamily="49" charset="0"/>
              </a:rPr>
              <a:t>imgOut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roi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>
                <a:solidFill>
                  <a:srgbClr val="795E26"/>
                </a:solidFill>
                <a:latin typeface="Consolas" panose="020B0609020204030204" pitchFamily="49" charset="0"/>
              </a:rPr>
              <a:t>normalize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(imgOut,imgOut,</a:t>
            </a:r>
            <a:r>
              <a:rPr lang="en-US" sz="9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,NORM_MINMAX);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 err="1">
                <a:solidFill>
                  <a:srgbClr val="795E26"/>
                </a:solidFill>
                <a:latin typeface="Consolas" panose="020B0609020204030204" pitchFamily="49" charset="0"/>
              </a:rPr>
              <a:t>imshow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"After"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imgOut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 err="1">
                <a:solidFill>
                  <a:srgbClr val="795E26"/>
                </a:solidFill>
                <a:latin typeface="Consolas" panose="020B0609020204030204" pitchFamily="49" charset="0"/>
              </a:rPr>
              <a:t>waitKey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90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1167FDF-B0CF-41F4-B9DE-A56D1E1BA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703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F2F256D-D51A-4AB4-9436-73022E408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Прямое и обратное преобразование </a:t>
            </a:r>
            <a:r>
              <a:rPr lang="ru-RU" dirty="0" err="1"/>
              <a:t>фурье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9E9675-6AA9-4958-A8AF-F462A4AA1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2286002"/>
            <a:ext cx="8025730" cy="4189613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CalcFFT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Mat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Mat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complex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padRows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getOptimalDFTSize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rows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padCols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getOptimalDFTSize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//  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Преобразование Фурье эффективно считается не 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дял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всех размеров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padded,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imgComplex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convertTo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CV_32F);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+=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  //  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Чтобы мои значения были больше 1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//  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логарифмирование - вместо умножения получили сложение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copyMakeBorder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padded,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padRows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-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imgIn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rows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padCols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-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imgIn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BORDER_CONSTANT);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Mat planes [] = {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Mat_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&gt;(padded),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Mat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zeros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padded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(), CV_32F)};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merge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(planes,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imgComplex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dft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imgComplex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complex, DFT_SCALE);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CalcIFFT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Mat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complex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Mat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dft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(complex, output, DFT_INVERSE | DFT_REAL_OUTPUT);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exp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output,output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 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мы до этого в логарифмическом масштабе работали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5911639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2454</Words>
  <Application>Microsoft Office PowerPoint</Application>
  <PresentationFormat>Экран (4:3)</PresentationFormat>
  <Paragraphs>237</Paragraphs>
  <Slides>29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7" baseType="lpstr">
      <vt:lpstr>Arial</vt:lpstr>
      <vt:lpstr>Calibri</vt:lpstr>
      <vt:lpstr>Cambria Math</vt:lpstr>
      <vt:lpstr>Consolas</vt:lpstr>
      <vt:lpstr>Corbel</vt:lpstr>
      <vt:lpstr>Gill Sans MT</vt:lpstr>
      <vt:lpstr>Impact</vt:lpstr>
      <vt:lpstr>Эмблема</vt:lpstr>
      <vt:lpstr>Элементы технического зрения</vt:lpstr>
      <vt:lpstr>Изображение: что может получиться плохо?</vt:lpstr>
      <vt:lpstr>преобразования фурье</vt:lpstr>
      <vt:lpstr>Дискретное преобразование</vt:lpstr>
      <vt:lpstr>Для чего?</vt:lpstr>
      <vt:lpstr>Неравномерная подсветка</vt:lpstr>
      <vt:lpstr>Фильтр высоких частот</vt:lpstr>
      <vt:lpstr>Презентация PowerPoint</vt:lpstr>
      <vt:lpstr>Прямое и обратное преобразование фурье</vt:lpstr>
      <vt:lpstr>Fft_shift – Зачем?</vt:lpstr>
      <vt:lpstr>Презентация PowerPoint</vt:lpstr>
      <vt:lpstr>В коде</vt:lpstr>
      <vt:lpstr>Фильтр</vt:lpstr>
      <vt:lpstr>Как он выглядит</vt:lpstr>
      <vt:lpstr>Что получается</vt:lpstr>
      <vt:lpstr>И ещё</vt:lpstr>
      <vt:lpstr>Фильтр периодических помех</vt:lpstr>
      <vt:lpstr>В частотной области</vt:lpstr>
      <vt:lpstr>Создание фильтра…</vt:lpstr>
      <vt:lpstr>…И его Применение</vt:lpstr>
      <vt:lpstr>Результат</vt:lpstr>
      <vt:lpstr>Устранение размытия</vt:lpstr>
      <vt:lpstr>Функция рассеяния точки</vt:lpstr>
      <vt:lpstr>Частный случай</vt:lpstr>
      <vt:lpstr>Применение</vt:lpstr>
      <vt:lpstr>PSF</vt:lpstr>
      <vt:lpstr>Создание Фильтра</vt:lpstr>
      <vt:lpstr>фильтрация</vt:lpstr>
      <vt:lpstr>Результат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Элементы технического зрения</dc:title>
  <dc:creator>Alexey Makashov</dc:creator>
  <cp:lastModifiedBy>Alexey Makashov</cp:lastModifiedBy>
  <cp:revision>28</cp:revision>
  <dcterms:created xsi:type="dcterms:W3CDTF">2020-04-30T11:37:55Z</dcterms:created>
  <dcterms:modified xsi:type="dcterms:W3CDTF">2020-05-14T12:18:02Z</dcterms:modified>
</cp:coreProperties>
</file>