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3" r:id="rId1"/>
  </p:sldMasterIdLst>
  <p:notesMasterIdLst>
    <p:notesMasterId r:id="rId22"/>
  </p:notesMasterIdLst>
  <p:sldIdLst>
    <p:sldId id="256" r:id="rId2"/>
    <p:sldId id="297" r:id="rId3"/>
    <p:sldId id="296" r:id="rId4"/>
    <p:sldId id="285" r:id="rId5"/>
    <p:sldId id="292" r:id="rId6"/>
    <p:sldId id="293" r:id="rId7"/>
    <p:sldId id="294" r:id="rId8"/>
    <p:sldId id="286" r:id="rId9"/>
    <p:sldId id="287" r:id="rId10"/>
    <p:sldId id="288" r:id="rId11"/>
    <p:sldId id="289" r:id="rId12"/>
    <p:sldId id="295" r:id="rId13"/>
    <p:sldId id="298" r:id="rId14"/>
    <p:sldId id="299" r:id="rId15"/>
    <p:sldId id="290" r:id="rId16"/>
    <p:sldId id="300" r:id="rId17"/>
    <p:sldId id="301" r:id="rId18"/>
    <p:sldId id="302" r:id="rId19"/>
    <p:sldId id="303" r:id="rId20"/>
    <p:sldId id="29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0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53"/>
    <p:restoredTop sz="93711" autoAdjust="0"/>
  </p:normalViewPr>
  <p:slideViewPr>
    <p:cSldViewPr snapToGrid="0" snapToObjects="1">
      <p:cViewPr>
        <p:scale>
          <a:sx n="70" d="100"/>
          <a:sy n="70" d="100"/>
        </p:scale>
        <p:origin x="3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63CAC-6AEF-D94E-95EF-6C90CDB6BE3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5084-DD10-DD40-940B-909934A3D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2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D064022-0BDE-A84C-9686-710F155E4DE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41300CD-D622-BF4C-9357-E01403872E1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7177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4022-0BDE-A84C-9686-710F155E4DE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00CD-D622-BF4C-9357-E01403872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2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4022-0BDE-A84C-9686-710F155E4DE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00CD-D622-BF4C-9357-E01403872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0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4022-0BDE-A84C-9686-710F155E4DE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00CD-D622-BF4C-9357-E01403872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88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064022-0BDE-A84C-9686-710F155E4DE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41300CD-D622-BF4C-9357-E01403872E1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04848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4022-0BDE-A84C-9686-710F155E4DE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00CD-D622-BF4C-9357-E01403872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62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4022-0BDE-A84C-9686-710F155E4DE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00CD-D622-BF4C-9357-E01403872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727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4022-0BDE-A84C-9686-710F155E4DE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00CD-D622-BF4C-9357-E01403872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66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4022-0BDE-A84C-9686-710F155E4DE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00CD-D622-BF4C-9357-E01403872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6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D064022-0BDE-A84C-9686-710F155E4DE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41300CD-D622-BF4C-9357-E01403872E1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8049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D064022-0BDE-A84C-9686-710F155E4DE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41300CD-D622-BF4C-9357-E01403872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1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D064022-0BDE-A84C-9686-710F155E4DE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41300CD-D622-BF4C-9357-E01403872E1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337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4" y="1231506"/>
            <a:ext cx="6145284" cy="4394988"/>
          </a:xfrm>
        </p:spPr>
        <p:txBody>
          <a:bodyPr>
            <a:normAutofit/>
          </a:bodyPr>
          <a:lstStyle/>
          <a:p>
            <a:pPr algn="r"/>
            <a:r>
              <a:rPr lang="ru-RU" sz="4800" dirty="0"/>
              <a:t>Системы технического зрения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67275" y="1300843"/>
            <a:ext cx="3246199" cy="4256314"/>
          </a:xfrm>
        </p:spPr>
        <p:txBody>
          <a:bodyPr anchor="ctr">
            <a:normAutofit/>
          </a:bodyPr>
          <a:lstStyle/>
          <a:p>
            <a:pPr algn="l"/>
            <a:r>
              <a:rPr lang="ru-RU" dirty="0"/>
              <a:t>Системы линейных алгебраических уравнений. Метод Гаусса.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05CB15-2F46-4D9D-AEA4-3619C520C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45542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8DAE5F6-55D5-4FC2-B1F3-AE114251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1854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СЛАУ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Последовательно повторим операцию для второго, третьего… </a:t>
                </a:r>
                <a:r>
                  <a:rPr lang="en-US" dirty="0"/>
                  <a:t>n-1</a:t>
                </a:r>
                <a:r>
                  <a:rPr lang="ru-RU" dirty="0"/>
                  <a:t> столбца, начиная с соответствующей строки</a:t>
                </a:r>
              </a:p>
              <a:p>
                <a:r>
                  <a:rPr lang="ru-RU" dirty="0"/>
                  <a:t>Получим желаемую </a:t>
                </a:r>
                <a:r>
                  <a:rPr lang="ru-RU" dirty="0" err="1"/>
                  <a:t>верхнетреугольную</a:t>
                </a:r>
                <a:r>
                  <a:rPr lang="ru-RU" dirty="0"/>
                  <a:t> матрицу</a:t>
                </a:r>
                <a:endParaRPr lang="en-US" dirty="0"/>
              </a:p>
              <a:p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39" t="-6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616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СЛАУ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81743" y="1262743"/>
                <a:ext cx="10798628" cy="5100987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Теперь перейдём к обратному ходу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ru-RU" i="1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Видно,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latin typeface="Cambria Math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𝑛𝑛</m:t>
                            </m:r>
                          </m:sub>
                        </m:sSub>
                      </m:den>
                    </m:f>
                  </m:oMath>
                </a14:m>
                <a:endParaRPr lang="ru-RU" dirty="0"/>
              </a:p>
              <a:p>
                <a:r>
                  <a:rPr lang="ru-RU" dirty="0"/>
                  <a:t>Аналогично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  <m:r>
                          <a:rPr lang="ru-RU" i="1">
                            <a:latin typeface="Cambria Math" charset="0"/>
                          </a:rPr>
                          <m:t>−1</m:t>
                        </m:r>
                      </m:sub>
                    </m:sSub>
                    <m:r>
                      <a:rPr lang="ru-RU" i="1">
                        <a:latin typeface="Cambria Math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ru-RU" i="1"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𝑛</m:t>
                                </m:r>
                                <m:r>
                                  <a:rPr lang="ru-RU" i="1">
                                    <a:latin typeface="Cambria Math" charset="0"/>
                                  </a:rPr>
                                  <m:t>−1,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ru-RU" i="1">
                                <a:latin typeface="Cambria Math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𝑛</m:t>
                            </m:r>
                            <m:r>
                              <a:rPr lang="ru-RU" i="1">
                                <a:latin typeface="Cambria Math" charset="0"/>
                              </a:rPr>
                              <m:t>−1,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𝑛</m:t>
                            </m:r>
                            <m:r>
                              <a:rPr lang="ru-RU" i="1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endParaRPr lang="ru-RU" dirty="0"/>
              </a:p>
              <a:p>
                <a:r>
                  <a:rPr lang="ru-RU" dirty="0"/>
                  <a:t>Все последующие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ru-RU" i="1">
                          <a:latin typeface="Cambria Math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ru-RU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ru-RU" i="1">
                                  <a:latin typeface="Cambria Math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lang="ru-RU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1743" y="1262743"/>
                <a:ext cx="10798628" cy="5100987"/>
              </a:xfrm>
              <a:blipFill>
                <a:blip r:embed="rId2"/>
                <a:stretch>
                  <a:fillRect l="-508" t="-3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993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Несколько общих слов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buFont typeface="Arial" charset="0"/>
                  <a:buChar char="•"/>
                </a:pPr>
                <a:r>
                  <a:rPr lang="ru-RU" dirty="0"/>
                  <a:t>Метод Гаусса является прямым - конечное число действий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ru-RU" dirty="0"/>
                  <a:t>Первый шаг прямого хода – для каждой строки нам нужно сделать </a:t>
                </a:r>
                <a:r>
                  <a:rPr lang="en-US" dirty="0"/>
                  <a:t>n </a:t>
                </a:r>
                <a:r>
                  <a:rPr lang="ru-RU" dirty="0"/>
                  <a:t>умножений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ru-RU" dirty="0"/>
                  <a:t>Строк всего </a:t>
                </a:r>
                <a:r>
                  <a:rPr lang="en-US" dirty="0"/>
                  <a:t>n,</a:t>
                </a:r>
                <a:r>
                  <a:rPr lang="ru-RU" dirty="0"/>
                  <a:t> поэтому мы повторим операцию </a:t>
                </a:r>
                <a:r>
                  <a:rPr lang="en-US" dirty="0"/>
                  <a:t>n-1</a:t>
                </a:r>
                <a:r>
                  <a:rPr lang="ru-RU" dirty="0"/>
                  <a:t> раз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ru-RU" dirty="0"/>
                  <a:t>При этом нам нужно сделать </a:t>
                </a:r>
                <a:r>
                  <a:rPr lang="en-US" dirty="0"/>
                  <a:t>n </a:t>
                </a:r>
                <a:r>
                  <a:rPr lang="ru-RU" dirty="0"/>
                  <a:t>шагов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ru-RU" dirty="0"/>
                  <a:t>Итого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r>
                      <a:rPr lang="en-US" b="0" i="1" smtClean="0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lvl="1">
                  <a:buFont typeface="Arial" charset="0"/>
                  <a:buChar char="•"/>
                </a:pPr>
                <a:r>
                  <a:rPr lang="ru-RU" dirty="0"/>
                  <a:t>Для обратного хода -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r>
                      <a:rPr lang="en-US" i="1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ru-RU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dirty="0"/>
                  <a:t>, так что общее число действий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r>
                      <a:rPr lang="en-US" i="1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ru-RU" dirty="0"/>
              </a:p>
              <a:p>
                <a:pPr lvl="1">
                  <a:buFont typeface="Arial" charset="0"/>
                  <a:buChar char="•"/>
                </a:pPr>
                <a:r>
                  <a:rPr lang="ru-RU" dirty="0"/>
                  <a:t>Для сравнения в правиле </a:t>
                </a:r>
                <a:r>
                  <a:rPr lang="ru-RU" dirty="0" err="1"/>
                  <a:t>Краммера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+1)!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buFont typeface="Arial" charset="0"/>
                  <a:buChar char="•"/>
                </a:pPr>
                <a:r>
                  <a:rPr lang="ru-RU" dirty="0"/>
                  <a:t>Прямой метод – точный (в смысле невозможности уточнить решение)</a:t>
                </a:r>
              </a:p>
              <a:p>
                <a:pPr>
                  <a:buFont typeface="Arial" charset="0"/>
                  <a:buChar char="•"/>
                </a:pPr>
                <a:r>
                  <a:rPr lang="ru-RU" dirty="0"/>
                  <a:t>Неустойчив и чувствителен к входным данным</a:t>
                </a:r>
              </a:p>
              <a:p>
                <a:pPr>
                  <a:buFont typeface="Arial" charset="0"/>
                  <a:buChar char="•"/>
                </a:pPr>
                <a:r>
                  <a:rPr lang="ru-RU" dirty="0"/>
                  <a:t>Проигрывает итерационным при больших размерах системы уравнений (общий недостаток всех прямых методов)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9" t="-508" b="-13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477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FE799-07F3-45B6-8EA7-3FF7B960A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Небольшая алгоритмическая проблемма…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8FC78CD-FBAC-4956-A53A-ACC56E38A6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Давайте попробуем решить методом Гаусса систему</a:t>
                </a:r>
              </a:p>
              <a:p>
                <a:endParaRPr lang="en-US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ru-RU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sz="2400" dirty="0"/>
              </a:p>
              <a:p>
                <a:pPr algn="just"/>
                <a:endParaRPr lang="en-US" dirty="0"/>
              </a:p>
              <a:p>
                <a:r>
                  <a:rPr lang="ru-RU" dirty="0"/>
                  <a:t>У нас возникает небольшая проблема при прямом ходе: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Нужно как-то модифицировать алгоритм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8FC78CD-FBAC-4956-A53A-ACC56E38A6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981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F60044-4FF7-44FE-B0FA-24DF3794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– перестановка строк и/или столбцов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EECCF43-BBE1-423A-9F9F-52A32EA15E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Мы знаем, что перестановка строк в </a:t>
                </a:r>
                <a:r>
                  <a:rPr lang="ru-RU" i="1" dirty="0"/>
                  <a:t>расширенной </a:t>
                </a:r>
                <a:r>
                  <a:rPr lang="ru-RU" dirty="0"/>
                  <a:t>матрице не меняет решение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ru-RU" i="1" smtClean="0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i="1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ru-RU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ru-RU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ru-RU" b="0" i="1" smtClean="0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ru-RU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mr>
                          <m:mr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ru-RU" dirty="0"/>
                  <a:t>При этом перестановка столбцов приведёт к перенумерации элементов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ru-RU" i="1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ru-RU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ru-RU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ru-RU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ru-RU" i="1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EECCF43-BBE1-423A-9F9F-52A32EA15E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8556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Выбор главного элемента</a:t>
            </a:r>
            <a:r>
              <a:rPr lang="en-US" dirty="0"/>
              <a:t> </a:t>
            </a:r>
            <a:br>
              <a:rPr lang="ru-RU"/>
            </a:br>
            <a:r>
              <a:rPr lang="en-US"/>
              <a:t>(</a:t>
            </a:r>
            <a:r>
              <a:rPr lang="ru-RU" dirty="0"/>
              <a:t>по строкам</a:t>
            </a:r>
            <a:r>
              <a:rPr lang="en-US" dirty="0"/>
              <a:t>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ru-RU" dirty="0"/>
                  <a:t>Даже если диагональный элемент не нулевой – имеет смысл делать замену, так как мы позже на него делим: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ru-RU" i="1">
                        <a:latin typeface="Cambria Math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ru-RU" i="1">
                                <a:latin typeface="Cambria Math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𝑘</m:t>
                                    </m:r>
                                    <m:r>
                                      <a:rPr lang="ru-RU" i="1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ru-RU" i="1">
                                <a:latin typeface="Cambria Math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𝑘</m:t>
                            </m:r>
                            <m:r>
                              <a:rPr lang="ru-RU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endParaRPr lang="ru-RU" dirty="0"/>
              </a:p>
              <a:p>
                <a:r>
                  <a:rPr lang="ru-RU" dirty="0"/>
                  <a:t>Выход – переставить строки местами, выбрав строку с максимальным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ru-RU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5.2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4.3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4.4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−2.3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ru-RU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5.2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2.3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4.4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9" t="-5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6526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Выбор главного элемента</a:t>
            </a:r>
            <a:r>
              <a:rPr lang="en-US" dirty="0"/>
              <a:t> </a:t>
            </a:r>
            <a:br>
              <a:rPr lang="ru-RU" dirty="0"/>
            </a:br>
            <a:r>
              <a:rPr lang="en-US" dirty="0"/>
              <a:t>(</a:t>
            </a:r>
            <a:r>
              <a:rPr lang="ru-RU" dirty="0"/>
              <a:t>полный</a:t>
            </a:r>
            <a:r>
              <a:rPr lang="en-US" dirty="0"/>
              <a:t>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288366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Чуть лучше (но сложнее) вариант, в котором выбор максимального </a:t>
                </a:r>
              </a:p>
              <a:p>
                <a:r>
                  <a:rPr lang="ru-RU" dirty="0"/>
                  <a:t>Выход – переставить строки местами, выбрав строку с максимальным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5.2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4.3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4.4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−2.3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.3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.3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4.4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ru-RU" sz="2400" b="0" i="1" smtClean="0"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  <m:e>
                                <m:r>
                                  <a:rPr lang="ru-RU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ru-RU" sz="2400" b="0" i="1" smtClean="0">
                                    <a:latin typeface="Cambria Math" panose="02040503050406030204" pitchFamily="18" charset="0"/>
                                  </a:rPr>
                                  <m:t>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2.35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ru-RU" sz="2400" b="0" i="1" smtClean="0">
                                    <a:latin typeface="Cambria Math" panose="02040503050406030204" pitchFamily="18" charset="0"/>
                                  </a:rPr>
                                  <m:t>.3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400" b="0" i="1" smtClean="0">
                                    <a:latin typeface="Cambria Math" panose="02040503050406030204" pitchFamily="18" charset="0"/>
                                  </a:rPr>
                                  <m:t>4.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63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.88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.35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2.21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2.88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4.63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 algn="ctr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288366"/>
              </a:xfrm>
              <a:blipFill>
                <a:blip r:embed="rId2"/>
                <a:stretch>
                  <a:fillRect l="-545" t="-5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438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E943CD-EA44-4E6B-8CEC-39D34F594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Гаусса и определитель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9BE4262-3C4F-44BF-97F3-D9CDBFD0E5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415143"/>
                <a:ext cx="10178322" cy="5279571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Мы уже знаем, что эквивалентные преобразования </a:t>
                </a:r>
                <a:r>
                  <a:rPr lang="ru-RU" i="1" dirty="0">
                    <a:solidFill>
                      <a:schemeClr val="accent4"/>
                    </a:solidFill>
                  </a:rPr>
                  <a:t>не меняют</a:t>
                </a:r>
                <a:r>
                  <a:rPr lang="ru-RU" i="1" dirty="0">
                    <a:solidFill>
                      <a:schemeClr val="accent3"/>
                    </a:solidFill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</a:rPr>
                  <a:t>определитель матрицы</a:t>
                </a:r>
              </a:p>
              <a:p>
                <a:r>
                  <a:rPr lang="ru-RU" dirty="0">
                    <a:solidFill>
                      <a:schemeClr val="tx1"/>
                    </a:solidFill>
                  </a:rPr>
                  <a:t>Поэтому определитель матрицы после прямого хода по методу Гаусса такой же, как и у исходной матрицы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charset="0"/>
                            </a:rPr>
                            <m:t>𝐴</m:t>
                          </m:r>
                        </m:e>
                      </m:acc>
                      <m:r>
                        <a:rPr lang="ru-RU" i="1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</a:rPr>
                  <a:t>Определитель матрицы равен произведению её диагональных элементов: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</a:rPr>
                  <a:t>Для решения нам придётся выполнить прямой ход за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</a:rPr>
                  <a:t>и ещё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</a:rPr>
                  <a:t>умножений</a:t>
                </a:r>
              </a:p>
              <a:p>
                <a:r>
                  <a:rPr lang="ru-RU" dirty="0">
                    <a:solidFill>
                      <a:schemeClr val="tx1"/>
                    </a:solidFill>
                  </a:rPr>
                  <a:t>Для вычисления «в лоб»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9BE4262-3C4F-44BF-97F3-D9CDBFD0E5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415143"/>
                <a:ext cx="10178322" cy="5279571"/>
              </a:xfrm>
              <a:blipFill>
                <a:blip r:embed="rId2"/>
                <a:stretch>
                  <a:fillRect l="-539" t="-3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9671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E943CD-EA44-4E6B-8CEC-39D34F594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050" y="382385"/>
            <a:ext cx="10722608" cy="1492132"/>
          </a:xfrm>
        </p:spPr>
        <p:txBody>
          <a:bodyPr/>
          <a:lstStyle/>
          <a:p>
            <a:r>
              <a:rPr lang="ru-RU" dirty="0"/>
              <a:t>Метод Гаусса и обратная матрица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9BE4262-3C4F-44BF-97F3-D9CDBFD0E5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393370"/>
                <a:ext cx="10178322" cy="5279571"/>
              </a:xfrm>
            </p:spPr>
            <p:txBody>
              <a:bodyPr>
                <a:normAutofit/>
              </a:bodyPr>
              <a:lstStyle/>
              <a:p>
                <a:r>
                  <a:rPr lang="ru-RU" dirty="0">
                    <a:solidFill>
                      <a:schemeClr val="tx1"/>
                    </a:solidFill>
                  </a:rPr>
                  <a:t>Небольшой экскурс в прошлое:</a:t>
                </a:r>
              </a:p>
              <a:p>
                <a:r>
                  <a:rPr lang="ru-RU" dirty="0">
                    <a:solidFill>
                      <a:schemeClr val="tx1"/>
                    </a:solidFill>
                  </a:rPr>
                  <a:t>Обратная матрица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  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</a:rPr>
                  <a:t>Перемножение матриц: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ru-RU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ru-RU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ru-RU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9BE4262-3C4F-44BF-97F3-D9CDBFD0E5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393370"/>
                <a:ext cx="10178322" cy="5279571"/>
              </a:xfrm>
              <a:blipFill>
                <a:blip r:embed="rId2"/>
                <a:stretch>
                  <a:fillRect l="-539" t="-4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52459350-BEFC-471B-9917-49C0FAB24175}"/>
              </a:ext>
            </a:extLst>
          </p:cNvPr>
          <p:cNvCxnSpPr/>
          <p:nvPr/>
        </p:nvCxnSpPr>
        <p:spPr>
          <a:xfrm>
            <a:off x="2503714" y="3287486"/>
            <a:ext cx="2177143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C97FA64C-4C8F-4320-8D68-79B0841A1C98}"/>
              </a:ext>
            </a:extLst>
          </p:cNvPr>
          <p:cNvCxnSpPr>
            <a:cxnSpLocks/>
          </p:cNvCxnSpPr>
          <p:nvPr/>
        </p:nvCxnSpPr>
        <p:spPr>
          <a:xfrm>
            <a:off x="5061857" y="3390899"/>
            <a:ext cx="0" cy="132805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8B92C3C1-0D02-4E26-9F5A-0C54A7AB24EF}"/>
              </a:ext>
            </a:extLst>
          </p:cNvPr>
          <p:cNvCxnSpPr>
            <a:cxnSpLocks/>
          </p:cNvCxnSpPr>
          <p:nvPr/>
        </p:nvCxnSpPr>
        <p:spPr>
          <a:xfrm>
            <a:off x="5018314" y="5089070"/>
            <a:ext cx="0" cy="132805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C43A48A-C86E-4E25-BF3A-B972465A78E5}"/>
              </a:ext>
            </a:extLst>
          </p:cNvPr>
          <p:cNvCxnSpPr/>
          <p:nvPr/>
        </p:nvCxnSpPr>
        <p:spPr>
          <a:xfrm>
            <a:off x="2503714" y="5464629"/>
            <a:ext cx="2177143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73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E943CD-EA44-4E6B-8CEC-39D34F594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050" y="382385"/>
            <a:ext cx="10722608" cy="1492132"/>
          </a:xfrm>
        </p:spPr>
        <p:txBody>
          <a:bodyPr/>
          <a:lstStyle/>
          <a:p>
            <a:r>
              <a:rPr lang="ru-RU" dirty="0"/>
              <a:t>Метод Гаусса и обратная матрица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9BE4262-3C4F-44BF-97F3-D9CDBFD0E5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393370"/>
                <a:ext cx="10178322" cy="52795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>
                    <a:solidFill>
                      <a:schemeClr val="tx1"/>
                    </a:solidFill>
                  </a:rPr>
                  <a:t>Представим обратную матрицу как несколько столбцов:</a:t>
                </a:r>
              </a:p>
              <a:p>
                <a:pPr marL="0" indent="0">
                  <a:buNone/>
                </a:pPr>
                <a:endParaRPr lang="ru-RU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…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…      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:endParaRPr lang="ru-RU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ru-RU" dirty="0">
                    <a:solidFill>
                      <a:schemeClr val="tx1"/>
                    </a:solidFill>
                  </a:rPr>
                  <a:t>Вычисление обратной матрицы – решение </a:t>
                </a:r>
                <a:r>
                  <a:rPr lang="en-US" i="1" dirty="0">
                    <a:solidFill>
                      <a:schemeClr val="tx1"/>
                    </a:solidFill>
                  </a:rPr>
                  <a:t>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</a:rPr>
                  <a:t>СЛАУ с одинаковой матрицей</a:t>
                </a:r>
              </a:p>
              <a:p>
                <a:pPr marL="0" indent="0">
                  <a:buNone/>
                </a:pPr>
                <a:r>
                  <a:rPr lang="ru-RU" dirty="0">
                    <a:solidFill>
                      <a:schemeClr val="tx1"/>
                    </a:solidFill>
                  </a:rPr>
                  <a:t>Обычно для решения используют не метод Гаусса, а </a:t>
                </a:r>
                <a:r>
                  <a:rPr lang="en-US" i="1" dirty="0">
                    <a:solidFill>
                      <a:schemeClr val="tx1"/>
                    </a:solidFill>
                  </a:rPr>
                  <a:t>LU</a:t>
                </a:r>
                <a:r>
                  <a:rPr lang="en-US" dirty="0">
                    <a:solidFill>
                      <a:schemeClr val="tx1"/>
                    </a:solidFill>
                  </a:rPr>
                  <a:t>-</a:t>
                </a:r>
                <a:r>
                  <a:rPr lang="ru-RU" dirty="0">
                    <a:solidFill>
                      <a:schemeClr val="tx1"/>
                    </a:solidFill>
                  </a:rPr>
                  <a:t>разложение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9BE4262-3C4F-44BF-97F3-D9CDBFD0E5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393370"/>
                <a:ext cx="10178322" cy="5279571"/>
              </a:xfrm>
              <a:blipFill>
                <a:blip r:embed="rId2"/>
                <a:stretch>
                  <a:fillRect l="-599" t="-4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2585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 предыдущего занятия</a:t>
            </a:r>
            <a:r>
              <a:rPr lang="is-IS" dirty="0"/>
              <a:t>…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257300" y="2285999"/>
                <a:ext cx="4205103" cy="418961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ru-RU" dirty="0"/>
                  <a:t>Попробуйте применить метод половинного деления для отыскания минимума функции</a:t>
                </a:r>
              </a:p>
              <a:p>
                <a:pPr>
                  <a:buFont typeface="Arial" charset="0"/>
                  <a:buChar char="•"/>
                </a:pPr>
                <a:r>
                  <a:rPr lang="ru-RU" dirty="0"/>
                  <a:t>Какие ограничения есть у этого метода?</a:t>
                </a:r>
              </a:p>
              <a:p>
                <a:pPr>
                  <a:buFont typeface="Arial" charset="0"/>
                  <a:buChar char="•"/>
                </a:pPr>
                <a:r>
                  <a:rPr lang="ru-RU" dirty="0"/>
                  <a:t>Какой это метод – прямой или итерационный?</a:t>
                </a:r>
              </a:p>
              <a:p>
                <a:pPr>
                  <a:buFont typeface="Arial" charset="0"/>
                  <a:buChar char="•"/>
                </a:pPr>
                <a:r>
                  <a:rPr lang="ru-RU" dirty="0"/>
                  <a:t>Сможете ли вы оценить количество действий?</a:t>
                </a:r>
              </a:p>
              <a:p>
                <a:pPr marL="0" indent="0">
                  <a:buNone/>
                </a:pPr>
                <a:r>
                  <a:rPr lang="ru-RU" dirty="0"/>
                  <a:t>Для оценки работоспособности используйте функцию</a:t>
                </a:r>
                <a:endParaRPr lang="en-US" dirty="0"/>
              </a:p>
              <a:p>
                <a:pPr marL="0" indent="0" algn="ctr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+4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+6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+4</m:t>
                    </m:r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+1, </m:t>
                    </m:r>
                  </m:oMath>
                </a14:m>
                <a:endParaRPr lang="ru-RU" b="0" i="1" dirty="0">
                  <a:latin typeface="Cambria Math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∈[−2,2]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57300" y="2285999"/>
                <a:ext cx="4205103" cy="4189615"/>
              </a:xfrm>
              <a:blipFill>
                <a:blip r:embed="rId2"/>
                <a:stretch>
                  <a:fillRect l="-1304" t="-1456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16410" y="1478076"/>
            <a:ext cx="5659583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76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ru-RU" dirty="0"/>
                  <a:t>Решить методом Гаусса с выбором главного элемента по строкам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dirty="0"/>
                  <a:t>Найти обратную матрицу к матрице А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dirty="0"/>
                  <a:t>Используем стандартные средства языка (т.е. никаких сторонних библиотек)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charset="0"/>
                        </a:rPr>
                        <m:t>𝐴</m:t>
                      </m:r>
                      <m:r>
                        <a:rPr lang="ru-RU" i="1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ru-RU" i="1">
                                          <a:latin typeface="Cambria Math" charset="0"/>
                                        </a:rPr>
                                        <m:t>10</m:t>
                                      </m:r>
                                    </m:e>
                                    <m:e>
                                      <m:r>
                                        <a:rPr lang="ru-RU" i="1">
                                          <a:latin typeface="Cambria Math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ru-RU" i="1">
                                          <a:latin typeface="Cambria Math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ru-RU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ru-RU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ru-RU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ru-RU" i="1">
                                          <a:latin typeface="Cambria Math" charset="0"/>
                                        </a:rPr>
                                        <m:t>−2</m:t>
                                      </m:r>
                                    </m:e>
                                    <m:e>
                                      <m:r>
                                        <a:rPr lang="ru-RU" i="1">
                                          <a:latin typeface="Cambria Math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ru-RU" i="1">
                                          <a:latin typeface="Cambria Math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ru-RU" i="1">
                                          <a:latin typeface="Cambria Math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ru-RU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ru-RU" i="1">
                                          <a:latin typeface="Cambria Math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ru-RU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ru-RU" i="1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ru-RU" i="1">
                                          <a:latin typeface="Cambria Math" charset="0"/>
                                        </a:rPr>
                                        <m:t>−2</m:t>
                                      </m:r>
                                    </m:e>
                                    <m:e>
                                      <m:r>
                                        <a:rPr lang="ru-RU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i="1">
                          <a:latin typeface="Cambria Math" charset="0"/>
                        </a:rPr>
                        <m:t>𝑏</m:t>
                      </m:r>
                      <m:r>
                        <a:rPr lang="ru-RU" i="1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i="1">
                                    <a:latin typeface="Cambria Math" charset="0"/>
                                  </a:rPr>
                                  <m:t>25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charset="0"/>
                                  </a:rPr>
                                  <m:t>14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ru-RU" i="1">
                                          <a:latin typeface="Cambria Math" charset="0"/>
                                        </a:rPr>
                                        <m:t>10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ru-RU" i="1">
                                          <a:latin typeface="Cambria Math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9" t="-8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49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это можно сделать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97277" y="1317171"/>
                <a:ext cx="5099395" cy="515844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dirty="0"/>
                  <a:t>Мы используем </a:t>
                </a:r>
                <a:r>
                  <a:rPr lang="ru-RU" i="1" dirty="0" err="1">
                    <a:solidFill>
                      <a:schemeClr val="accent1"/>
                    </a:solidFill>
                  </a:rPr>
                  <a:t>унимодальность</a:t>
                </a:r>
                <a:r>
                  <a:rPr lang="ru-RU" dirty="0"/>
                  <a:t> функции</a:t>
                </a:r>
              </a:p>
              <a:p>
                <a:r>
                  <a:rPr lang="ru-RU" dirty="0"/>
                  <a:t>Введём дополнительную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charset="0"/>
                      </a:rPr>
                      <m:t>𝛿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окрестность известной величины</a:t>
                </a:r>
              </a:p>
              <a:p>
                <a:r>
                  <a:rPr lang="ru-RU" dirty="0"/>
                  <a:t>Теперь мы используем </a:t>
                </a:r>
                <a:r>
                  <a:rPr lang="ru-RU" i="1" dirty="0"/>
                  <a:t>две</a:t>
                </a:r>
                <a:r>
                  <a:rPr lang="ru-RU" dirty="0"/>
                  <a:t> точки при разбиении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</a:rPr>
                      <m:t>𝛿</m:t>
                    </m:r>
                    <m:r>
                      <a:rPr lang="en-US" b="0" i="1" smtClean="0">
                        <a:latin typeface="Cambria Math" charset="0"/>
                      </a:rPr>
                      <m:t>;  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r>
                  <a:rPr lang="ru-RU" dirty="0"/>
                  <a:t>Теперь нам достаточно сравнить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 </m:t>
                    </m:r>
                    <m:r>
                      <a:rPr lang="ru-RU" b="0" i="1" smtClean="0">
                        <a:latin typeface="Cambria Math" charset="0"/>
                      </a:rPr>
                      <m:t>и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&lt;</m:t>
                    </m:r>
                    <m:r>
                      <a:rPr lang="en-US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: </a:t>
                </a:r>
                <a:r>
                  <a:rPr lang="ru-RU" dirty="0"/>
                  <a:t>минимум на отрезке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&gt;</m:t>
                    </m:r>
                    <m:r>
                      <a:rPr lang="en-US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: </a:t>
                </a:r>
                <a:r>
                  <a:rPr lang="ru-RU" dirty="0"/>
                  <a:t>минимум на отрезке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]</m:t>
                    </m:r>
                  </m:oMath>
                </a14:m>
                <a:endParaRPr lang="ru-RU" dirty="0"/>
              </a:p>
              <a:p>
                <a:r>
                  <a:rPr lang="ru-RU" dirty="0"/>
                  <a:t>Строим новый отрезок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𝑘</m:t>
                            </m:r>
                            <m:r>
                              <a:rPr lang="ru-RU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ru-RU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ru-RU" dirty="0"/>
                  <a:t>и т.д.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97277" y="1317171"/>
                <a:ext cx="5099395" cy="5158443"/>
              </a:xfrm>
              <a:blipFill>
                <a:blip r:embed="rId2"/>
                <a:stretch>
                  <a:fillRect l="-1075" t="-591" r="-7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48209" y="1618859"/>
            <a:ext cx="5731419" cy="4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5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СЛАУ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buFont typeface="Arial" charset="0"/>
                  <a:buChar char="•"/>
                </a:pPr>
                <a:r>
                  <a:rPr lang="ru-RU" dirty="0"/>
                  <a:t>Система линейных уравнений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charset="0"/>
                        </a:rPr>
                        <m:t>𝐴</m:t>
                      </m:r>
                      <m:r>
                        <a:rPr lang="ru-RU" i="1">
                          <a:latin typeface="Cambria Math" charset="0"/>
                        </a:rPr>
                        <m:t>⋅</m:t>
                      </m:r>
                      <m:r>
                        <a:rPr lang="ru-RU" i="1">
                          <a:latin typeface="Cambria Math" charset="0"/>
                        </a:rPr>
                        <m:t>𝑥</m:t>
                      </m:r>
                      <m:r>
                        <a:rPr lang="ru-RU" i="1">
                          <a:latin typeface="Cambria Math" charset="0"/>
                        </a:rPr>
                        <m:t>=</m:t>
                      </m:r>
                      <m:r>
                        <a:rPr lang="ru-RU" i="1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i="1">
                        <a:latin typeface="Cambria Math" charset="0"/>
                      </a:rPr>
                      <m:t> </m:t>
                    </m:r>
                    <m:r>
                      <a:rPr lang="ru-RU" i="1">
                        <a:latin typeface="Cambria Math" charset="0"/>
                      </a:rPr>
                      <m:t>𝐴</m:t>
                    </m:r>
                    <m:r>
                      <a:rPr lang="ru-RU" i="1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r>
                                <a:rPr lang="ru-RU" i="1">
                                  <a:latin typeface="Cambria Math" charset="0"/>
                                </a:rPr>
                                <m:t>⋯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ru-RU" i="1">
                                  <a:latin typeface="Cambria Math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ru-RU" i="1">
                                  <a:latin typeface="Cambria Math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  <m:r>
                                          <a:rPr lang="ru-RU" i="1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  <m:r>
                                          <a:rPr lang="ru-RU" i="1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r>
                                <a:rPr lang="ru-RU" i="1">
                                  <a:latin typeface="Cambria Math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charset="0"/>
                      </a:rPr>
                      <m:t>𝑏</m:t>
                    </m:r>
                    <m:r>
                      <a:rPr lang="ru-RU" i="1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ru-RU" i="1">
                                        <a:latin typeface="Cambria Math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  <a:p>
                <a:pPr>
                  <a:buFont typeface="Arial" charset="0"/>
                  <a:buChar char="•"/>
                </a:pPr>
                <a:r>
                  <a:rPr lang="ru-RU" dirty="0"/>
                  <a:t>Коэффициенты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- заданы, </a:t>
                </a:r>
                <a:r>
                  <a:rPr lang="en-US" dirty="0"/>
                  <a:t>x</a:t>
                </a:r>
                <a:r>
                  <a:rPr lang="ru-RU" dirty="0"/>
                  <a:t> – предстоит найти</a:t>
                </a:r>
              </a:p>
              <a:p>
                <a:pPr>
                  <a:buFont typeface="Arial" charset="0"/>
                  <a:buChar char="•"/>
                </a:pPr>
                <a:r>
                  <a:rPr lang="ru-RU" dirty="0"/>
                  <a:t>Существенное требование – матрица квадратная: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ru-RU" dirty="0"/>
                  <a:t>Если строк меньше, чем столбцов – решение определено неоднозначно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ru-RU" dirty="0"/>
                  <a:t>Если больше – задача переопределена и точного решения не имеет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19" t="-16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0304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Переопределённая система уравнений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257300" y="1874517"/>
                <a:ext cx="4800600" cy="4733111"/>
              </a:xfrm>
            </p:spPr>
            <p:txBody>
              <a:bodyPr>
                <a:normAutofit fontScale="92500"/>
              </a:bodyPr>
              <a:lstStyle/>
              <a:p>
                <a:pPr>
                  <a:buFont typeface="Arial" charset="0"/>
                  <a:buChar char="•"/>
                </a:pPr>
                <a:r>
                  <a:rPr lang="ru-RU" dirty="0"/>
                  <a:t>Почему она не имеет решения?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ru-RU" dirty="0"/>
                  <a:t>Система с двумя переменными – определение калибровочных коэффициентов для стереопары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ru-RU" dirty="0"/>
                  <a:t>Один и тот же объект для левой и правой камеры находится в разном положении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ru-RU" dirty="0"/>
                  <a:t>Разница в его положении – </a:t>
                </a:r>
                <a:r>
                  <a:rPr lang="ru-RU" dirty="0" err="1"/>
                  <a:t>диспаратность</a:t>
                </a:r>
                <a:endParaRPr lang="ru-RU" dirty="0"/>
              </a:p>
              <a:p>
                <a:pPr lvl="1">
                  <a:buFont typeface="Arial" charset="0"/>
                  <a:buChar char="•"/>
                </a:pPr>
                <a:r>
                  <a:rPr lang="ru-RU" dirty="0"/>
                  <a:t>Чем мы дальше от объекта, тем она меньше, и наоборот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𝑏𝑎𝑠𝑒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𝑧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dirty="0"/>
                  <a:t> - калибровочные коэффициенты, которые нужно определить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57300" y="1874517"/>
                <a:ext cx="4800600" cy="4733111"/>
              </a:xfrm>
              <a:blipFill>
                <a:blip r:embed="rId2"/>
                <a:stretch>
                  <a:fillRect l="-888" t="-257" r="-5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34102" y="1874516"/>
            <a:ext cx="5127623" cy="394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5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 чему приводит погрешность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257300" y="1558252"/>
            <a:ext cx="4800600" cy="632529"/>
          </a:xfrm>
        </p:spPr>
        <p:txBody>
          <a:bodyPr/>
          <a:lstStyle/>
          <a:p>
            <a:r>
              <a:rPr lang="ru-RU" dirty="0"/>
              <a:t>Зависимость между дальностью и рассогласованием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4129" y="2038011"/>
            <a:ext cx="6030699" cy="4020465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624828" y="1410348"/>
            <a:ext cx="4800600" cy="632529"/>
          </a:xfrm>
        </p:spPr>
        <p:txBody>
          <a:bodyPr/>
          <a:lstStyle/>
          <a:p>
            <a:r>
              <a:rPr lang="ru-RU" dirty="0"/>
              <a:t>Обратная (линейная) зависимость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90715" y="2038011"/>
            <a:ext cx="6201285" cy="413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5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 чему приводит погрешность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ru-RU" dirty="0"/>
              <a:t>В идеальном мире – уравнения будут линейно-зависимыми</a:t>
            </a:r>
          </a:p>
          <a:p>
            <a:pPr>
              <a:buFont typeface="Arial" charset="0"/>
              <a:buChar char="•"/>
            </a:pPr>
            <a:r>
              <a:rPr lang="ru-RU" dirty="0"/>
              <a:t>Погрешность приводит к тому, что уравнения становятся линейно-независимыми</a:t>
            </a:r>
          </a:p>
          <a:p>
            <a:pPr>
              <a:buFont typeface="Arial" charset="0"/>
              <a:buChar char="•"/>
            </a:pPr>
            <a:r>
              <a:rPr lang="ru-RU" dirty="0"/>
              <a:t>Точное решение в этом случае невозможно</a:t>
            </a:r>
          </a:p>
          <a:p>
            <a:pPr>
              <a:buFont typeface="Arial" charset="0"/>
              <a:buChar char="•"/>
            </a:pPr>
            <a:r>
              <a:rPr lang="ru-RU" dirty="0"/>
              <a:t>Можно построить его оценку (МНК и аналоги)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629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СЛАУ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Метод условно разделяется на 2 части:</a:t>
                </a:r>
              </a:p>
              <a:p>
                <a:pPr lvl="1"/>
                <a:r>
                  <a:rPr lang="ru-RU" dirty="0"/>
                  <a:t>Прямой ход (приведение матрицы)</a:t>
                </a:r>
              </a:p>
              <a:p>
                <a:pPr lvl="1"/>
                <a:r>
                  <a:rPr lang="ru-RU" dirty="0"/>
                  <a:t>Обратный ход (вычисление решения)</a:t>
                </a:r>
              </a:p>
              <a:p>
                <a:r>
                  <a:rPr lang="ru-RU" dirty="0"/>
                  <a:t>Прямой ход (приведение к </a:t>
                </a:r>
                <a:r>
                  <a:rPr lang="ru-RU" dirty="0" err="1"/>
                  <a:t>верхнетреугольному</a:t>
                </a:r>
                <a:r>
                  <a:rPr lang="ru-RU" dirty="0"/>
                  <a:t> виду):</a:t>
                </a:r>
              </a:p>
              <a:p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charset="0"/>
                            </a:rPr>
                            <m:t>𝐴</m:t>
                          </m:r>
                        </m:e>
                      </m:acc>
                      <m:r>
                        <a:rPr lang="ru-RU" i="1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ru-RU" i="1">
                                                  <a:latin typeface="Cambria Math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ru-RU" i="1">
                                                  <a:latin typeface="Cambria Math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ru-RU" i="1">
                                    <a:latin typeface="Cambria Math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ru-RU" i="1">
                                                  <a:latin typeface="Cambria Math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ru-RU" i="1">
                                                  <a:latin typeface="Cambria Math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ru-RU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ru-RU" i="1">
                                    <a:latin typeface="Cambria Math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32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СЛАУ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Мы можем складывать и вычитать строки с коэффициентами</a:t>
                </a:r>
              </a:p>
              <a:p>
                <a:r>
                  <a:rPr lang="ru-RU" dirty="0" err="1"/>
                  <a:t>Занулим</a:t>
                </a:r>
                <a:r>
                  <a:rPr lang="ru-RU" dirty="0"/>
                  <a:t> </a:t>
                </a:r>
                <a:r>
                  <a:rPr lang="ru-RU" dirty="0" err="1"/>
                  <a:t>коэффициен</a:t>
                </a:r>
                <a:r>
                  <a:rPr lang="ru-RU" dirty="0"/>
                  <a:t>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ru-RU" dirty="0"/>
                  <a:t>Для этого вычислим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charset="0"/>
                          </a:rPr>
                          <m:t>𝜇</m:t>
                        </m:r>
                      </m:e>
                      <m:sub>
                        <m:r>
                          <a:rPr lang="ru-RU" i="1">
                            <a:latin typeface="Cambria Math" charset="0"/>
                          </a:rPr>
                          <m:t>21</m:t>
                        </m:r>
                      </m:sub>
                    </m:sSub>
                    <m:r>
                      <a:rPr lang="ru-RU" i="1">
                        <a:latin typeface="Cambria Math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RU" i="1">
                                <a:latin typeface="Cambria Math" charset="0"/>
                              </a:rPr>
                              <m:t>21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RU" i="1">
                                <a:latin typeface="Cambria Math" charset="0"/>
                              </a:rPr>
                              <m:t>11</m:t>
                            </m:r>
                          </m:sub>
                        </m:sSub>
                      </m:den>
                    </m:f>
                  </m:oMath>
                </a14:m>
                <a:endParaRPr lang="ru-RU" dirty="0"/>
              </a:p>
              <a:p>
                <a:r>
                  <a:rPr lang="ru-RU" dirty="0"/>
                  <a:t>Вычтем из второй строки первую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ru-RU" i="1">
                              <a:latin typeface="Cambria Math" charset="0"/>
                            </a:rPr>
                            <m:t>2</m:t>
                          </m:r>
                          <m:r>
                            <a:rPr lang="ru-RU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21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21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⋅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  <m:r>
                            <a:rPr lang="en-US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При этом преобразуется и правая часть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ru-RU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ru-RU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21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⋅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276029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919</Words>
  <Application>Microsoft Office PowerPoint</Application>
  <PresentationFormat>Широкоэкранный</PresentationFormat>
  <Paragraphs>141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Corbel</vt:lpstr>
      <vt:lpstr>Gill Sans MT</vt:lpstr>
      <vt:lpstr>Impact</vt:lpstr>
      <vt:lpstr>Эмблема</vt:lpstr>
      <vt:lpstr>Системы технического зрения</vt:lpstr>
      <vt:lpstr>С предыдущего занятия…</vt:lpstr>
      <vt:lpstr>Как это можно сделать</vt:lpstr>
      <vt:lpstr>Решение СЛАУ</vt:lpstr>
      <vt:lpstr>Переопределённая система уравнений</vt:lpstr>
      <vt:lpstr>К чему приводит погрешность</vt:lpstr>
      <vt:lpstr>К чему приводит погрешность</vt:lpstr>
      <vt:lpstr>Решение СЛАУ</vt:lpstr>
      <vt:lpstr>Решение СЛАУ</vt:lpstr>
      <vt:lpstr>Решение СЛАУ</vt:lpstr>
      <vt:lpstr>Решение СЛАУ</vt:lpstr>
      <vt:lpstr>Несколько общих слов</vt:lpstr>
      <vt:lpstr>Небольшая алгоритмическая проблемма…</vt:lpstr>
      <vt:lpstr>Решение – перестановка строк и/или столбцов</vt:lpstr>
      <vt:lpstr>Выбор главного элемента  (по строкам)</vt:lpstr>
      <vt:lpstr>Выбор главного элемента  (полный)</vt:lpstr>
      <vt:lpstr>Метод Гаусса и определитель</vt:lpstr>
      <vt:lpstr>Метод Гаусса и обратная матрица</vt:lpstr>
      <vt:lpstr>Метод Гаусса и обратная матрица</vt:lpstr>
      <vt:lpstr>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Системы технического зрения</dc:title>
  <dc:creator>Alexey Makashov</dc:creator>
  <cp:lastModifiedBy>Alexey Makashov</cp:lastModifiedBy>
  <cp:revision>1</cp:revision>
  <dcterms:created xsi:type="dcterms:W3CDTF">2020-03-03T16:49:14Z</dcterms:created>
  <dcterms:modified xsi:type="dcterms:W3CDTF">2020-03-03T16:49:45Z</dcterms:modified>
</cp:coreProperties>
</file>