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sldIdLst>
    <p:sldId id="257" r:id="rId2"/>
    <p:sldId id="304" r:id="rId3"/>
    <p:sldId id="305" r:id="rId4"/>
    <p:sldId id="306" r:id="rId5"/>
    <p:sldId id="307" r:id="rId6"/>
    <p:sldId id="308" r:id="rId7"/>
    <p:sldId id="309" r:id="rId8"/>
    <p:sldId id="312" r:id="rId9"/>
    <p:sldId id="275" r:id="rId10"/>
    <p:sldId id="313" r:id="rId11"/>
    <p:sldId id="314" r:id="rId12"/>
    <p:sldId id="315" r:id="rId13"/>
    <p:sldId id="268" r:id="rId14"/>
    <p:sldId id="269" r:id="rId15"/>
    <p:sldId id="317" r:id="rId16"/>
    <p:sldId id="318" r:id="rId17"/>
    <p:sldId id="316" r:id="rId18"/>
    <p:sldId id="319" r:id="rId19"/>
    <p:sldId id="321" r:id="rId20"/>
    <p:sldId id="32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97"/>
  </p:normalViewPr>
  <p:slideViewPr>
    <p:cSldViewPr>
      <p:cViewPr varScale="1">
        <p:scale>
          <a:sx n="81" d="100"/>
          <a:sy n="81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96D76-9875-4C41-9D3A-57797037953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3BC5A-35CF-1E4D-AE93-4C543904F375}">
      <dgm:prSet phldrT="[Text]"/>
      <dgm:spPr/>
      <dgm:t>
        <a:bodyPr/>
        <a:lstStyle/>
        <a:p>
          <a:r>
            <a:rPr lang="ru-RU" dirty="0"/>
            <a:t>Вычисляем  матрицы </a:t>
          </a:r>
        </a:p>
        <a:p>
          <a:r>
            <a:rPr lang="en-US" dirty="0"/>
            <a:t>L</a:t>
          </a:r>
          <a:r>
            <a:rPr lang="ru-RU" dirty="0"/>
            <a:t> и </a:t>
          </a:r>
          <a:r>
            <a:rPr lang="en-US" dirty="0"/>
            <a:t>U</a:t>
          </a:r>
        </a:p>
      </dgm:t>
    </dgm:pt>
    <dgm:pt modelId="{754FA9F8-0D38-284D-91BB-B6813D3D1995}" type="parTrans" cxnId="{2A5A7ECD-B92F-5449-8CEF-AD4C21DCBFC1}">
      <dgm:prSet/>
      <dgm:spPr/>
      <dgm:t>
        <a:bodyPr/>
        <a:lstStyle/>
        <a:p>
          <a:endParaRPr lang="en-US"/>
        </a:p>
      </dgm:t>
    </dgm:pt>
    <dgm:pt modelId="{B21FBEE5-ACCB-8E40-B4A0-97B6BAA26B4D}" type="sibTrans" cxnId="{2A5A7ECD-B92F-5449-8CEF-AD4C21DCBFC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B3F9788-2D1C-5549-A4FF-3FD09502E98B}">
          <dgm:prSet phldrT="[Text]"/>
          <dgm:spPr/>
          <dgm:t>
            <a:bodyPr/>
            <a:lstStyle/>
            <a:p>
              <a:r>
                <a:rPr lang="ru-RU" dirty="0"/>
                <a:t>Вычисляем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e>
                    <m:sup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</a:rPr>
                        <m:t>−1)</m:t>
                      </m:r>
                    </m:sup>
                  </m:sSup>
                </m:oMath>
              </a14:m>
              <a:r>
                <a:rPr lang="en-US" dirty="0"/>
                <a:t>=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r>
                    <a:rPr lang="en-US" b="0" i="1" dirty="0" smtClean="0">
                      <a:latin typeface="Cambria Math" charset="0"/>
                    </a:rPr>
                    <m:t>𝑏</m:t>
                  </m:r>
                </m:oMath>
              </a14:m>
              <a:endParaRPr lang="en-US" dirty="0"/>
            </a:p>
          </dgm:t>
        </dgm:pt>
      </mc:Choice>
      <mc:Fallback xmlns="">
        <dgm:pt modelId="{CB3F9788-2D1C-5549-A4FF-3FD09502E98B}">
          <dgm:prSet phldrT="[Text]"/>
          <dgm:spPr/>
          <dgm:t>
            <a:bodyPr/>
            <a:lstStyle/>
            <a:p>
              <a:r>
                <a:rPr lang="ru-RU" dirty="0"/>
                <a:t>Вычисляем </a:t>
              </a:r>
              <a:r>
                <a:rPr lang="en-US" b="0" i="0">
                  <a:latin typeface="Cambria Math" charset="0"/>
                </a:rPr>
                <a:t>𝑏</a:t>
              </a:r>
              <a:r>
                <a:rPr lang="en-US" b="0" i="0">
                  <a:latin typeface="Cambria Math" panose="02040503050406030204" pitchFamily="18" charset="0"/>
                </a:rPr>
                <a:t>^(</a:t>
              </a:r>
              <a:r>
                <a:rPr lang="en-US" i="0">
                  <a:latin typeface="Cambria Math" charset="0"/>
                </a:rPr>
                <a:t>(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n-US" i="0">
                  <a:latin typeface="Cambria Math" charset="0"/>
                </a:rPr>
                <a:t>−1)</a:t>
              </a:r>
              <a:r>
                <a:rPr lang="en-US" i="0">
                  <a:latin typeface="Cambria Math" panose="02040503050406030204" pitchFamily="18" charset="0"/>
                </a:rPr>
                <a:t>)</a:t>
              </a:r>
              <a:r>
                <a:rPr lang="en-US" dirty="0"/>
                <a:t>=</a:t>
              </a:r>
              <a:r>
                <a:rPr lang="en-US" b="0" i="0" dirty="0">
                  <a:latin typeface="Cambria Math" panose="02040503050406030204" pitchFamily="18" charset="0"/>
                </a:rPr>
                <a:t>𝐿^(−1)</a:t>
              </a:r>
              <a:r>
                <a:rPr lang="en-US" b="0" i="0" dirty="0">
                  <a:latin typeface="Cambria Math" charset="0"/>
                </a:rPr>
                <a:t> 𝑏</a:t>
              </a:r>
              <a:endParaRPr lang="en-US" dirty="0"/>
            </a:p>
          </dgm:t>
        </dgm:pt>
      </mc:Fallback>
    </mc:AlternateContent>
    <dgm:pt modelId="{AB48B86A-98CA-5E41-9E53-1B4908092104}" type="parTrans" cxnId="{E119BA60-C961-4F49-BD8A-84EAE0793227}">
      <dgm:prSet/>
      <dgm:spPr/>
      <dgm:t>
        <a:bodyPr/>
        <a:lstStyle/>
        <a:p>
          <a:endParaRPr lang="en-US"/>
        </a:p>
      </dgm:t>
    </dgm:pt>
    <dgm:pt modelId="{94C582BE-220F-AE4F-BD0C-BDE95B16E162}" type="sibTrans" cxnId="{E119BA60-C961-4F49-BD8A-84EAE079322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D2C34A-AA8E-2A42-804A-407F5B9726EB}">
          <dgm:prSet phldrT="[Text]"/>
          <dgm:spPr/>
          <dgm:t>
            <a:bodyPr/>
            <a:lstStyle/>
            <a:p>
              <a:r>
                <a:rPr lang="ru-RU" dirty="0"/>
                <a:t>Решаем </a:t>
              </a:r>
              <a:r>
                <a:rPr lang="en-US" dirty="0" err="1"/>
                <a:t>Ux</a:t>
              </a:r>
              <a:r>
                <a:rPr lang="en-US" dirty="0"/>
                <a:t>=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e>
                    <m:sup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</a:rPr>
                        <m:t>−1)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7D2C34A-AA8E-2A42-804A-407F5B9726EB}">
          <dgm:prSet phldrT="[Text]"/>
          <dgm:spPr/>
          <dgm:t>
            <a:bodyPr/>
            <a:lstStyle/>
            <a:p>
              <a:r>
                <a:rPr lang="ru-RU" dirty="0"/>
                <a:t>Решаем </a:t>
              </a:r>
              <a:r>
                <a:rPr lang="en-US" dirty="0" err="1"/>
                <a:t>Ux</a:t>
              </a:r>
              <a:r>
                <a:rPr lang="en-US" dirty="0"/>
                <a:t>=</a:t>
              </a:r>
              <a:r>
                <a:rPr lang="en-US" b="0" i="0">
                  <a:latin typeface="Cambria Math" charset="0"/>
                </a:rPr>
                <a:t>𝑏</a:t>
              </a:r>
              <a:r>
                <a:rPr lang="en-US" b="0" i="0">
                  <a:latin typeface="Cambria Math" panose="02040503050406030204" pitchFamily="18" charset="0"/>
                </a:rPr>
                <a:t>^(</a:t>
              </a:r>
              <a:r>
                <a:rPr lang="en-US" i="0">
                  <a:latin typeface="Cambria Math" charset="0"/>
                </a:rPr>
                <a:t>(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n-US" i="0">
                  <a:latin typeface="Cambria Math" charset="0"/>
                </a:rPr>
                <a:t>−1)</a:t>
              </a:r>
              <a:r>
                <a:rPr lang="en-US" i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F3C88B52-74F5-404E-80A4-61D045D0CCB0}" type="parTrans" cxnId="{CC4E419F-368C-5145-A9A1-B001E7B8D2EC}">
      <dgm:prSet/>
      <dgm:spPr/>
      <dgm:t>
        <a:bodyPr/>
        <a:lstStyle/>
        <a:p>
          <a:endParaRPr lang="en-US"/>
        </a:p>
      </dgm:t>
    </dgm:pt>
    <dgm:pt modelId="{540A9FE9-CD08-7B40-92AC-94345BC91D46}" type="sibTrans" cxnId="{CC4E419F-368C-5145-A9A1-B001E7B8D2EC}">
      <dgm:prSet/>
      <dgm:spPr/>
      <dgm:t>
        <a:bodyPr/>
        <a:lstStyle/>
        <a:p>
          <a:endParaRPr lang="en-US"/>
        </a:p>
      </dgm:t>
    </dgm:pt>
    <dgm:pt modelId="{BD70A842-19B8-7D4A-90EA-DA4A780ECD4F}" type="pres">
      <dgm:prSet presAssocID="{36296D76-9875-4C41-9D3A-57797037953E}" presName="outerComposite" presStyleCnt="0">
        <dgm:presLayoutVars>
          <dgm:chMax val="5"/>
          <dgm:dir/>
          <dgm:resizeHandles val="exact"/>
        </dgm:presLayoutVars>
      </dgm:prSet>
      <dgm:spPr/>
    </dgm:pt>
    <dgm:pt modelId="{664B404F-3B47-1A47-8FD5-A45B57B01767}" type="pres">
      <dgm:prSet presAssocID="{36296D76-9875-4C41-9D3A-57797037953E}" presName="dummyMaxCanvas" presStyleCnt="0">
        <dgm:presLayoutVars/>
      </dgm:prSet>
      <dgm:spPr/>
    </dgm:pt>
    <dgm:pt modelId="{B301A710-C741-F24B-8E03-2C324F6B0171}" type="pres">
      <dgm:prSet presAssocID="{36296D76-9875-4C41-9D3A-57797037953E}" presName="ThreeNodes_1" presStyleLbl="node1" presStyleIdx="0" presStyleCnt="3">
        <dgm:presLayoutVars>
          <dgm:bulletEnabled val="1"/>
        </dgm:presLayoutVars>
      </dgm:prSet>
      <dgm:spPr/>
    </dgm:pt>
    <dgm:pt modelId="{6D2EAE33-2F6F-4846-B1B5-85B67BB2FDE3}" type="pres">
      <dgm:prSet presAssocID="{36296D76-9875-4C41-9D3A-57797037953E}" presName="ThreeNodes_2" presStyleLbl="node1" presStyleIdx="1" presStyleCnt="3">
        <dgm:presLayoutVars>
          <dgm:bulletEnabled val="1"/>
        </dgm:presLayoutVars>
      </dgm:prSet>
      <dgm:spPr/>
    </dgm:pt>
    <dgm:pt modelId="{3A3D4053-33DA-004C-831E-4D6BB074EDBB}" type="pres">
      <dgm:prSet presAssocID="{36296D76-9875-4C41-9D3A-57797037953E}" presName="ThreeNodes_3" presStyleLbl="node1" presStyleIdx="2" presStyleCnt="3">
        <dgm:presLayoutVars>
          <dgm:bulletEnabled val="1"/>
        </dgm:presLayoutVars>
      </dgm:prSet>
      <dgm:spPr/>
    </dgm:pt>
    <dgm:pt modelId="{36445160-F7C0-E847-9BD2-D9F814131FC2}" type="pres">
      <dgm:prSet presAssocID="{36296D76-9875-4C41-9D3A-57797037953E}" presName="ThreeConn_1-2" presStyleLbl="fgAccFollowNode1" presStyleIdx="0" presStyleCnt="2">
        <dgm:presLayoutVars>
          <dgm:bulletEnabled val="1"/>
        </dgm:presLayoutVars>
      </dgm:prSet>
      <dgm:spPr/>
    </dgm:pt>
    <dgm:pt modelId="{B808D80A-5EDF-A241-ADE6-279FB94E9585}" type="pres">
      <dgm:prSet presAssocID="{36296D76-9875-4C41-9D3A-57797037953E}" presName="ThreeConn_2-3" presStyleLbl="fgAccFollowNode1" presStyleIdx="1" presStyleCnt="2">
        <dgm:presLayoutVars>
          <dgm:bulletEnabled val="1"/>
        </dgm:presLayoutVars>
      </dgm:prSet>
      <dgm:spPr/>
    </dgm:pt>
    <dgm:pt modelId="{1D997CD1-053E-A54B-B5C7-543344448A33}" type="pres">
      <dgm:prSet presAssocID="{36296D76-9875-4C41-9D3A-57797037953E}" presName="ThreeNodes_1_text" presStyleLbl="node1" presStyleIdx="2" presStyleCnt="3">
        <dgm:presLayoutVars>
          <dgm:bulletEnabled val="1"/>
        </dgm:presLayoutVars>
      </dgm:prSet>
      <dgm:spPr/>
    </dgm:pt>
    <dgm:pt modelId="{5BF6DD2F-DA87-BD42-B0E6-29242BA21F4D}" type="pres">
      <dgm:prSet presAssocID="{36296D76-9875-4C41-9D3A-57797037953E}" presName="ThreeNodes_2_text" presStyleLbl="node1" presStyleIdx="2" presStyleCnt="3">
        <dgm:presLayoutVars>
          <dgm:bulletEnabled val="1"/>
        </dgm:presLayoutVars>
      </dgm:prSet>
      <dgm:spPr/>
    </dgm:pt>
    <dgm:pt modelId="{C7FCDFB4-254F-9549-B611-1E37780A4CC5}" type="pres">
      <dgm:prSet presAssocID="{36296D76-9875-4C41-9D3A-57797037953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45F0013-EA31-584C-8A13-FCB6EF47DF1C}" type="presOf" srcId="{CB3F9788-2D1C-5549-A4FF-3FD09502E98B}" destId="{5BF6DD2F-DA87-BD42-B0E6-29242BA21F4D}" srcOrd="1" destOrd="0" presId="urn:microsoft.com/office/officeart/2005/8/layout/vProcess5"/>
    <dgm:cxn modelId="{881B9738-E9BC-9347-9832-542BA74D1169}" type="presOf" srcId="{F7D2C34A-AA8E-2A42-804A-407F5B9726EB}" destId="{C7FCDFB4-254F-9549-B611-1E37780A4CC5}" srcOrd="1" destOrd="0" presId="urn:microsoft.com/office/officeart/2005/8/layout/vProcess5"/>
    <dgm:cxn modelId="{E119BA60-C961-4F49-BD8A-84EAE0793227}" srcId="{36296D76-9875-4C41-9D3A-57797037953E}" destId="{CB3F9788-2D1C-5549-A4FF-3FD09502E98B}" srcOrd="1" destOrd="0" parTransId="{AB48B86A-98CA-5E41-9E53-1B4908092104}" sibTransId="{94C582BE-220F-AE4F-BD0C-BDE95B16E162}"/>
    <dgm:cxn modelId="{490F1852-D2C5-E64B-93F4-8B9351CC007E}" type="presOf" srcId="{36296D76-9875-4C41-9D3A-57797037953E}" destId="{BD70A842-19B8-7D4A-90EA-DA4A780ECD4F}" srcOrd="0" destOrd="0" presId="urn:microsoft.com/office/officeart/2005/8/layout/vProcess5"/>
    <dgm:cxn modelId="{6BF3EF77-F907-6743-A78D-5CE12AC8E4DE}" type="presOf" srcId="{CB3F9788-2D1C-5549-A4FF-3FD09502E98B}" destId="{6D2EAE33-2F6F-4846-B1B5-85B67BB2FDE3}" srcOrd="0" destOrd="0" presId="urn:microsoft.com/office/officeart/2005/8/layout/vProcess5"/>
    <dgm:cxn modelId="{0F9AE959-6ECA-3748-A2F0-B1D344622FE9}" type="presOf" srcId="{7253BC5A-35CF-1E4D-AE93-4C543904F375}" destId="{B301A710-C741-F24B-8E03-2C324F6B0171}" srcOrd="0" destOrd="0" presId="urn:microsoft.com/office/officeart/2005/8/layout/vProcess5"/>
    <dgm:cxn modelId="{DC654898-D13D-8A40-A4BD-52FB7CE7361A}" type="presOf" srcId="{F7D2C34A-AA8E-2A42-804A-407F5B9726EB}" destId="{3A3D4053-33DA-004C-831E-4D6BB074EDBB}" srcOrd="0" destOrd="0" presId="urn:microsoft.com/office/officeart/2005/8/layout/vProcess5"/>
    <dgm:cxn modelId="{CC4E419F-368C-5145-A9A1-B001E7B8D2EC}" srcId="{36296D76-9875-4C41-9D3A-57797037953E}" destId="{F7D2C34A-AA8E-2A42-804A-407F5B9726EB}" srcOrd="2" destOrd="0" parTransId="{F3C88B52-74F5-404E-80A4-61D045D0CCB0}" sibTransId="{540A9FE9-CD08-7B40-92AC-94345BC91D46}"/>
    <dgm:cxn modelId="{B9DB6CA1-CD55-CB4F-BC22-A21F7293C91C}" type="presOf" srcId="{7253BC5A-35CF-1E4D-AE93-4C543904F375}" destId="{1D997CD1-053E-A54B-B5C7-543344448A33}" srcOrd="1" destOrd="0" presId="urn:microsoft.com/office/officeart/2005/8/layout/vProcess5"/>
    <dgm:cxn modelId="{81303FB0-ED02-D640-B0B5-93C0CCA697E4}" type="presOf" srcId="{94C582BE-220F-AE4F-BD0C-BDE95B16E162}" destId="{B808D80A-5EDF-A241-ADE6-279FB94E9585}" srcOrd="0" destOrd="0" presId="urn:microsoft.com/office/officeart/2005/8/layout/vProcess5"/>
    <dgm:cxn modelId="{DC1EB2C0-F51E-2A42-A325-1B610C4D1077}" type="presOf" srcId="{B21FBEE5-ACCB-8E40-B4A0-97B6BAA26B4D}" destId="{36445160-F7C0-E847-9BD2-D9F814131FC2}" srcOrd="0" destOrd="0" presId="urn:microsoft.com/office/officeart/2005/8/layout/vProcess5"/>
    <dgm:cxn modelId="{2A5A7ECD-B92F-5449-8CEF-AD4C21DCBFC1}" srcId="{36296D76-9875-4C41-9D3A-57797037953E}" destId="{7253BC5A-35CF-1E4D-AE93-4C543904F375}" srcOrd="0" destOrd="0" parTransId="{754FA9F8-0D38-284D-91BB-B6813D3D1995}" sibTransId="{B21FBEE5-ACCB-8E40-B4A0-97B6BAA26B4D}"/>
    <dgm:cxn modelId="{4C9DEE73-A073-8B4E-9B64-1CFC51450D05}" type="presParOf" srcId="{BD70A842-19B8-7D4A-90EA-DA4A780ECD4F}" destId="{664B404F-3B47-1A47-8FD5-A45B57B01767}" srcOrd="0" destOrd="0" presId="urn:microsoft.com/office/officeart/2005/8/layout/vProcess5"/>
    <dgm:cxn modelId="{A90C3D37-4965-4144-B167-C648BD2BBE9F}" type="presParOf" srcId="{BD70A842-19B8-7D4A-90EA-DA4A780ECD4F}" destId="{B301A710-C741-F24B-8E03-2C324F6B0171}" srcOrd="1" destOrd="0" presId="urn:microsoft.com/office/officeart/2005/8/layout/vProcess5"/>
    <dgm:cxn modelId="{6FC23D51-27FE-1A47-B382-1B1970D35092}" type="presParOf" srcId="{BD70A842-19B8-7D4A-90EA-DA4A780ECD4F}" destId="{6D2EAE33-2F6F-4846-B1B5-85B67BB2FDE3}" srcOrd="2" destOrd="0" presId="urn:microsoft.com/office/officeart/2005/8/layout/vProcess5"/>
    <dgm:cxn modelId="{19461CD7-857E-C849-9A7E-821FE35C9CBB}" type="presParOf" srcId="{BD70A842-19B8-7D4A-90EA-DA4A780ECD4F}" destId="{3A3D4053-33DA-004C-831E-4D6BB074EDBB}" srcOrd="3" destOrd="0" presId="urn:microsoft.com/office/officeart/2005/8/layout/vProcess5"/>
    <dgm:cxn modelId="{9B1813DF-431B-D24F-A92D-5254B15DA93E}" type="presParOf" srcId="{BD70A842-19B8-7D4A-90EA-DA4A780ECD4F}" destId="{36445160-F7C0-E847-9BD2-D9F814131FC2}" srcOrd="4" destOrd="0" presId="urn:microsoft.com/office/officeart/2005/8/layout/vProcess5"/>
    <dgm:cxn modelId="{070533E7-2027-4F4C-93C1-3AF98A922F68}" type="presParOf" srcId="{BD70A842-19B8-7D4A-90EA-DA4A780ECD4F}" destId="{B808D80A-5EDF-A241-ADE6-279FB94E9585}" srcOrd="5" destOrd="0" presId="urn:microsoft.com/office/officeart/2005/8/layout/vProcess5"/>
    <dgm:cxn modelId="{8A98D6FE-F382-7D44-97A8-13AC319F928E}" type="presParOf" srcId="{BD70A842-19B8-7D4A-90EA-DA4A780ECD4F}" destId="{1D997CD1-053E-A54B-B5C7-543344448A33}" srcOrd="6" destOrd="0" presId="urn:microsoft.com/office/officeart/2005/8/layout/vProcess5"/>
    <dgm:cxn modelId="{F2BFF632-33F9-7846-9117-453495AEC3BE}" type="presParOf" srcId="{BD70A842-19B8-7D4A-90EA-DA4A780ECD4F}" destId="{5BF6DD2F-DA87-BD42-B0E6-29242BA21F4D}" srcOrd="7" destOrd="0" presId="urn:microsoft.com/office/officeart/2005/8/layout/vProcess5"/>
    <dgm:cxn modelId="{FA6A9D14-A053-CD4A-9698-DA889D030D60}" type="presParOf" srcId="{BD70A842-19B8-7D4A-90EA-DA4A780ECD4F}" destId="{C7FCDFB4-254F-9549-B611-1E37780A4CC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296D76-9875-4C41-9D3A-57797037953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3BC5A-35CF-1E4D-AE93-4C543904F375}">
      <dgm:prSet phldrT="[Text]"/>
      <dgm:spPr/>
      <dgm:t>
        <a:bodyPr/>
        <a:lstStyle/>
        <a:p>
          <a:r>
            <a:rPr lang="ru-RU" dirty="0"/>
            <a:t>Вычисляем  матрицы </a:t>
          </a:r>
        </a:p>
        <a:p>
          <a:r>
            <a:rPr lang="en-US" dirty="0"/>
            <a:t>L</a:t>
          </a:r>
          <a:r>
            <a:rPr lang="ru-RU" dirty="0"/>
            <a:t> и </a:t>
          </a:r>
          <a:r>
            <a:rPr lang="en-US" dirty="0"/>
            <a:t>U</a:t>
          </a:r>
        </a:p>
      </dgm:t>
    </dgm:pt>
    <dgm:pt modelId="{754FA9F8-0D38-284D-91BB-B6813D3D1995}" type="parTrans" cxnId="{2A5A7ECD-B92F-5449-8CEF-AD4C21DCBFC1}">
      <dgm:prSet/>
      <dgm:spPr/>
      <dgm:t>
        <a:bodyPr/>
        <a:lstStyle/>
        <a:p>
          <a:endParaRPr lang="en-US"/>
        </a:p>
      </dgm:t>
    </dgm:pt>
    <dgm:pt modelId="{B21FBEE5-ACCB-8E40-B4A0-97B6BAA26B4D}" type="sibTrans" cxnId="{2A5A7ECD-B92F-5449-8CEF-AD4C21DCBFC1}">
      <dgm:prSet/>
      <dgm:spPr/>
      <dgm:t>
        <a:bodyPr/>
        <a:lstStyle/>
        <a:p>
          <a:endParaRPr lang="en-US"/>
        </a:p>
      </dgm:t>
    </dgm:pt>
    <dgm:pt modelId="{CB3F9788-2D1C-5549-A4FF-3FD09502E98B}">
      <dgm:prSet phldrT="[Text]"/>
      <dgm:spPr>
        <a:blipFill>
          <a:blip xmlns:r="http://schemas.openxmlformats.org/officeDocument/2006/relationships" r:embed="rId1"/>
          <a:stretch>
            <a:fillRect l="-1361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AB48B86A-98CA-5E41-9E53-1B4908092104}" type="parTrans" cxnId="{E119BA60-C961-4F49-BD8A-84EAE0793227}">
      <dgm:prSet/>
      <dgm:spPr/>
      <dgm:t>
        <a:bodyPr/>
        <a:lstStyle/>
        <a:p>
          <a:endParaRPr lang="en-US"/>
        </a:p>
      </dgm:t>
    </dgm:pt>
    <dgm:pt modelId="{94C582BE-220F-AE4F-BD0C-BDE95B16E162}" type="sibTrans" cxnId="{E119BA60-C961-4F49-BD8A-84EAE0793227}">
      <dgm:prSet/>
      <dgm:spPr/>
      <dgm:t>
        <a:bodyPr/>
        <a:lstStyle/>
        <a:p>
          <a:endParaRPr lang="en-US"/>
        </a:p>
      </dgm:t>
    </dgm:pt>
    <dgm:pt modelId="{F7D2C34A-AA8E-2A42-804A-407F5B9726EB}">
      <dgm:prSet phldrT="[Text]"/>
      <dgm:spPr>
        <a:blipFill>
          <a:blip xmlns:r="http://schemas.openxmlformats.org/officeDocument/2006/relationships" r:embed="rId2"/>
          <a:stretch>
            <a:fillRect l="-1361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F3C88B52-74F5-404E-80A4-61D045D0CCB0}" type="parTrans" cxnId="{CC4E419F-368C-5145-A9A1-B001E7B8D2EC}">
      <dgm:prSet/>
      <dgm:spPr/>
      <dgm:t>
        <a:bodyPr/>
        <a:lstStyle/>
        <a:p>
          <a:endParaRPr lang="en-US"/>
        </a:p>
      </dgm:t>
    </dgm:pt>
    <dgm:pt modelId="{540A9FE9-CD08-7B40-92AC-94345BC91D46}" type="sibTrans" cxnId="{CC4E419F-368C-5145-A9A1-B001E7B8D2EC}">
      <dgm:prSet/>
      <dgm:spPr/>
      <dgm:t>
        <a:bodyPr/>
        <a:lstStyle/>
        <a:p>
          <a:endParaRPr lang="en-US"/>
        </a:p>
      </dgm:t>
    </dgm:pt>
    <dgm:pt modelId="{BD70A842-19B8-7D4A-90EA-DA4A780ECD4F}" type="pres">
      <dgm:prSet presAssocID="{36296D76-9875-4C41-9D3A-57797037953E}" presName="outerComposite" presStyleCnt="0">
        <dgm:presLayoutVars>
          <dgm:chMax val="5"/>
          <dgm:dir/>
          <dgm:resizeHandles val="exact"/>
        </dgm:presLayoutVars>
      </dgm:prSet>
      <dgm:spPr/>
    </dgm:pt>
    <dgm:pt modelId="{664B404F-3B47-1A47-8FD5-A45B57B01767}" type="pres">
      <dgm:prSet presAssocID="{36296D76-9875-4C41-9D3A-57797037953E}" presName="dummyMaxCanvas" presStyleCnt="0">
        <dgm:presLayoutVars/>
      </dgm:prSet>
      <dgm:spPr/>
    </dgm:pt>
    <dgm:pt modelId="{B301A710-C741-F24B-8E03-2C324F6B0171}" type="pres">
      <dgm:prSet presAssocID="{36296D76-9875-4C41-9D3A-57797037953E}" presName="ThreeNodes_1" presStyleLbl="node1" presStyleIdx="0" presStyleCnt="3">
        <dgm:presLayoutVars>
          <dgm:bulletEnabled val="1"/>
        </dgm:presLayoutVars>
      </dgm:prSet>
      <dgm:spPr/>
    </dgm:pt>
    <dgm:pt modelId="{6D2EAE33-2F6F-4846-B1B5-85B67BB2FDE3}" type="pres">
      <dgm:prSet presAssocID="{36296D76-9875-4C41-9D3A-57797037953E}" presName="ThreeNodes_2" presStyleLbl="node1" presStyleIdx="1" presStyleCnt="3">
        <dgm:presLayoutVars>
          <dgm:bulletEnabled val="1"/>
        </dgm:presLayoutVars>
      </dgm:prSet>
      <dgm:spPr/>
    </dgm:pt>
    <dgm:pt modelId="{3A3D4053-33DA-004C-831E-4D6BB074EDBB}" type="pres">
      <dgm:prSet presAssocID="{36296D76-9875-4C41-9D3A-57797037953E}" presName="ThreeNodes_3" presStyleLbl="node1" presStyleIdx="2" presStyleCnt="3">
        <dgm:presLayoutVars>
          <dgm:bulletEnabled val="1"/>
        </dgm:presLayoutVars>
      </dgm:prSet>
      <dgm:spPr/>
    </dgm:pt>
    <dgm:pt modelId="{36445160-F7C0-E847-9BD2-D9F814131FC2}" type="pres">
      <dgm:prSet presAssocID="{36296D76-9875-4C41-9D3A-57797037953E}" presName="ThreeConn_1-2" presStyleLbl="fgAccFollowNode1" presStyleIdx="0" presStyleCnt="2">
        <dgm:presLayoutVars>
          <dgm:bulletEnabled val="1"/>
        </dgm:presLayoutVars>
      </dgm:prSet>
      <dgm:spPr/>
    </dgm:pt>
    <dgm:pt modelId="{B808D80A-5EDF-A241-ADE6-279FB94E9585}" type="pres">
      <dgm:prSet presAssocID="{36296D76-9875-4C41-9D3A-57797037953E}" presName="ThreeConn_2-3" presStyleLbl="fgAccFollowNode1" presStyleIdx="1" presStyleCnt="2">
        <dgm:presLayoutVars>
          <dgm:bulletEnabled val="1"/>
        </dgm:presLayoutVars>
      </dgm:prSet>
      <dgm:spPr/>
    </dgm:pt>
    <dgm:pt modelId="{1D997CD1-053E-A54B-B5C7-543344448A33}" type="pres">
      <dgm:prSet presAssocID="{36296D76-9875-4C41-9D3A-57797037953E}" presName="ThreeNodes_1_text" presStyleLbl="node1" presStyleIdx="2" presStyleCnt="3">
        <dgm:presLayoutVars>
          <dgm:bulletEnabled val="1"/>
        </dgm:presLayoutVars>
      </dgm:prSet>
      <dgm:spPr/>
    </dgm:pt>
    <dgm:pt modelId="{5BF6DD2F-DA87-BD42-B0E6-29242BA21F4D}" type="pres">
      <dgm:prSet presAssocID="{36296D76-9875-4C41-9D3A-57797037953E}" presName="ThreeNodes_2_text" presStyleLbl="node1" presStyleIdx="2" presStyleCnt="3">
        <dgm:presLayoutVars>
          <dgm:bulletEnabled val="1"/>
        </dgm:presLayoutVars>
      </dgm:prSet>
      <dgm:spPr/>
    </dgm:pt>
    <dgm:pt modelId="{C7FCDFB4-254F-9549-B611-1E37780A4CC5}" type="pres">
      <dgm:prSet presAssocID="{36296D76-9875-4C41-9D3A-57797037953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45F0013-EA31-584C-8A13-FCB6EF47DF1C}" type="presOf" srcId="{CB3F9788-2D1C-5549-A4FF-3FD09502E98B}" destId="{5BF6DD2F-DA87-BD42-B0E6-29242BA21F4D}" srcOrd="1" destOrd="0" presId="urn:microsoft.com/office/officeart/2005/8/layout/vProcess5"/>
    <dgm:cxn modelId="{881B9738-E9BC-9347-9832-542BA74D1169}" type="presOf" srcId="{F7D2C34A-AA8E-2A42-804A-407F5B9726EB}" destId="{C7FCDFB4-254F-9549-B611-1E37780A4CC5}" srcOrd="1" destOrd="0" presId="urn:microsoft.com/office/officeart/2005/8/layout/vProcess5"/>
    <dgm:cxn modelId="{E119BA60-C961-4F49-BD8A-84EAE0793227}" srcId="{36296D76-9875-4C41-9D3A-57797037953E}" destId="{CB3F9788-2D1C-5549-A4FF-3FD09502E98B}" srcOrd="1" destOrd="0" parTransId="{AB48B86A-98CA-5E41-9E53-1B4908092104}" sibTransId="{94C582BE-220F-AE4F-BD0C-BDE95B16E162}"/>
    <dgm:cxn modelId="{490F1852-D2C5-E64B-93F4-8B9351CC007E}" type="presOf" srcId="{36296D76-9875-4C41-9D3A-57797037953E}" destId="{BD70A842-19B8-7D4A-90EA-DA4A780ECD4F}" srcOrd="0" destOrd="0" presId="urn:microsoft.com/office/officeart/2005/8/layout/vProcess5"/>
    <dgm:cxn modelId="{6BF3EF77-F907-6743-A78D-5CE12AC8E4DE}" type="presOf" srcId="{CB3F9788-2D1C-5549-A4FF-3FD09502E98B}" destId="{6D2EAE33-2F6F-4846-B1B5-85B67BB2FDE3}" srcOrd="0" destOrd="0" presId="urn:microsoft.com/office/officeart/2005/8/layout/vProcess5"/>
    <dgm:cxn modelId="{0F9AE959-6ECA-3748-A2F0-B1D344622FE9}" type="presOf" srcId="{7253BC5A-35CF-1E4D-AE93-4C543904F375}" destId="{B301A710-C741-F24B-8E03-2C324F6B0171}" srcOrd="0" destOrd="0" presId="urn:microsoft.com/office/officeart/2005/8/layout/vProcess5"/>
    <dgm:cxn modelId="{DC654898-D13D-8A40-A4BD-52FB7CE7361A}" type="presOf" srcId="{F7D2C34A-AA8E-2A42-804A-407F5B9726EB}" destId="{3A3D4053-33DA-004C-831E-4D6BB074EDBB}" srcOrd="0" destOrd="0" presId="urn:microsoft.com/office/officeart/2005/8/layout/vProcess5"/>
    <dgm:cxn modelId="{CC4E419F-368C-5145-A9A1-B001E7B8D2EC}" srcId="{36296D76-9875-4C41-9D3A-57797037953E}" destId="{F7D2C34A-AA8E-2A42-804A-407F5B9726EB}" srcOrd="2" destOrd="0" parTransId="{F3C88B52-74F5-404E-80A4-61D045D0CCB0}" sibTransId="{540A9FE9-CD08-7B40-92AC-94345BC91D46}"/>
    <dgm:cxn modelId="{B9DB6CA1-CD55-CB4F-BC22-A21F7293C91C}" type="presOf" srcId="{7253BC5A-35CF-1E4D-AE93-4C543904F375}" destId="{1D997CD1-053E-A54B-B5C7-543344448A33}" srcOrd="1" destOrd="0" presId="urn:microsoft.com/office/officeart/2005/8/layout/vProcess5"/>
    <dgm:cxn modelId="{81303FB0-ED02-D640-B0B5-93C0CCA697E4}" type="presOf" srcId="{94C582BE-220F-AE4F-BD0C-BDE95B16E162}" destId="{B808D80A-5EDF-A241-ADE6-279FB94E9585}" srcOrd="0" destOrd="0" presId="urn:microsoft.com/office/officeart/2005/8/layout/vProcess5"/>
    <dgm:cxn modelId="{DC1EB2C0-F51E-2A42-A325-1B610C4D1077}" type="presOf" srcId="{B21FBEE5-ACCB-8E40-B4A0-97B6BAA26B4D}" destId="{36445160-F7C0-E847-9BD2-D9F814131FC2}" srcOrd="0" destOrd="0" presId="urn:microsoft.com/office/officeart/2005/8/layout/vProcess5"/>
    <dgm:cxn modelId="{2A5A7ECD-B92F-5449-8CEF-AD4C21DCBFC1}" srcId="{36296D76-9875-4C41-9D3A-57797037953E}" destId="{7253BC5A-35CF-1E4D-AE93-4C543904F375}" srcOrd="0" destOrd="0" parTransId="{754FA9F8-0D38-284D-91BB-B6813D3D1995}" sibTransId="{B21FBEE5-ACCB-8E40-B4A0-97B6BAA26B4D}"/>
    <dgm:cxn modelId="{4C9DEE73-A073-8B4E-9B64-1CFC51450D05}" type="presParOf" srcId="{BD70A842-19B8-7D4A-90EA-DA4A780ECD4F}" destId="{664B404F-3B47-1A47-8FD5-A45B57B01767}" srcOrd="0" destOrd="0" presId="urn:microsoft.com/office/officeart/2005/8/layout/vProcess5"/>
    <dgm:cxn modelId="{A90C3D37-4965-4144-B167-C648BD2BBE9F}" type="presParOf" srcId="{BD70A842-19B8-7D4A-90EA-DA4A780ECD4F}" destId="{B301A710-C741-F24B-8E03-2C324F6B0171}" srcOrd="1" destOrd="0" presId="urn:microsoft.com/office/officeart/2005/8/layout/vProcess5"/>
    <dgm:cxn modelId="{6FC23D51-27FE-1A47-B382-1B1970D35092}" type="presParOf" srcId="{BD70A842-19B8-7D4A-90EA-DA4A780ECD4F}" destId="{6D2EAE33-2F6F-4846-B1B5-85B67BB2FDE3}" srcOrd="2" destOrd="0" presId="urn:microsoft.com/office/officeart/2005/8/layout/vProcess5"/>
    <dgm:cxn modelId="{19461CD7-857E-C849-9A7E-821FE35C9CBB}" type="presParOf" srcId="{BD70A842-19B8-7D4A-90EA-DA4A780ECD4F}" destId="{3A3D4053-33DA-004C-831E-4D6BB074EDBB}" srcOrd="3" destOrd="0" presId="urn:microsoft.com/office/officeart/2005/8/layout/vProcess5"/>
    <dgm:cxn modelId="{9B1813DF-431B-D24F-A92D-5254B15DA93E}" type="presParOf" srcId="{BD70A842-19B8-7D4A-90EA-DA4A780ECD4F}" destId="{36445160-F7C0-E847-9BD2-D9F814131FC2}" srcOrd="4" destOrd="0" presId="urn:microsoft.com/office/officeart/2005/8/layout/vProcess5"/>
    <dgm:cxn modelId="{070533E7-2027-4F4C-93C1-3AF98A922F68}" type="presParOf" srcId="{BD70A842-19B8-7D4A-90EA-DA4A780ECD4F}" destId="{B808D80A-5EDF-A241-ADE6-279FB94E9585}" srcOrd="5" destOrd="0" presId="urn:microsoft.com/office/officeart/2005/8/layout/vProcess5"/>
    <dgm:cxn modelId="{8A98D6FE-F382-7D44-97A8-13AC319F928E}" type="presParOf" srcId="{BD70A842-19B8-7D4A-90EA-DA4A780ECD4F}" destId="{1D997CD1-053E-A54B-B5C7-543344448A33}" srcOrd="6" destOrd="0" presId="urn:microsoft.com/office/officeart/2005/8/layout/vProcess5"/>
    <dgm:cxn modelId="{F2BFF632-33F9-7846-9117-453495AEC3BE}" type="presParOf" srcId="{BD70A842-19B8-7D4A-90EA-DA4A780ECD4F}" destId="{5BF6DD2F-DA87-BD42-B0E6-29242BA21F4D}" srcOrd="7" destOrd="0" presId="urn:microsoft.com/office/officeart/2005/8/layout/vProcess5"/>
    <dgm:cxn modelId="{FA6A9D14-A053-CD4A-9698-DA889D030D60}" type="presParOf" srcId="{BD70A842-19B8-7D4A-90EA-DA4A780ECD4F}" destId="{C7FCDFB4-254F-9549-B611-1E37780A4CC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1A710-C741-F24B-8E03-2C324F6B0171}">
      <dsp:nvSpPr>
        <dsp:cNvPr id="0" name=""/>
        <dsp:cNvSpPr/>
      </dsp:nvSpPr>
      <dsp:spPr>
        <a:xfrm>
          <a:off x="0" y="0"/>
          <a:ext cx="4923363" cy="1050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Вычисляем  матрицы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</a:t>
          </a:r>
          <a:r>
            <a:rPr lang="ru-RU" sz="2400" kern="1200" dirty="0"/>
            <a:t> и </a:t>
          </a:r>
          <a:r>
            <a:rPr lang="en-US" sz="2400" kern="1200" dirty="0"/>
            <a:t>U</a:t>
          </a:r>
        </a:p>
      </dsp:txBody>
      <dsp:txXfrm>
        <a:off x="30766" y="30766"/>
        <a:ext cx="3789871" cy="988894"/>
      </dsp:txXfrm>
    </dsp:sp>
    <dsp:sp modelId="{6D2EAE33-2F6F-4846-B1B5-85B67BB2FDE3}">
      <dsp:nvSpPr>
        <dsp:cNvPr id="0" name=""/>
        <dsp:cNvSpPr/>
      </dsp:nvSpPr>
      <dsp:spPr>
        <a:xfrm>
          <a:off x="434414" y="1225497"/>
          <a:ext cx="4923363" cy="1050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Вычисляем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400" b="0" i="1" kern="1200" smtClean="0">
                      <a:latin typeface="Cambria Math" charset="0"/>
                    </a:rPr>
                    <m:t>𝑏</m:t>
                  </m:r>
                </m:e>
                <m:sup>
                  <m:r>
                    <a:rPr lang="en-US" sz="2400" i="1" kern="1200">
                      <a:latin typeface="Cambria Math" charset="0"/>
                    </a:rPr>
                    <m:t>(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sz="2400" i="1" kern="1200">
                      <a:latin typeface="Cambria Math" charset="0"/>
                    </a:rPr>
                    <m:t>−1)</m:t>
                  </m:r>
                </m:sup>
              </m:sSup>
            </m:oMath>
          </a14:m>
          <a:r>
            <a:rPr lang="en-US" sz="2400" kern="1200" dirty="0"/>
            <a:t>=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400" b="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400" b="0" i="1" kern="1200" dirty="0" smtClean="0">
                      <a:latin typeface="Cambria Math" panose="02040503050406030204" pitchFamily="18" charset="0"/>
                    </a:rPr>
                    <m:t>𝐿</m:t>
                  </m:r>
                </m:e>
                <m:sup>
                  <m:r>
                    <a:rPr lang="en-US" sz="2400" b="0" i="1" kern="1200" dirty="0" smtClean="0">
                      <a:latin typeface="Cambria Math" panose="02040503050406030204" pitchFamily="18" charset="0"/>
                    </a:rPr>
                    <m:t>−1</m:t>
                  </m:r>
                </m:sup>
              </m:sSup>
              <m:r>
                <a:rPr lang="en-US" sz="2400" b="0" i="1" kern="1200" dirty="0" smtClean="0">
                  <a:latin typeface="Cambria Math" charset="0"/>
                </a:rPr>
                <m:t>𝑏</m:t>
              </m:r>
            </m:oMath>
          </a14:m>
          <a:endParaRPr lang="en-US" sz="2400" kern="1200" dirty="0"/>
        </a:p>
      </dsp:txBody>
      <dsp:txXfrm>
        <a:off x="465180" y="1256263"/>
        <a:ext cx="3744639" cy="988894"/>
      </dsp:txXfrm>
    </dsp:sp>
    <dsp:sp modelId="{3A3D4053-33DA-004C-831E-4D6BB074EDBB}">
      <dsp:nvSpPr>
        <dsp:cNvPr id="0" name=""/>
        <dsp:cNvSpPr/>
      </dsp:nvSpPr>
      <dsp:spPr>
        <a:xfrm>
          <a:off x="868828" y="2450994"/>
          <a:ext cx="4923363" cy="1050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Решаем </a:t>
          </a:r>
          <a:r>
            <a:rPr lang="en-US" sz="2400" kern="1200" dirty="0" err="1"/>
            <a:t>Ux</a:t>
          </a:r>
          <a:r>
            <a:rPr lang="en-US" sz="2400" kern="1200" dirty="0"/>
            <a:t>=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400" b="0" i="1" kern="1200" smtClean="0">
                      <a:latin typeface="Cambria Math" charset="0"/>
                    </a:rPr>
                    <m:t>𝑏</m:t>
                  </m:r>
                </m:e>
                <m:sup>
                  <m:r>
                    <a:rPr lang="en-US" sz="2400" i="1" kern="1200">
                      <a:latin typeface="Cambria Math" charset="0"/>
                    </a:rPr>
                    <m:t>(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sz="2400" i="1" kern="1200">
                      <a:latin typeface="Cambria Math" charset="0"/>
                    </a:rPr>
                    <m:t>−1)</m:t>
                  </m:r>
                </m:sup>
              </m:sSup>
            </m:oMath>
          </a14:m>
          <a:endParaRPr lang="en-US" sz="2400" kern="1200" dirty="0"/>
        </a:p>
      </dsp:txBody>
      <dsp:txXfrm>
        <a:off x="899594" y="2481760"/>
        <a:ext cx="3744639" cy="988894"/>
      </dsp:txXfrm>
    </dsp:sp>
    <dsp:sp modelId="{36445160-F7C0-E847-9BD2-D9F814131FC2}">
      <dsp:nvSpPr>
        <dsp:cNvPr id="0" name=""/>
        <dsp:cNvSpPr/>
      </dsp:nvSpPr>
      <dsp:spPr>
        <a:xfrm>
          <a:off x="4240586" y="796573"/>
          <a:ext cx="682777" cy="6827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394211" y="796573"/>
        <a:ext cx="375527" cy="513790"/>
      </dsp:txXfrm>
    </dsp:sp>
    <dsp:sp modelId="{B808D80A-5EDF-A241-ADE6-279FB94E9585}">
      <dsp:nvSpPr>
        <dsp:cNvPr id="0" name=""/>
        <dsp:cNvSpPr/>
      </dsp:nvSpPr>
      <dsp:spPr>
        <a:xfrm>
          <a:off x="4675000" y="2015067"/>
          <a:ext cx="682777" cy="6827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828625" y="2015067"/>
        <a:ext cx="375527" cy="513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51EFE-46AB-40A8-A3B7-22570517384A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63142-3A3A-4D84-AE9A-F10DDE75D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8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BBBB1A-907C-4761-85D8-311D9F129DE1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186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CAAF-7720-4CA4-ABAF-177FB5A23524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40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9ED2-50BD-41D9-82FB-B99F1107A539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55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1190-837C-459A-9D37-BAE9D43A090A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6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B8F451-EB1A-4224-93D4-C02F537F1D32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812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F8F-A095-4935-8D88-E6ACE9015285}" type="datetime1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17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6617-144B-4A40-B84B-5155DCE83B20}" type="datetime1">
              <a:rPr lang="ru-RU" smtClean="0"/>
              <a:t>06.03.2020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10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C2EA-5CF5-4E71-98D1-ED3BB4D5B0B2}" type="datetime1">
              <a:rPr lang="ru-RU" smtClean="0"/>
              <a:t>06.03.2020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57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ED6-54DC-4419-8C6B-76DC4E65BAEF}" type="datetime1">
              <a:rPr lang="ru-RU" smtClean="0"/>
              <a:t>06.03.2020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03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FAC0B59-4BF8-4A0E-B0DA-2900E9316B66}" type="datetime1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5784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332171B-6D86-48D9-8CF6-C5F123C52269}" type="datetime1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94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2C556F-32AE-4EAC-BE2A-9A6070DDE5CB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20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eigen.tuxfamily.org/dox/classEigen_1_1MatrixBase.html#a544b609f65eb2bd3e368b3fc2d79479e" TargetMode="External"/><Relationship Id="rId3" Type="http://schemas.openxmlformats.org/officeDocument/2006/relationships/hyperlink" Target="http://eigen.tuxfamily.org/dox/classEigen_1_1DenseBase.html#addd7080d5c202795820e361768d0140c" TargetMode="External"/><Relationship Id="rId7" Type="http://schemas.openxmlformats.org/officeDocument/2006/relationships/hyperlink" Target="http://eigen.tuxfamily.org/dox/classEigen_1_1DenseBase.html#a6f3710cb36d81cd490b3a2ff3556471b" TargetMode="External"/><Relationship Id="rId2" Type="http://schemas.openxmlformats.org/officeDocument/2006/relationships/hyperlink" Target="http://eigen.tuxfamily.org/dox/classEigen_1_1Matrix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igen.tuxfamily.org/dox/classEigen_1_1DenseBase.html#aaeb695853e9a28ba1dd54861d0cd9d8f" TargetMode="External"/><Relationship Id="rId5" Type="http://schemas.openxmlformats.org/officeDocument/2006/relationships/hyperlink" Target="http://eigen.tuxfamily.org/dox/classEigen_1_1DenseBase.html#a21ac6c0419a72ad7a88ea0bc189017d7" TargetMode="External"/><Relationship Id="rId4" Type="http://schemas.openxmlformats.org/officeDocument/2006/relationships/hyperlink" Target="http://eigen.tuxfamily.org/dox/classEigen_1_1DenseBase.html#af119d9a4efe5a15cd83c1ccdf01b3a4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ru-RU" sz="4800" dirty="0"/>
              <a:t>Системы технического зрения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LU – </a:t>
            </a:r>
            <a:r>
              <a:rPr lang="ru-RU"/>
              <a:t>разложение. Библиотека </a:t>
            </a:r>
            <a:r>
              <a:rPr lang="en-US"/>
              <a:t>Eigen</a:t>
            </a:r>
            <a:r>
              <a:rPr lang="ru-RU"/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1AF2649-09C6-4A6B-90A4-FC65EAAE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подключить </a:t>
            </a:r>
            <a:r>
              <a:rPr lang="en-US" dirty="0">
                <a:solidFill>
                  <a:schemeClr val="accent4"/>
                </a:solidFill>
              </a:rPr>
              <a:t>eigen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7550540-F45F-4A43-9D7C-17342C61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480" y="1759279"/>
            <a:ext cx="4800600" cy="63252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0D2A02-8C2D-4611-942A-510339C1A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636912"/>
            <a:ext cx="4800600" cy="3528392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Eigen – </a:t>
            </a:r>
            <a:r>
              <a:rPr lang="ru-RU" sz="2400" dirty="0"/>
              <a:t>так называемая </a:t>
            </a:r>
            <a:r>
              <a:rPr lang="en-US" sz="2400" dirty="0"/>
              <a:t>header-only </a:t>
            </a:r>
            <a:r>
              <a:rPr lang="ru-RU" sz="2400" dirty="0"/>
              <a:t>библиотека</a:t>
            </a:r>
          </a:p>
          <a:p>
            <a:r>
              <a:rPr lang="ru-RU" sz="2400" dirty="0"/>
              <a:t>Всё, что нам нужно сделать – это указать путь до её заголовочных файлов</a:t>
            </a:r>
          </a:p>
          <a:p>
            <a:r>
              <a:rPr lang="ru-RU" sz="2400" dirty="0"/>
              <a:t>В различных </a:t>
            </a:r>
            <a:r>
              <a:rPr lang="en-US" sz="2400" dirty="0"/>
              <a:t>UNIX’</a:t>
            </a:r>
            <a:r>
              <a:rPr lang="ru-RU" sz="2400" dirty="0"/>
              <a:t>ах </a:t>
            </a:r>
            <a:r>
              <a:rPr lang="en-US" sz="2400" dirty="0"/>
              <a:t>Eigen</a:t>
            </a:r>
            <a:r>
              <a:rPr lang="ru-RU" sz="2400" dirty="0"/>
              <a:t> ставится через пакетные менеджеры</a:t>
            </a:r>
          </a:p>
          <a:p>
            <a:pPr lvl="1"/>
            <a:r>
              <a:rPr lang="ru-RU" sz="2100" dirty="0"/>
              <a:t>В этом случае – путь </a:t>
            </a:r>
            <a:r>
              <a:rPr lang="ru-RU" sz="2100" dirty="0" err="1"/>
              <a:t>по-умолчанию</a:t>
            </a:r>
            <a:endParaRPr lang="ru-RU" sz="2100" dirty="0"/>
          </a:p>
          <a:p>
            <a:r>
              <a:rPr lang="ru-RU" sz="2400" dirty="0"/>
              <a:t>Под </a:t>
            </a:r>
            <a:r>
              <a:rPr lang="en-US" sz="2400" dirty="0"/>
              <a:t>Windows</a:t>
            </a:r>
            <a:r>
              <a:rPr lang="ru-RU" sz="2400" dirty="0"/>
              <a:t> (или установке через  Интернет) – путь будет отличаться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2CE7D6EC-5C61-4B5B-8260-D955C1793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759280"/>
            <a:ext cx="4800600" cy="632529"/>
          </a:xfrm>
        </p:spPr>
        <p:txBody>
          <a:bodyPr/>
          <a:lstStyle/>
          <a:p>
            <a:r>
              <a:rPr lang="ru-RU" dirty="0"/>
              <a:t>Проектный файл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C0FE17-7950-45DA-B43A-57113BB0F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492896"/>
            <a:ext cx="5006752" cy="36724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app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+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c++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-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B69C6"/>
                </a:solidFill>
                <a:latin typeface="Consolas" panose="020B0609020204030204" pitchFamily="49" charset="0"/>
              </a:rPr>
              <a:t>app_bundle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-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qt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#</a:t>
            </a:r>
            <a:r>
              <a:rPr lang="ru-RU" i="1" dirty="0">
                <a:solidFill>
                  <a:srgbClr val="AAAAAA"/>
                </a:solidFill>
                <a:latin typeface="Consolas" panose="020B0609020204030204" pitchFamily="49" charset="0"/>
              </a:rPr>
              <a:t> Вот указание пути до библиотеки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INCLUDEPATH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+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/include/eigen3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#INCLUDEPATH += </a:t>
            </a:r>
            <a:r>
              <a:rPr lang="ru-RU" i="1" dirty="0">
                <a:solidFill>
                  <a:srgbClr val="AAAAAA"/>
                </a:solidFill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#</a:t>
            </a:r>
            <a:r>
              <a:rPr lang="ru-RU" i="1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C:\projects\eigen-eigen-323c052e1731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SOURCES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+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\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main.cpp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42491B5-CBCC-4E72-9BD1-A45D9C42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421153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43252E0-5D98-4EE9-A9FF-704C685C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382385"/>
            <a:ext cx="10801200" cy="1492132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&lt;EIGEN/CORE&gt; </a:t>
            </a:r>
            <a:r>
              <a:rPr lang="ru-RU" dirty="0"/>
              <a:t>Матрицы</a:t>
            </a:r>
            <a:r>
              <a:rPr lang="en-US" dirty="0"/>
              <a:t>…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DD47321-2E31-4BA2-A761-A5E2E3C12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4784"/>
            <a:ext cx="10178322" cy="5112567"/>
          </a:xfrm>
        </p:spPr>
        <p:txBody>
          <a:bodyPr>
            <a:normAutofit/>
          </a:bodyPr>
          <a:lstStyle/>
          <a:p>
            <a:r>
              <a:rPr lang="ru-RU" dirty="0"/>
              <a:t>Все элементы размещены в пространстве имён </a:t>
            </a:r>
            <a:r>
              <a:rPr lang="en-US" dirty="0">
                <a:solidFill>
                  <a:schemeClr val="accent4"/>
                </a:solidFill>
              </a:rPr>
              <a:t>Eigen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Либо указывать явно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Либо подключать пространство имён</a:t>
            </a:r>
          </a:p>
          <a:p>
            <a:r>
              <a:rPr lang="ru-RU" dirty="0"/>
              <a:t>Основной объект – матрицы</a:t>
            </a: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Eigen::Matrix{N}{t}</a:t>
            </a:r>
          </a:p>
          <a:p>
            <a:r>
              <a:rPr lang="en-US" dirty="0"/>
              <a:t>N – </a:t>
            </a:r>
            <a:r>
              <a:rPr lang="ru-RU" dirty="0"/>
              <a:t>размер матрицы: </a:t>
            </a:r>
          </a:p>
          <a:p>
            <a:pPr lvl="1"/>
            <a:r>
              <a:rPr lang="ru-RU" dirty="0"/>
              <a:t>2 – для матриц 2х2 </a:t>
            </a:r>
          </a:p>
          <a:p>
            <a:pPr lvl="1"/>
            <a:r>
              <a:rPr lang="ru-RU" dirty="0"/>
              <a:t>3 для матриц 3х3</a:t>
            </a:r>
          </a:p>
          <a:p>
            <a:pPr lvl="1"/>
            <a:r>
              <a:rPr lang="ru-RU" dirty="0"/>
              <a:t>4 для матриц 4х4</a:t>
            </a:r>
          </a:p>
          <a:p>
            <a:pPr lvl="1"/>
            <a:r>
              <a:rPr lang="en-US" dirty="0"/>
              <a:t>X</a:t>
            </a:r>
            <a:r>
              <a:rPr lang="ru-RU" dirty="0"/>
              <a:t> для матриц </a:t>
            </a:r>
            <a:r>
              <a:rPr lang="ru-RU" i="1" dirty="0"/>
              <a:t>динамически </a:t>
            </a:r>
            <a:r>
              <a:rPr lang="ru-RU" dirty="0"/>
              <a:t>определяемого размера</a:t>
            </a:r>
            <a:endParaRPr lang="en-US" dirty="0"/>
          </a:p>
          <a:p>
            <a:r>
              <a:rPr lang="en-US" dirty="0"/>
              <a:t>t – </a:t>
            </a:r>
            <a:r>
              <a:rPr lang="ru-RU" dirty="0"/>
              <a:t>тип элементов:</a:t>
            </a:r>
            <a:r>
              <a:rPr lang="en-US" dirty="0"/>
              <a:t> {</a:t>
            </a:r>
            <a:r>
              <a:rPr lang="en-US" dirty="0" err="1"/>
              <a:t>i</a:t>
            </a:r>
            <a:r>
              <a:rPr lang="en-US" dirty="0"/>
              <a:t>}</a:t>
            </a:r>
            <a:r>
              <a:rPr lang="en-US" dirty="0" err="1"/>
              <a:t>nteger</a:t>
            </a:r>
            <a:r>
              <a:rPr lang="en-US" dirty="0"/>
              <a:t>, {f}</a:t>
            </a:r>
            <a:r>
              <a:rPr lang="en-US" dirty="0" err="1"/>
              <a:t>loat</a:t>
            </a:r>
            <a:r>
              <a:rPr lang="en-US" dirty="0"/>
              <a:t>, {d}</a:t>
            </a:r>
            <a:r>
              <a:rPr lang="en-US" dirty="0" err="1"/>
              <a:t>ouble</a:t>
            </a:r>
            <a:endParaRPr lang="en-US" dirty="0"/>
          </a:p>
          <a:p>
            <a:r>
              <a:rPr lang="ru-RU" dirty="0"/>
              <a:t>Например  </a:t>
            </a:r>
            <a:r>
              <a:rPr lang="en-US" dirty="0"/>
              <a:t>Matrix4i, Matrix2d, </a:t>
            </a:r>
            <a:r>
              <a:rPr lang="en-US" dirty="0" err="1"/>
              <a:t>MatrixXf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8D1644E-2C8A-45E8-8880-A3F61AC5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154746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A46DE-D24D-4F22-BAD9-08E7A0A2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&lt;EIGEN/CORE&gt; </a:t>
            </a:r>
            <a:r>
              <a:rPr lang="en-US" dirty="0"/>
              <a:t>…</a:t>
            </a:r>
            <a:r>
              <a:rPr lang="ru-RU" dirty="0"/>
              <a:t>и вектора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FBE23-3BD9-4A98-9A28-691AF76B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Vector{N}{t} – </a:t>
            </a:r>
            <a:r>
              <a:rPr lang="ru-RU" dirty="0"/>
              <a:t>вектор-столбец</a:t>
            </a:r>
          </a:p>
          <a:p>
            <a:pPr lvl="1"/>
            <a:r>
              <a:rPr lang="ru-RU" dirty="0"/>
              <a:t>Параметры – аналогично матрице</a:t>
            </a:r>
          </a:p>
          <a:p>
            <a:pPr lvl="1"/>
            <a:r>
              <a:rPr lang="ru-RU" dirty="0"/>
              <a:t>Примеры </a:t>
            </a:r>
            <a:r>
              <a:rPr lang="en-US" dirty="0"/>
              <a:t>Vector3d, Vector2f, </a:t>
            </a:r>
            <a:r>
              <a:rPr lang="en-US" dirty="0" err="1"/>
              <a:t>VectorXd</a:t>
            </a:r>
            <a:endParaRPr lang="en-US" dirty="0"/>
          </a:p>
          <a:p>
            <a:r>
              <a:rPr lang="en-US" dirty="0" err="1"/>
              <a:t>RowVector</a:t>
            </a:r>
            <a:r>
              <a:rPr lang="en-US" dirty="0"/>
              <a:t>{N}{t} – </a:t>
            </a:r>
            <a:r>
              <a:rPr lang="ru-RU" dirty="0"/>
              <a:t>вектор-строка</a:t>
            </a:r>
          </a:p>
          <a:p>
            <a:pPr lvl="1"/>
            <a:r>
              <a:rPr lang="ru-RU" dirty="0"/>
              <a:t>То же самое</a:t>
            </a:r>
          </a:p>
          <a:p>
            <a:pPr lvl="1"/>
            <a:r>
              <a:rPr lang="en-US" dirty="0" err="1"/>
              <a:t>RowVectorXd</a:t>
            </a:r>
            <a:r>
              <a:rPr lang="en-US" dirty="0"/>
              <a:t> </a:t>
            </a:r>
            <a:r>
              <a:rPr lang="ru-RU" dirty="0"/>
              <a:t>и т.</a:t>
            </a:r>
          </a:p>
          <a:p>
            <a:pPr marL="0" indent="0">
              <a:buNone/>
            </a:pPr>
            <a:r>
              <a:rPr lang="en-US" dirty="0"/>
              <a:t>Eigen </a:t>
            </a:r>
            <a:r>
              <a:rPr lang="ru-RU" dirty="0"/>
              <a:t>различает строки и столбцы!!!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218B60-2E8B-4801-B905-72571595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260181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Обратите внимание на перегруженные операторы </a:t>
            </a:r>
            <a:endParaRPr lang="en-US" dirty="0"/>
          </a:p>
          <a:p>
            <a:r>
              <a:rPr lang="en-US" dirty="0"/>
              <a:t>&lt;&lt; </a:t>
            </a:r>
            <a:r>
              <a:rPr lang="ru-RU" dirty="0"/>
              <a:t>для  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ru-RU" dirty="0"/>
              <a:t>и объектов </a:t>
            </a:r>
            <a:r>
              <a:rPr lang="en-US" dirty="0"/>
              <a:t>Eigen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97F146-AB8B-473F-BD34-D33BA9F6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457198"/>
            <a:ext cx="7704856" cy="640080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sz="56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sz="56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Eigen/Core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56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A3E9D"/>
                </a:solidFill>
                <a:latin typeface="Consolas" panose="020B0609020204030204" pitchFamily="49" charset="0"/>
              </a:rPr>
              <a:t>namespace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A3E9D"/>
                </a:solidFill>
                <a:latin typeface="Consolas" panose="020B0609020204030204" pitchFamily="49" charset="0"/>
              </a:rPr>
              <a:t>namespace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56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Matrix3d mat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mat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0.1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2.3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5.2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4.3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Vector3d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vec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vec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vec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vec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Matrix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mat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Vector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vec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Multiplication result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mat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vec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//  </a:t>
            </a:r>
            <a:r>
              <a:rPr lang="en-US" sz="5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cout</a:t>
            </a:r>
            <a:r>
              <a:rPr lang="en-US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 &lt;&lt; "Multiplication result "  &lt;&lt; </a:t>
            </a:r>
            <a:r>
              <a:rPr lang="en-US" sz="5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endl</a:t>
            </a:r>
            <a:r>
              <a:rPr lang="en-US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 &lt;&lt; </a:t>
            </a:r>
            <a:r>
              <a:rPr lang="en-US" sz="5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vec</a:t>
            </a:r>
            <a:r>
              <a:rPr lang="en-US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*mat &lt;&lt; </a:t>
            </a:r>
            <a:r>
              <a:rPr lang="en-US" sz="5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endl</a:t>
            </a:r>
            <a:r>
              <a:rPr lang="en-US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;   </a:t>
            </a:r>
            <a:endParaRPr lang="ru-RU" sz="56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ru-RU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Ошибка: неправильный размер</a:t>
            </a:r>
            <a:endParaRPr lang="ru-RU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RowVector3d vec2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vec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Row </a:t>
            </a:r>
            <a:r>
              <a:rPr lang="en-US" sz="5600" dirty="0" err="1">
                <a:solidFill>
                  <a:srgbClr val="448C27"/>
                </a:solidFill>
                <a:latin typeface="Consolas" panose="020B0609020204030204" pitchFamily="49" charset="0"/>
              </a:rPr>
              <a:t>miltiplication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 result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vec2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mat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ru-RU" sz="56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6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&lt;&lt;"</a:t>
            </a:r>
            <a:r>
              <a:rPr lang="en-US" sz="6000" dirty="0">
                <a:solidFill>
                  <a:srgbClr val="448C27"/>
                </a:solidFill>
                <a:latin typeface="Consolas" panose="020B0609020204030204" pitchFamily="49" charset="0"/>
              </a:rPr>
              <a:t>Row x </a:t>
            </a:r>
            <a:r>
              <a:rPr lang="en-US" sz="6000" dirty="0" err="1">
                <a:solidFill>
                  <a:srgbClr val="448C27"/>
                </a:solidFill>
                <a:latin typeface="Consolas" panose="020B0609020204030204" pitchFamily="49" charset="0"/>
              </a:rPr>
              <a:t>collumn</a:t>
            </a:r>
            <a:r>
              <a:rPr lang="en-US" sz="6000" dirty="0">
                <a:solidFill>
                  <a:srgbClr val="448C27"/>
                </a:solidFill>
                <a:latin typeface="Consolas" panose="020B0609020204030204" pitchFamily="49" charset="0"/>
              </a:rPr>
              <a:t> multiplication 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6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6000" dirty="0">
                <a:solidFill>
                  <a:srgbClr val="333333"/>
                </a:solidFill>
                <a:latin typeface="Consolas" panose="020B0609020204030204" pitchFamily="49" charset="0"/>
              </a:rPr>
              <a:t> vec2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6000" dirty="0" err="1">
                <a:solidFill>
                  <a:srgbClr val="333333"/>
                </a:solidFill>
                <a:latin typeface="Consolas" panose="020B0609020204030204" pitchFamily="49" charset="0"/>
              </a:rPr>
              <a:t>vec</a:t>
            </a:r>
            <a:r>
              <a:rPr lang="en-US" sz="6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60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6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6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&lt;&lt;"</a:t>
            </a:r>
            <a:r>
              <a:rPr lang="en-US" sz="6000" dirty="0" err="1">
                <a:solidFill>
                  <a:srgbClr val="448C27"/>
                </a:solidFill>
                <a:latin typeface="Consolas" panose="020B0609020204030204" pitchFamily="49" charset="0"/>
              </a:rPr>
              <a:t>Collumn</a:t>
            </a:r>
            <a:r>
              <a:rPr lang="en-US" sz="6000" dirty="0">
                <a:solidFill>
                  <a:srgbClr val="448C27"/>
                </a:solidFill>
                <a:latin typeface="Consolas" panose="020B0609020204030204" pitchFamily="49" charset="0"/>
              </a:rPr>
              <a:t> x row multiplication 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«</a:t>
            </a:r>
            <a:r>
              <a:rPr lang="ru-RU" sz="6000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ru-RU" sz="6000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6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6000" dirty="0" err="1">
                <a:solidFill>
                  <a:srgbClr val="333333"/>
                </a:solidFill>
                <a:latin typeface="Consolas" panose="020B0609020204030204" pitchFamily="49" charset="0"/>
              </a:rPr>
              <a:t>vec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6000" dirty="0">
                <a:solidFill>
                  <a:srgbClr val="333333"/>
                </a:solidFill>
                <a:latin typeface="Consolas" panose="020B0609020204030204" pitchFamily="49" charset="0"/>
              </a:rPr>
              <a:t>vec2 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60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6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6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56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5F11E1-4051-4C2D-8698-1DFCCA7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2851" y="6227903"/>
            <a:ext cx="3482179" cy="345796"/>
          </a:xfrm>
        </p:spPr>
        <p:txBody>
          <a:bodyPr/>
          <a:lstStyle/>
          <a:p>
            <a:r>
              <a:rPr lang="ru-RU" dirty="0"/>
              <a:t>МГТУ им. Н.Э. Баумана Кафедра СМ11 "Подводные роботы и аппараты"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ru-RU" sz="4000"/>
              <a:t>Результат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1BA61B-D042-4C36-B27A-D9397C27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ru-RU" dirty="0"/>
              <a:t>Умножение столбца на строку – матрица</a:t>
            </a:r>
          </a:p>
          <a:p>
            <a:r>
              <a:rPr lang="ru-RU" dirty="0"/>
              <a:t>Умножение строки на столбец - скаляр</a:t>
            </a:r>
            <a:endParaRPr lang="en-US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1CCC214-9523-44A7-8AFA-4D567D9B2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8" r="5468"/>
          <a:stretch/>
        </p:blipFill>
        <p:spPr>
          <a:xfrm>
            <a:off x="4799857" y="1484784"/>
            <a:ext cx="6624736" cy="4464496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8B08F3-C558-49E2-B815-87C74C69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E48B3-0157-4B2E-B030-704CDD98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Индексное обращение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C2D65B-1686-4461-91AF-E71D8522C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464A3-EE5B-4A79-B85D-5E21C228B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5126732" cy="332821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MatrixXd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mat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j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mat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mat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697E2FF-7039-4388-8DA5-ED610B26A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A3C454C-3AFF-4D3D-B96C-3479420A34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ru-RU" sz="2400" dirty="0"/>
              <a:t>0 1 2 3</a:t>
            </a:r>
          </a:p>
          <a:p>
            <a:pPr marL="914400" lvl="2" indent="0">
              <a:buNone/>
            </a:pPr>
            <a:r>
              <a:rPr lang="ru-RU" sz="2400" dirty="0"/>
              <a:t>1 2 3 4</a:t>
            </a:r>
          </a:p>
          <a:p>
            <a:pPr marL="914400" lvl="2" indent="0">
              <a:buNone/>
            </a:pPr>
            <a:r>
              <a:rPr lang="ru-RU" sz="2400" dirty="0"/>
              <a:t>2 3 4 5</a:t>
            </a:r>
          </a:p>
          <a:p>
            <a:pPr marL="914400" lvl="2" indent="0">
              <a:buNone/>
            </a:pPr>
            <a:r>
              <a:rPr lang="ru-RU" sz="2400" dirty="0"/>
              <a:t>3 4 5 6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658223-FC21-4003-82FA-6639766F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310355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8351D-76DA-46A1-93C3-5AFE1D84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блоков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D242A6-E579-4C53-B760-99AA75BA4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99555-D757-4D3F-A0D9-1CAF04059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MatrixXd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mat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j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mat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MatrixXd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mat2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mat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MatrixXd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mat3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mat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mat3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0E3673-5A57-4B5A-8DB2-66D79DFF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69088A-44C5-4F7C-BD84-50F583E6BA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914400" lvl="2" indent="0">
              <a:buNone/>
            </a:pPr>
            <a:r>
              <a:rPr lang="ru-RU" sz="2400" dirty="0"/>
              <a:t>2 3</a:t>
            </a:r>
          </a:p>
          <a:p>
            <a:pPr marL="914400" lvl="2" indent="0">
              <a:buNone/>
            </a:pPr>
            <a:r>
              <a:rPr lang="ru-RU" sz="2400" dirty="0"/>
              <a:t>3 4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05977159-12D2-49FC-B6DA-0FF0CD96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259079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7326E-BB1E-4F70-894C-0C0C9F28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82385"/>
            <a:ext cx="11352584" cy="1492132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&lt;EIGEN/DENSE&gt; 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ru-RU" dirty="0"/>
              <a:t>заполненные матрицы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6EFC1-BC2A-4680-A1A3-A2E2906C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можем делать с заполненными векторами и матрицами целую кучу операций:</a:t>
            </a:r>
          </a:p>
          <a:p>
            <a:r>
              <a:rPr lang="ru-RU" dirty="0"/>
              <a:t>Арифметические</a:t>
            </a:r>
          </a:p>
          <a:p>
            <a:r>
              <a:rPr lang="ru-RU" dirty="0"/>
              <a:t>Скалярное / векторное произведение</a:t>
            </a:r>
          </a:p>
          <a:p>
            <a:r>
              <a:rPr lang="ru-RU" dirty="0"/>
              <a:t>Вычисление средних, дисперсий…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CB628D-5611-4896-9A6F-0F5D1C34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40867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B000B7-CD4F-411A-A724-9283961C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Векторные и </a:t>
            </a:r>
            <a:r>
              <a:rPr lang="ru-RU" dirty="0" err="1"/>
              <a:t>скаларные</a:t>
            </a:r>
            <a:r>
              <a:rPr lang="ru-RU" dirty="0"/>
              <a:t> произведения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758E27-15C6-4640-BEF4-1AC6A8239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FBA2AE-7007-44CB-B9FD-708F98531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3432" y="2909102"/>
            <a:ext cx="5544616" cy="3256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Eigen/Dense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A3E9D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A3E9D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Vector3d a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a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b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Dot product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"&lt;&lt;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dot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Cross product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"&lt;&lt;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cross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1386C44-B693-489E-9FC8-5FD7E1AAF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5DB2A0-25D1-4EB7-8F97-143335704B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Dot product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Cross product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E4D5340-C506-4581-8547-18905DAE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117972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010F9-19CC-4347-938A-F2251CF6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Транспонирование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918B1A-9094-496D-9DF7-F280CBFA0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5C4146-29F3-4999-BD1D-4E0A955C0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3432" y="2909101"/>
            <a:ext cx="5544616" cy="31121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sz="48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448C27"/>
                </a:solidFill>
                <a:latin typeface="Consolas" panose="020B0609020204030204" pitchFamily="49" charset="0"/>
              </a:rPr>
              <a:t>Eigen/Dense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b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Matrix4d mat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mat 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4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4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4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mat 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>
                <a:solidFill>
                  <a:srgbClr val="448C27"/>
                </a:solidFill>
                <a:latin typeface="Consolas" panose="020B0609020204030204" pitchFamily="49" charset="0"/>
              </a:rPr>
              <a:t>After transpose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"&lt;&lt;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4800" dirty="0" err="1">
                <a:solidFill>
                  <a:srgbClr val="7A3E9D"/>
                </a:solidFill>
                <a:latin typeface="Consolas" panose="020B0609020204030204" pitchFamily="49" charset="0"/>
              </a:rPr>
              <a:t>mat</a:t>
            </a:r>
            <a:r>
              <a:rPr lang="en-US" sz="4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4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transpose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4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4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en-US" sz="4800" dirty="0"/>
            </a:b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B2C061-3F9D-4B51-B49C-0EF222F6F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4105CC-D415-418E-B84D-A3F390B134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10 6 2 0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5 1 -2 4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3 5 1 -1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0 6 -2 2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After transpose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10 5 3 0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6 1 5 6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2 -2 1 -2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0 4 -1 2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045F4EE4-A6BA-4AB8-9EF5-548BDD2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210577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СЛАУ – что есть кроме Гаусса </a:t>
            </a:r>
            <a:br>
              <a:rPr lang="ru-RU" dirty="0"/>
            </a:br>
            <a:r>
              <a:rPr lang="ru-RU" dirty="0"/>
              <a:t>(и зачем это нужно)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Рассмотрим метод Гаусса с более общих позиций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charset="0"/>
                        </a:rPr>
                        <m:t>𝐴</m:t>
                      </m:r>
                      <m:r>
                        <a:rPr lang="ru-RU" i="1">
                          <a:latin typeface="Cambria Math" charset="0"/>
                        </a:rPr>
                        <m:t>⋅</m:t>
                      </m:r>
                      <m:r>
                        <a:rPr lang="ru-RU" i="1">
                          <a:latin typeface="Cambria Math" charset="0"/>
                        </a:rPr>
                        <m:t>𝑥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r>
                        <a:rPr lang="ru-RU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𝐴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𝑏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Попробуем рассмотреть операцию исключения элементов первого столбца: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(1)</m:t>
                          </m:r>
                        </m:sup>
                      </m:sSup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Для этого мы вычисляли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8C547-E8F3-484A-9579-18E89F92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152582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284D6-A30A-479B-A7EC-6E90E393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операции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8B36CC-C707-41EB-BC60-71A0A17B5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	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EB6261-413D-47BE-8E65-5C26FD2AE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&lt;Eigen/Dense&gt;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Matrix2d</a:t>
            </a:r>
            <a:r>
              <a:rPr lang="en-US" dirty="0"/>
              <a:t> mat;</a:t>
            </a:r>
          </a:p>
          <a:p>
            <a:pPr marL="0" indent="0">
              <a:buNone/>
            </a:pPr>
            <a:r>
              <a:rPr lang="en-US" dirty="0"/>
              <a:t>mat &lt;&lt; 1, 2,</a:t>
            </a:r>
            <a:r>
              <a:rPr lang="ru-RU" dirty="0"/>
              <a:t> </a:t>
            </a:r>
            <a:r>
              <a:rPr lang="en-US" dirty="0"/>
              <a:t>3, 4;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"Here is </a:t>
            </a:r>
            <a:r>
              <a:rPr lang="en-US" dirty="0" err="1"/>
              <a:t>mat.sum</a:t>
            </a:r>
            <a:r>
              <a:rPr lang="en-US" dirty="0"/>
              <a:t>(): " &lt;&lt; </a:t>
            </a:r>
            <a:r>
              <a:rPr lang="en-US" dirty="0" err="1"/>
              <a:t>mat.</a:t>
            </a:r>
            <a:r>
              <a:rPr lang="en-US" dirty="0" err="1">
                <a:hlinkClick r:id="rId3"/>
              </a:rPr>
              <a:t>sum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"Here is </a:t>
            </a:r>
            <a:r>
              <a:rPr lang="en-US" dirty="0" err="1"/>
              <a:t>mat.prod</a:t>
            </a:r>
            <a:r>
              <a:rPr lang="en-US" dirty="0"/>
              <a:t>(): " &lt;&lt; </a:t>
            </a:r>
            <a:r>
              <a:rPr lang="en-US" dirty="0" err="1"/>
              <a:t>mat.</a:t>
            </a:r>
            <a:r>
              <a:rPr lang="en-US" dirty="0" err="1">
                <a:hlinkClick r:id="rId4"/>
              </a:rPr>
              <a:t>prod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"Here is </a:t>
            </a:r>
            <a:r>
              <a:rPr lang="en-US" dirty="0" err="1"/>
              <a:t>mat.mean</a:t>
            </a:r>
            <a:r>
              <a:rPr lang="en-US" dirty="0"/>
              <a:t>(): " &lt;&lt; </a:t>
            </a:r>
            <a:r>
              <a:rPr lang="en-US" dirty="0" err="1"/>
              <a:t>mat.</a:t>
            </a:r>
            <a:r>
              <a:rPr lang="en-US" dirty="0" err="1">
                <a:hlinkClick r:id="rId5"/>
              </a:rPr>
              <a:t>mean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"Here is </a:t>
            </a:r>
            <a:r>
              <a:rPr lang="en-US" dirty="0" err="1"/>
              <a:t>mat.minCoeff</a:t>
            </a:r>
            <a:r>
              <a:rPr lang="en-US" dirty="0"/>
              <a:t>(): " &lt;&lt; </a:t>
            </a:r>
            <a:r>
              <a:rPr lang="en-US" dirty="0" err="1"/>
              <a:t>mat.</a:t>
            </a:r>
            <a:r>
              <a:rPr lang="en-US" dirty="0" err="1">
                <a:hlinkClick r:id="rId6"/>
              </a:rPr>
              <a:t>minCoeff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"Here is </a:t>
            </a:r>
            <a:r>
              <a:rPr lang="en-US" dirty="0" err="1"/>
              <a:t>mat.maxCoeff</a:t>
            </a:r>
            <a:r>
              <a:rPr lang="en-US" dirty="0"/>
              <a:t>(): " &lt;&lt; </a:t>
            </a:r>
            <a:r>
              <a:rPr lang="en-US" dirty="0" err="1"/>
              <a:t>mat.</a:t>
            </a:r>
            <a:r>
              <a:rPr lang="en-US" dirty="0" err="1">
                <a:hlinkClick r:id="rId7"/>
              </a:rPr>
              <a:t>maxCoeff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"Here is </a:t>
            </a:r>
            <a:r>
              <a:rPr lang="en-US" dirty="0" err="1"/>
              <a:t>mat.trace</a:t>
            </a:r>
            <a:r>
              <a:rPr lang="en-US" dirty="0"/>
              <a:t>(): " &lt;&lt; </a:t>
            </a:r>
            <a:r>
              <a:rPr lang="en-US" dirty="0" err="1"/>
              <a:t>mat.</a:t>
            </a:r>
            <a:r>
              <a:rPr lang="en-US" dirty="0" err="1">
                <a:hlinkClick r:id="rId8"/>
              </a:rPr>
              <a:t>trace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B25DBF-7B98-45CF-BB84-C6FAAD443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62562B-9CBE-4862-8E7E-A10402E937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Here is </a:t>
            </a:r>
            <a:r>
              <a:rPr lang="en-US" dirty="0" err="1">
                <a:latin typeface="Consolas" panose="020B0609020204030204" pitchFamily="49" charset="0"/>
              </a:rPr>
              <a:t>mat.sum</a:t>
            </a:r>
            <a:r>
              <a:rPr lang="en-US" dirty="0">
                <a:latin typeface="Consolas" panose="020B0609020204030204" pitchFamily="49" charset="0"/>
              </a:rPr>
              <a:t>():      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Here is </a:t>
            </a:r>
            <a:r>
              <a:rPr lang="en-US" dirty="0" err="1">
                <a:latin typeface="Consolas" panose="020B0609020204030204" pitchFamily="49" charset="0"/>
              </a:rPr>
              <a:t>mat.prod</a:t>
            </a:r>
            <a:r>
              <a:rPr lang="en-US" dirty="0">
                <a:latin typeface="Consolas" panose="020B0609020204030204" pitchFamily="49" charset="0"/>
              </a:rPr>
              <a:t>():      24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Here is </a:t>
            </a:r>
            <a:r>
              <a:rPr lang="en-US" dirty="0" err="1">
                <a:latin typeface="Consolas" panose="020B0609020204030204" pitchFamily="49" charset="0"/>
              </a:rPr>
              <a:t>mat.mean</a:t>
            </a:r>
            <a:r>
              <a:rPr lang="en-US" dirty="0">
                <a:latin typeface="Consolas" panose="020B0609020204030204" pitchFamily="49" charset="0"/>
              </a:rPr>
              <a:t>():      2.5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Here is </a:t>
            </a:r>
            <a:r>
              <a:rPr lang="en-US" dirty="0" err="1">
                <a:latin typeface="Consolas" panose="020B0609020204030204" pitchFamily="49" charset="0"/>
              </a:rPr>
              <a:t>mat.minCoeff</a:t>
            </a:r>
            <a:r>
              <a:rPr lang="en-US" dirty="0">
                <a:latin typeface="Consolas" panose="020B0609020204030204" pitchFamily="49" charset="0"/>
              </a:rPr>
              <a:t>(): 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Here is </a:t>
            </a:r>
            <a:r>
              <a:rPr lang="en-US" dirty="0" err="1">
                <a:latin typeface="Consolas" panose="020B0609020204030204" pitchFamily="49" charset="0"/>
              </a:rPr>
              <a:t>mat.maxCoeff</a:t>
            </a:r>
            <a:r>
              <a:rPr lang="en-US" dirty="0">
                <a:latin typeface="Consolas" panose="020B0609020204030204" pitchFamily="49" charset="0"/>
              </a:rPr>
              <a:t>(): 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Here is </a:t>
            </a:r>
            <a:r>
              <a:rPr lang="en-US" dirty="0" err="1">
                <a:latin typeface="Consolas" panose="020B0609020204030204" pitchFamily="49" charset="0"/>
              </a:rPr>
              <a:t>mat.trace</a:t>
            </a:r>
            <a:r>
              <a:rPr lang="en-US" dirty="0">
                <a:latin typeface="Consolas" panose="020B0609020204030204" pitchFamily="49" charset="0"/>
              </a:rPr>
              <a:t>():     5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F476F4B-55EC-428B-9DF7-3E7E015D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339888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– LU</a:t>
            </a:r>
            <a:r>
              <a:rPr lang="ru-RU" dirty="0"/>
              <a:t> и его реализация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Matrix A</a:t>
            </a:r>
          </a:p>
          <a:p>
            <a:pPr>
              <a:spcBef>
                <a:spcPts val="0"/>
              </a:spcBef>
            </a:pPr>
            <a:r>
              <a:rPr lang="en-US" dirty="0"/>
              <a:t>10 6 2 0</a:t>
            </a:r>
          </a:p>
          <a:p>
            <a:pPr>
              <a:spcBef>
                <a:spcPts val="0"/>
              </a:spcBef>
            </a:pPr>
            <a:r>
              <a:rPr lang="en-US" dirty="0"/>
              <a:t>5 1 -2 4</a:t>
            </a:r>
          </a:p>
          <a:p>
            <a:pPr>
              <a:spcBef>
                <a:spcPts val="0"/>
              </a:spcBef>
            </a:pPr>
            <a:r>
              <a:rPr lang="en-US" dirty="0"/>
              <a:t>3 5 1 -1</a:t>
            </a:r>
          </a:p>
          <a:p>
            <a:pPr>
              <a:spcBef>
                <a:spcPts val="0"/>
              </a:spcBef>
            </a:pPr>
            <a:r>
              <a:rPr lang="en-US" dirty="0"/>
              <a:t>0 6 -2 2</a:t>
            </a:r>
          </a:p>
          <a:p>
            <a:pPr>
              <a:spcBef>
                <a:spcPts val="0"/>
              </a:spcBef>
            </a:pPr>
            <a:r>
              <a:rPr lang="en-US" dirty="0"/>
              <a:t>Vector b</a:t>
            </a:r>
          </a:p>
          <a:p>
            <a:pPr>
              <a:spcBef>
                <a:spcPts val="0"/>
              </a:spcBef>
            </a:pPr>
            <a:r>
              <a:rPr lang="en-US" dirty="0"/>
              <a:t>25</a:t>
            </a:r>
          </a:p>
          <a:p>
            <a:pPr>
              <a:spcBef>
                <a:spcPts val="0"/>
              </a:spcBef>
            </a:pPr>
            <a:r>
              <a:rPr lang="en-US" dirty="0"/>
              <a:t>14</a:t>
            </a:r>
          </a:p>
          <a:p>
            <a:pPr>
              <a:spcBef>
                <a:spcPts val="0"/>
              </a:spcBef>
            </a:pPr>
            <a:r>
              <a:rPr lang="en-US" dirty="0"/>
              <a:t>10</a:t>
            </a:r>
          </a:p>
          <a:p>
            <a:pPr>
              <a:spcBef>
                <a:spcPts val="0"/>
              </a:spcBef>
            </a:pPr>
            <a:r>
              <a:rPr lang="en-US" dirty="0"/>
              <a:t>8</a:t>
            </a:r>
          </a:p>
          <a:p>
            <a:pPr>
              <a:spcBef>
                <a:spcPts val="0"/>
              </a:spcBef>
            </a:pPr>
            <a:r>
              <a:rPr lang="en-US" dirty="0"/>
              <a:t>Solution</a:t>
            </a:r>
          </a:p>
          <a:p>
            <a:pPr>
              <a:spcBef>
                <a:spcPts val="0"/>
              </a:spcBef>
            </a:pPr>
            <a:r>
              <a:rPr lang="en-US" dirty="0"/>
              <a:t>2</a:t>
            </a:r>
          </a:p>
          <a:p>
            <a:pPr>
              <a:spcBef>
                <a:spcPts val="0"/>
              </a:spcBef>
            </a:pPr>
            <a:r>
              <a:rPr lang="en-US" dirty="0"/>
              <a:t>1</a:t>
            </a:r>
          </a:p>
          <a:p>
            <a:pPr>
              <a:spcBef>
                <a:spcPts val="0"/>
              </a:spcBef>
            </a:pPr>
            <a:r>
              <a:rPr lang="en-US" dirty="0"/>
              <a:t>-0.5</a:t>
            </a:r>
          </a:p>
          <a:p>
            <a:pPr>
              <a:spcBef>
                <a:spcPts val="0"/>
              </a:spcBef>
            </a:pPr>
            <a:r>
              <a:rPr lang="en-US" dirty="0"/>
              <a:t>0.5</a:t>
            </a:r>
          </a:p>
          <a:p>
            <a:pPr>
              <a:spcBef>
                <a:spcPts val="0"/>
              </a:spcBef>
            </a:pPr>
            <a:r>
              <a:rPr lang="en-US" dirty="0"/>
              <a:t>Residual value 0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C9DB6A-F279-44A8-B88B-6445420F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88640"/>
            <a:ext cx="6912768" cy="640871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sz="56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sz="56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Eigen/LU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&gt; </a:t>
            </a:r>
            <a:r>
              <a:rPr lang="en-US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//&lt;Eigen/Dense&gt; </a:t>
            </a:r>
            <a:r>
              <a:rPr lang="ru-RU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и </a:t>
            </a:r>
            <a:r>
              <a:rPr lang="en-US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&lt;Eigen/Core&gt; </a:t>
            </a:r>
            <a:endParaRPr lang="ru-RU" sz="56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600" i="1" dirty="0">
                <a:solidFill>
                  <a:srgbClr val="AAAAAA"/>
                </a:solidFill>
                <a:latin typeface="Consolas" panose="020B0609020204030204" pitchFamily="49" charset="0"/>
              </a:rPr>
              <a:t>		 // подключаются автоматически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56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A3E9D"/>
                </a:solidFill>
                <a:latin typeface="Consolas" panose="020B0609020204030204" pitchFamily="49" charset="0"/>
              </a:rPr>
              <a:t>namespace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A3E9D"/>
                </a:solidFill>
                <a:latin typeface="Consolas" panose="020B0609020204030204" pitchFamily="49" charset="0"/>
              </a:rPr>
              <a:t>namespace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56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Matrix4d mat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mat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Vector4d x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b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25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14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x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A3E9D"/>
                </a:solidFill>
                <a:latin typeface="Consolas" panose="020B0609020204030204" pitchFamily="49" charset="0"/>
              </a:rPr>
              <a:t>mat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5600" b="1" dirty="0">
                <a:solidFill>
                  <a:srgbClr val="AA3731"/>
                </a:solidFill>
                <a:latin typeface="Consolas" panose="020B0609020204030204" pitchFamily="49" charset="0"/>
              </a:rPr>
              <a:t>lu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sz="5600" b="1" dirty="0">
                <a:solidFill>
                  <a:srgbClr val="AA3731"/>
                </a:solidFill>
                <a:latin typeface="Consolas" panose="020B0609020204030204" pitchFamily="49" charset="0"/>
              </a:rPr>
              <a:t>solve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Matrix A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mat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Vector b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b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Solution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x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Vector4d res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b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mat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448C27"/>
                </a:solidFill>
                <a:latin typeface="Consolas" panose="020B0609020204030204" pitchFamily="49" charset="0"/>
              </a:rPr>
              <a:t>Residual value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sz="5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5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norm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5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5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5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5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A48BAF-D45B-4870-8E10-A1B62EE1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7884" y="6365882"/>
            <a:ext cx="3482179" cy="345796"/>
          </a:xfrm>
        </p:spPr>
        <p:txBody>
          <a:bodyPr/>
          <a:lstStyle/>
          <a:p>
            <a:r>
              <a:rPr lang="ru-RU" dirty="0"/>
              <a:t>МГТУ им. Н.Э. Баумана Кафедра СМ11 "Подводные роботы и аппараты"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Исключение столбца – умножение на матрицу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Давайте введём матрицу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Можно заметить,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Аналогично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0" t="-1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784E14-DF27-4A9F-9AA1-66C8F58C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6594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к </a:t>
            </a:r>
            <a:r>
              <a:rPr lang="ru-RU" dirty="0" err="1"/>
              <a:t>верхнетреугольному</a:t>
            </a:r>
            <a:r>
              <a:rPr lang="ru-RU" dirty="0"/>
              <a:t> виду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10178322" cy="438335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В результате получим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−1)</m:t>
                        </m:r>
                      </m:sup>
                    </m:sSup>
                    <m:r>
                      <a:rPr lang="ru-RU" i="1">
                        <a:latin typeface="Cambria Math" charset="0"/>
                      </a:rPr>
                      <m:t>⋅</m:t>
                    </m:r>
                    <m:r>
                      <a:rPr lang="ru-RU" i="1">
                        <a:latin typeface="Cambria Math" charset="0"/>
                      </a:rPr>
                      <m:t>𝑥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ru-RU" dirty="0"/>
                  <a:t>, где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−1)</m:t>
                          </m:r>
                        </m:sup>
                      </m:sSup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lang="is-IS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−1)</m:t>
                          </m:r>
                        </m:sup>
                      </m:sSup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lang="is-IS" i="1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Можно выразить и в обратном направлении: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r>
                        <a:rPr lang="is-IS" i="1">
                          <a:latin typeface="Cambria Math" charset="0"/>
                        </a:rPr>
                        <m:t>…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при</a:t>
                </a:r>
                <a:r>
                  <a:rPr lang="ru-RU" dirty="0"/>
                  <a:t> этом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 т.д.</a:t>
                </a:r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10178322" cy="4383359"/>
              </a:xfrm>
              <a:blipFill>
                <a:blip r:embed="rId2"/>
                <a:stretch>
                  <a:fillRect l="-539" t="-1113" b="-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E87C38-9AE4-4DC5-95F1-3A5CAF70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67434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LU-</a:t>
            </a:r>
            <a:r>
              <a:rPr lang="ru-RU" dirty="0"/>
              <a:t>разложение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Перемножим матрицы: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r>
                        <a:rPr lang="is-IS" i="1">
                          <a:latin typeface="Cambria Math" charset="0"/>
                        </a:rPr>
                        <m:t>…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b="0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И, в результате,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𝐿𝑈𝑥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Здесь </a:t>
                </a:r>
                <a:r>
                  <a:rPr lang="en-US" i="1" dirty="0"/>
                  <a:t>L </a:t>
                </a:r>
                <a:r>
                  <a:rPr lang="ru-RU" i="1" dirty="0"/>
                  <a:t>– </a:t>
                </a:r>
                <a:r>
                  <a:rPr lang="ru-RU" i="1" dirty="0" err="1">
                    <a:solidFill>
                      <a:schemeClr val="accent4"/>
                    </a:solidFill>
                  </a:rPr>
                  <a:t>нижнетреугольная</a:t>
                </a:r>
                <a:r>
                  <a:rPr lang="ru-RU" dirty="0"/>
                  <a:t> матрица, а </a:t>
                </a:r>
                <a:r>
                  <a:rPr lang="en-US" i="1" dirty="0"/>
                  <a:t>U – </a:t>
                </a:r>
                <a:r>
                  <a:rPr lang="ru-RU" i="1" dirty="0" err="1">
                    <a:solidFill>
                      <a:schemeClr val="accent4"/>
                    </a:solidFill>
                  </a:rPr>
                  <a:t>верхнетреугольная</a:t>
                </a:r>
                <a:r>
                  <a:rPr lang="ru-RU" dirty="0"/>
                  <a:t> матрица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847" b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872686-2488-4777-B933-3CF624F8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66711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LU-</a:t>
            </a:r>
            <a:r>
              <a:rPr lang="ru-RU" dirty="0"/>
              <a:t>разложение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80" y="1917313"/>
            <a:ext cx="1005840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ru-RU" dirty="0"/>
              <a:t>В результате метод Гаусса можно разделить на 3 части: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1571174742"/>
                  </p:ext>
                </p:extLst>
              </p:nvPr>
            </p:nvGraphicFramePr>
            <p:xfrm>
              <a:off x="2735778" y="2474867"/>
              <a:ext cx="5792192" cy="350142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1571174742"/>
                  </p:ext>
                </p:extLst>
              </p:nvPr>
            </p:nvGraphicFramePr>
            <p:xfrm>
              <a:off x="2735778" y="2474867"/>
              <a:ext cx="5792192" cy="350142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13F807-8E3C-4F38-99FB-214A76F8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164853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LU-</a:t>
            </a:r>
            <a:r>
              <a:rPr lang="ru-RU" dirty="0"/>
              <a:t>разложение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На первый взгляд мы усложнили себе жизнь</a:t>
                </a:r>
              </a:p>
              <a:p>
                <a:pPr lvl="0">
                  <a:buFont typeface="Arial" charset="0"/>
                  <a:buChar char="•"/>
                </a:pPr>
                <a:r>
                  <a:rPr lang="ru-RU" dirty="0"/>
                  <a:t>Но, на самом  деле мы просто выделили преобразование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За счёт этого мы можем повторять этапы 2 и 3 для РАЗНЫХ правых частей 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На практике метод Гаусса всегда реализуется через  </a:t>
                </a:r>
                <a:r>
                  <a:rPr lang="en-US" i="1" dirty="0"/>
                  <a:t>LU</a:t>
                </a:r>
                <a:r>
                  <a:rPr lang="en-US" dirty="0"/>
                  <a:t>-</a:t>
                </a:r>
                <a:r>
                  <a:rPr lang="ru-RU" dirty="0"/>
                  <a:t>разложение</a:t>
                </a:r>
                <a:endParaRPr lang="en-US" dirty="0"/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Не зависит от правой части, а только от матрицы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Для многих ситуаций правая часть и не нужна (определитель, обратная матрица и т.д.)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Если же нам нужно решение – просто используем уже найденное разложение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1153EB-91B9-4579-BE8E-CD0A38A9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83876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6B1C7-E4E5-4824-8670-CF854AEF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математические библиотеки для </a:t>
            </a:r>
            <a:r>
              <a:rPr lang="en-US" dirty="0"/>
              <a:t>c/C++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CB4FE-50BD-4C63-934F-681F3AF3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601098"/>
          </a:xfrm>
        </p:spPr>
        <p:txBody>
          <a:bodyPr/>
          <a:lstStyle/>
          <a:p>
            <a:r>
              <a:rPr lang="en-US" dirty="0"/>
              <a:t>C</a:t>
            </a:r>
          </a:p>
          <a:p>
            <a:pPr lvl="1"/>
            <a:r>
              <a:rPr lang="en-US" dirty="0"/>
              <a:t>Intel Math Kernel Library (MKL) – </a:t>
            </a:r>
            <a:r>
              <a:rPr lang="ru-RU" dirty="0"/>
              <a:t>очень оптимизированная проприетарная</a:t>
            </a:r>
            <a:endParaRPr lang="en-US" dirty="0"/>
          </a:p>
          <a:p>
            <a:pPr lvl="1"/>
            <a:r>
              <a:rPr lang="en-US" dirty="0"/>
              <a:t>GNU Scientific Library (GSL)</a:t>
            </a:r>
          </a:p>
          <a:p>
            <a:r>
              <a:rPr lang="en-US" dirty="0"/>
              <a:t>C++</a:t>
            </a:r>
            <a:endParaRPr lang="ru-RU" dirty="0"/>
          </a:p>
          <a:p>
            <a:pPr lvl="1"/>
            <a:r>
              <a:rPr lang="en-US" dirty="0"/>
              <a:t>Armadillo</a:t>
            </a:r>
          </a:p>
          <a:p>
            <a:pPr lvl="1"/>
            <a:r>
              <a:rPr lang="en-US" dirty="0"/>
              <a:t>Blitz+</a:t>
            </a:r>
          </a:p>
          <a:p>
            <a:pPr lvl="1"/>
            <a:r>
              <a:rPr lang="en-US" dirty="0" err="1"/>
              <a:t>Boost.uBLAS</a:t>
            </a:r>
            <a:endParaRPr lang="en-US" dirty="0"/>
          </a:p>
          <a:p>
            <a:pPr lvl="1"/>
            <a:r>
              <a:rPr lang="en-US" dirty="0">
                <a:solidFill>
                  <a:schemeClr val="accent4"/>
                </a:solidFill>
              </a:rPr>
              <a:t>Eigen</a:t>
            </a:r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MTL4</a:t>
            </a:r>
          </a:p>
          <a:p>
            <a:pPr lvl="1"/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223E88-E4D9-4D8C-95CE-B8EA5C67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20035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/>
              <a:t>Пакет для матричных вычислений</a:t>
            </a:r>
          </a:p>
          <a:p>
            <a:pPr>
              <a:buFont typeface="Arial" charset="0"/>
              <a:buChar char="•"/>
            </a:pPr>
            <a:r>
              <a:rPr lang="ru-RU" dirty="0"/>
              <a:t>Матрицы, их преобразования, нормы и т.п.</a:t>
            </a:r>
          </a:p>
          <a:p>
            <a:pPr>
              <a:buFont typeface="Arial" charset="0"/>
              <a:buChar char="•"/>
            </a:pPr>
            <a:r>
              <a:rPr lang="ru-RU" dirty="0"/>
              <a:t>Методы решения СЛАУ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ru-RU" dirty="0"/>
              <a:t>Кватернионы, углы Эйлера и т.д.</a:t>
            </a:r>
          </a:p>
          <a:p>
            <a:pPr>
              <a:buFont typeface="Arial" charset="0"/>
              <a:buChar char="•"/>
            </a:pPr>
            <a:r>
              <a:rPr lang="ru-RU" dirty="0"/>
              <a:t>Лицензия </a:t>
            </a:r>
            <a:r>
              <a:rPr lang="en-US" dirty="0"/>
              <a:t>LGPL</a:t>
            </a:r>
          </a:p>
          <a:p>
            <a:pPr>
              <a:buFont typeface="Arial" charset="0"/>
              <a:buChar char="•"/>
            </a:pPr>
            <a:r>
              <a:rPr lang="en-US" dirty="0"/>
              <a:t>Header-only  </a:t>
            </a:r>
            <a:r>
              <a:rPr lang="ru-RU" dirty="0"/>
              <a:t>библиотека</a:t>
            </a:r>
            <a:r>
              <a:rPr lang="en-US" dirty="0"/>
              <a:t> (</a:t>
            </a:r>
            <a:r>
              <a:rPr lang="ru-RU" dirty="0"/>
              <a:t>ставится на любую ОС</a:t>
            </a:r>
            <a:r>
              <a:rPr lang="en-US" dirty="0"/>
              <a:t>)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/>
              <a:t>Доступен в большинстве дистрибутивов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(через </a:t>
            </a:r>
            <a:r>
              <a:rPr lang="en-US" dirty="0"/>
              <a:t>Homebrew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pPr marL="0" indent="0" algn="ctr">
              <a:buNone/>
            </a:pPr>
            <a:r>
              <a:rPr lang="en-US" dirty="0" err="1"/>
              <a:t>eigen.tuxfamily.org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E58C19-86FA-494A-AA90-22CF9B4D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2142</Words>
  <Application>Microsoft Office PowerPoint</Application>
  <PresentationFormat>Широкоэкранный</PresentationFormat>
  <Paragraphs>277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Corbel</vt:lpstr>
      <vt:lpstr>Gill Sans MT</vt:lpstr>
      <vt:lpstr>Impact</vt:lpstr>
      <vt:lpstr>Эмблема</vt:lpstr>
      <vt:lpstr>Системы технического зрения</vt:lpstr>
      <vt:lpstr>СЛАУ – что есть кроме Гаусса  (и зачем это нужно)</vt:lpstr>
      <vt:lpstr>Исключение столбца – умножение на матрицу</vt:lpstr>
      <vt:lpstr>Приведение к верхнетреугольному виду</vt:lpstr>
      <vt:lpstr>LU-разложение</vt:lpstr>
      <vt:lpstr>LU-разложение</vt:lpstr>
      <vt:lpstr>LU-разложение</vt:lpstr>
      <vt:lpstr>Различные математические библиотеки для c/C++</vt:lpstr>
      <vt:lpstr>Eigen</vt:lpstr>
      <vt:lpstr>Как подключить eigen</vt:lpstr>
      <vt:lpstr>&lt;EIGEN/CORE&gt; Матрицы…</vt:lpstr>
      <vt:lpstr>&lt;EIGEN/CORE&gt; …и вектора</vt:lpstr>
      <vt:lpstr>Eigen</vt:lpstr>
      <vt:lpstr>Результат</vt:lpstr>
      <vt:lpstr>Индексное обращение</vt:lpstr>
      <vt:lpstr>Выделение блоков</vt:lpstr>
      <vt:lpstr>&lt;EIGEN/DENSE&gt;  заполненные матрицы </vt:lpstr>
      <vt:lpstr>Векторные и скаларные произведения</vt:lpstr>
      <vt:lpstr>Транспонирование</vt:lpstr>
      <vt:lpstr>Математические операции</vt:lpstr>
      <vt:lpstr>Eigen – LU и его 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технического зрения</dc:title>
  <dc:creator>Alexey Makashov</dc:creator>
  <cp:lastModifiedBy>Alexey Makashov</cp:lastModifiedBy>
  <cp:revision>12</cp:revision>
  <dcterms:created xsi:type="dcterms:W3CDTF">2020-03-05T12:05:16Z</dcterms:created>
  <dcterms:modified xsi:type="dcterms:W3CDTF">2020-03-06T16:02:50Z</dcterms:modified>
</cp:coreProperties>
</file>