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72" r:id="rId2"/>
  </p:sldMasterIdLst>
  <p:notesMasterIdLst>
    <p:notesMasterId r:id="rId32"/>
  </p:notesMasterIdLst>
  <p:sldIdLst>
    <p:sldId id="256" r:id="rId3"/>
    <p:sldId id="392" r:id="rId4"/>
    <p:sldId id="393" r:id="rId5"/>
    <p:sldId id="394" r:id="rId6"/>
    <p:sldId id="396" r:id="rId7"/>
    <p:sldId id="395" r:id="rId8"/>
    <p:sldId id="355" r:id="rId9"/>
    <p:sldId id="356" r:id="rId10"/>
    <p:sldId id="357" r:id="rId11"/>
    <p:sldId id="358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d Moroz" initials="D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97"/>
  </p:normalViewPr>
  <p:slideViewPr>
    <p:cSldViewPr>
      <p:cViewPr varScale="1">
        <p:scale>
          <a:sx n="118" d="100"/>
          <a:sy n="118" d="100"/>
        </p:scale>
        <p:origin x="360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6A8281-EF2C-4F0C-9688-8810E6D3AF8E}" type="datetimeFigureOut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7C6C14F-9C08-46EF-88A8-3F387596EF8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73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7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1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7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3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7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9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8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17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1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79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8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779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09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869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64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23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190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204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83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78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604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96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73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6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46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5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2419AA6-7C6F-4DBC-B164-BCF9418D2BF5}" type="datetimeFigureOut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D20023-7032-4478-92C3-0A05D28407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24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opencv.org/trunk/d7/d1b/group__imgproc__misc.html#gae8a4a146d1ca78c626a53577199e9c5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HE-neighbourhood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chnicalvision.ru/index.php/%D0%A4%D0%B0%D0%B9%D0%BB:3-2-9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://wiki.technicalvision.ru/index.php/%D0%A4%D0%B0%D0%B9%D0%BB:3-2-9.jpg" TargetMode="External"/><Relationship Id="rId7" Type="http://schemas.openxmlformats.org/officeDocument/2006/relationships/hyperlink" Target="http://wiki.technicalvision.ru/index.php/%D0%A4%D0%B0%D0%B9%D0%BB:3-2-13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5" Type="http://schemas.openxmlformats.org/officeDocument/2006/relationships/hyperlink" Target="http://wiki.technicalvision.ru/index.php/%D0%A4%D0%B0%D0%B9%D0%BB:3-2-11.jpg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9.jpeg"/><Relationship Id="rId9" Type="http://schemas.openxmlformats.org/officeDocument/2006/relationships/hyperlink" Target="http://wiki.technicalvision.ru/index.php/%D0%A4%D0%B0%D0%B9%D0%BB:3-2-16.jp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hyperlink" Target="http://wiki.technicalvision.ru/index.php/%D0%A4%D0%B0%D0%B9%D0%BB:3-2-17.jpg" TargetMode="External"/><Relationship Id="rId7" Type="http://schemas.openxmlformats.org/officeDocument/2006/relationships/hyperlink" Target="http://wiki.technicalvision.ru/index.php/%D0%A4%D0%B0%D0%B9%D0%BB:3-2-21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jpeg"/><Relationship Id="rId5" Type="http://schemas.openxmlformats.org/officeDocument/2006/relationships/hyperlink" Target="http://wiki.technicalvision.ru/index.php/%D0%A4%D0%B0%D0%B9%D0%BB:3-2-18.jpg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jpeg"/><Relationship Id="rId9" Type="http://schemas.openxmlformats.org/officeDocument/2006/relationships/hyperlink" Target="http://wiki.technicalvision.ru/index.php/%D0%A4%D0%B0%D0%B9%D0%BB:3-2-22.jpg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hyperlink" Target="http://wiki.technicalvision.ru/index.php/%D0%A4%D0%B0%D0%B9%D0%BB:3-2-14.jpg" TargetMode="External"/><Relationship Id="rId7" Type="http://schemas.openxmlformats.org/officeDocument/2006/relationships/hyperlink" Target="http://wiki.technicalvision.ru/index.php/%D0%A4%D0%B0%D0%B9%D0%BB:3-2-26.jpg" TargetMode="External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jpeg"/><Relationship Id="rId11" Type="http://schemas.openxmlformats.org/officeDocument/2006/relationships/hyperlink" Target="http://wiki.technicalvision.ru/index.php/%D0%A4%D0%B0%D0%B9%D0%BB:3-2-27.jpg" TargetMode="External"/><Relationship Id="rId5" Type="http://schemas.openxmlformats.org/officeDocument/2006/relationships/hyperlink" Target="http://wiki.technicalvision.ru/index.php/%D0%A4%D0%B0%D0%B9%D0%BB:3-2-24.jpg" TargetMode="External"/><Relationship Id="rId10" Type="http://schemas.openxmlformats.org/officeDocument/2006/relationships/image" Target="../media/image34.jpeg"/><Relationship Id="rId4" Type="http://schemas.openxmlformats.org/officeDocument/2006/relationships/image" Target="../media/image31.jpeg"/><Relationship Id="rId9" Type="http://schemas.openxmlformats.org/officeDocument/2006/relationships/hyperlink" Target="http://wiki.technicalvision.ru/index.php/%D0%A4%D0%B0%D0%B9%D0%BB:3-2-25.jp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lahe-redis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iki.technicalvision.ru/index.php/%D0%A4%D0%B0%D0%B9%D0%BB:3-2-1.jpg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hyperlink" Target="http://wiki.technicalvision.ru/index.php/%D0%A4%D0%B0%D0%B9%D0%BB:3-2-9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ru-RU" sz="4800" dirty="0"/>
              <a:t>Системы технического зрения</a:t>
            </a:r>
          </a:p>
        </p:txBody>
      </p:sp>
      <p:sp>
        <p:nvSpPr>
          <p:cNvPr id="1638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Бинаризация изображений. фильтрация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opencv_binarization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9" name="Содержимое 8" descr="binary_ori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71919" y="2909888"/>
            <a:ext cx="3971361" cy="299561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10" name="Содержимое 9" descr="binary_simple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312024" y="2348880"/>
            <a:ext cx="3970395" cy="3846513"/>
          </a:xfrm>
        </p:spPr>
      </p:pic>
    </p:spTree>
    <p:extLst>
      <p:ext uri="{BB962C8B-B14F-4D97-AF65-F5344CB8AC3E}">
        <p14:creationId xmlns:p14="http://schemas.microsoft.com/office/powerpoint/2010/main" val="179961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Бинаризация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1A05D6E-3505-4D19-9FDC-2F64F46C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1376"/>
            <a:ext cx="10316930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"opencv2/imgproc.hpp"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"opencv2/imgcodecs.hpp"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"opencv2/highgui.hpp"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max_binary_value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src_gray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"Threshold 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trackbar_type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"Type: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0: Binary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1: Binary Inverted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2: Truncate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3: To Zero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4: To Zero Inverted"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trackbar_value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Threshold_Demo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/* 0: Binary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1: Binary Inverted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2: Threshold Truncated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3: Threshold to Zero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4: Threshold to Zero Inverted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threshold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src_gray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max_binary_value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45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DE7FA2-B2B8-4602-8E75-D20ADE3B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16" y="601034"/>
            <a:ext cx="7200800" cy="62646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char**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imageName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"image.png"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// by default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imread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IMREAD_COLOR );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// Load an image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"Cannot read the image: 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05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cvtColor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src_gray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COLOR_BGR2GRAY );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// Convert the image to Gray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namedWindow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WINDOW_AUTOSIZE );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// Create a window to display results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createTrackbar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trackbar_type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threshold_type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max_type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Threshold_Demo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// Create a Trackbar to choose type of Threshold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createTrackbar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trackbar_value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max_value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Threshold_Demo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// Create a Trackbar to choose Threshold value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Threshold_Demo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// Call the function to initialize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waitKey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92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480"/>
                <a:ext cx="8229600" cy="3048004"/>
              </a:xfrm>
            </p:spPr>
            <p:txBody>
              <a:bodyPr>
                <a:normAutofit/>
              </a:bodyPr>
              <a:lstStyle/>
              <a:p>
                <a:r>
                  <a:rPr lang="ru-RU" sz="1600" dirty="0"/>
                  <a:t>Критерий </a:t>
                </a:r>
                <a:r>
                  <a:rPr lang="ru-RU" sz="1600" dirty="0" err="1"/>
                  <a:t>Отсу</a:t>
                </a:r>
                <a:r>
                  <a:rPr lang="ru-RU" sz="1600" dirty="0"/>
                  <a:t> (</a:t>
                </a:r>
                <a:r>
                  <a:rPr lang="ru-RU" sz="1600" dirty="0" err="1"/>
                  <a:t>Оцу</a:t>
                </a:r>
                <a:r>
                  <a:rPr lang="ru-RU" sz="1600" dirty="0"/>
                  <a:t>)</a:t>
                </a:r>
              </a:p>
              <a:p>
                <a:r>
                  <a:rPr lang="ru-RU" sz="1600" dirty="0"/>
                  <a:t>Вычисляются математическое ожидание </a:t>
                </a:r>
                <a:r>
                  <a:rPr lang="ru-RU" sz="1600" dirty="0">
                    <a:sym typeface="Symbol"/>
                  </a:rPr>
                  <a:t> и вероятность  для каждого значения яркости</a:t>
                </a:r>
              </a:p>
              <a:p>
                <a:r>
                  <a:rPr lang="ru-RU" sz="1600" dirty="0">
                    <a:sym typeface="Symbol"/>
                  </a:rPr>
                  <a:t>Вычисляются их суммы и ищется минимум</a:t>
                </a:r>
                <a:endParaRPr lang="en-US" sz="1600" dirty="0">
                  <a:sym typeface="Symbol"/>
                </a:endParaRPr>
              </a:p>
              <a:p>
                <a:endParaRPr lang="ru-RU" sz="16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lit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r>
                  <a:rPr lang="ru-RU" sz="1600" dirty="0"/>
                  <a:t>Более подробное описание </a:t>
                </a:r>
                <a:r>
                  <a:rPr lang="en-US" sz="1600" dirty="0">
                    <a:hlinkClick r:id="rId2"/>
                  </a:rPr>
                  <a:t>https://docs.opencv.org/trunk/d7/d1b/group__imgproc__misc.html#gae8a4a146d1ca78c626a53577199e9c57</a:t>
                </a:r>
                <a:r>
                  <a:rPr lang="ru-RU" sz="1600" dirty="0"/>
                  <a:t> 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480"/>
                <a:ext cx="8229600" cy="3048004"/>
              </a:xfrm>
              <a:blipFill>
                <a:blip r:embed="rId3"/>
                <a:stretch>
                  <a:fillRect l="-296" t="-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75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7" name="Содержимое 16" descr="eret_befor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04940" y="3355034"/>
            <a:ext cx="2105319" cy="2105319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Бинаризация </a:t>
            </a:r>
            <a:r>
              <a:rPr lang="en-US" dirty="0"/>
              <a:t>THRESH_BINARY</a:t>
            </a:r>
            <a:endParaRPr lang="ru-RU" dirty="0"/>
          </a:p>
        </p:txBody>
      </p:sp>
      <p:pic>
        <p:nvPicPr>
          <p:cNvPr id="18" name="Содержимое 17" descr="eret_after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146824" y="3385198"/>
            <a:ext cx="2086179" cy="2105319"/>
          </a:xfrm>
        </p:spPr>
      </p:pic>
    </p:spTree>
    <p:extLst>
      <p:ext uri="{BB962C8B-B14F-4D97-AF65-F5344CB8AC3E}">
        <p14:creationId xmlns:p14="http://schemas.microsoft.com/office/powerpoint/2010/main" val="130323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3" name="Содержимое 12" descr="ha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64307" y="2909888"/>
            <a:ext cx="3986585" cy="299561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Бинаризация </a:t>
            </a:r>
            <a:r>
              <a:rPr lang="en-US" dirty="0"/>
              <a:t>THRESH_BINARY</a:t>
            </a:r>
            <a:endParaRPr lang="ru-RU" dirty="0"/>
          </a:p>
        </p:txBody>
      </p:sp>
      <p:pic>
        <p:nvPicPr>
          <p:cNvPr id="14" name="Содержимое 13" descr="hatch_binary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929905"/>
            <a:ext cx="4041775" cy="3015905"/>
          </a:xfrm>
        </p:spPr>
      </p:pic>
    </p:spTree>
    <p:extLst>
      <p:ext uri="{BB962C8B-B14F-4D97-AF65-F5344CB8AC3E}">
        <p14:creationId xmlns:p14="http://schemas.microsoft.com/office/powerpoint/2010/main" val="128533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изображение</a:t>
            </a:r>
            <a:r>
              <a:rPr lang="en-US" dirty="0"/>
              <a:t>: </a:t>
            </a:r>
            <a:r>
              <a:rPr lang="ru-RU" dirty="0"/>
              <a:t>а если контрастность ниже?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9" name="Содержимое 8" descr="binary_ori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71919" y="2909888"/>
            <a:ext cx="3971361" cy="299561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Бинаризация </a:t>
            </a:r>
            <a:r>
              <a:rPr lang="en-US" dirty="0"/>
              <a:t>TO_ZERO</a:t>
            </a:r>
            <a:endParaRPr lang="ru-RU" dirty="0"/>
          </a:p>
        </p:txBody>
      </p:sp>
      <p:pic>
        <p:nvPicPr>
          <p:cNvPr id="10" name="Содержимое 9" descr="binary_otsu_res_bad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911881"/>
            <a:ext cx="4041775" cy="3051953"/>
          </a:xfrm>
        </p:spPr>
      </p:pic>
    </p:spTree>
    <p:extLst>
      <p:ext uri="{BB962C8B-B14F-4D97-AF65-F5344CB8AC3E}">
        <p14:creationId xmlns:p14="http://schemas.microsoft.com/office/powerpoint/2010/main" val="104725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изображение</a:t>
            </a:r>
            <a:r>
              <a:rPr lang="en-US" dirty="0"/>
              <a:t>: </a:t>
            </a:r>
            <a:r>
              <a:rPr lang="ru-RU" dirty="0"/>
              <a:t>а если контрастность ниже?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12" name="Содержимое 11" descr="binary_bad_hist_befor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739357" y="2909888"/>
            <a:ext cx="3836485" cy="299561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Бинаризация </a:t>
            </a:r>
            <a:r>
              <a:rPr lang="en-US" dirty="0"/>
              <a:t>TO_ZERO</a:t>
            </a:r>
            <a:endParaRPr lang="ru-RU" dirty="0"/>
          </a:p>
        </p:txBody>
      </p:sp>
      <p:pic>
        <p:nvPicPr>
          <p:cNvPr id="13" name="Содержимое 12" descr="binary_bad_hist_after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859904"/>
            <a:ext cx="4041775" cy="3155907"/>
          </a:xfrm>
        </p:spPr>
      </p:pic>
    </p:spTree>
    <p:extLst>
      <p:ext uri="{BB962C8B-B14F-4D97-AF65-F5344CB8AC3E}">
        <p14:creationId xmlns:p14="http://schemas.microsoft.com/office/powerpoint/2010/main" val="44103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Адаптивная бинаризация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Попробуем </a:t>
            </a:r>
            <a:r>
              <a:rPr lang="ru-RU" dirty="0" err="1"/>
              <a:t>бинаризовать</a:t>
            </a:r>
            <a:r>
              <a:rPr lang="ru-RU" dirty="0"/>
              <a:t> не всё изображение, а его отдельные области</a:t>
            </a:r>
          </a:p>
          <a:p>
            <a:r>
              <a:rPr lang="ru-RU" dirty="0"/>
              <a:t>Точнее, будем сравнивать пиксель с его окружением</a:t>
            </a:r>
          </a:p>
          <a:p>
            <a:r>
              <a:rPr lang="ru-RU" dirty="0"/>
              <a:t>Если он ярче порогового значения – 1, иначе – 0</a:t>
            </a:r>
          </a:p>
          <a:p>
            <a:r>
              <a:rPr lang="ru-RU" dirty="0"/>
              <a:t>Как выбрать область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72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Адаптивная бинаризация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774598" y="1840934"/>
            <a:ext cx="4800600" cy="632529"/>
          </a:xfrm>
        </p:spPr>
        <p:txBody>
          <a:bodyPr/>
          <a:lstStyle/>
          <a:p>
            <a:r>
              <a:rPr lang="en-US" dirty="0"/>
              <a:t>MEAN 5x5</a:t>
            </a:r>
            <a:endParaRPr lang="ru-RU" dirty="0"/>
          </a:p>
        </p:txBody>
      </p:sp>
      <p:graphicFrame>
        <p:nvGraphicFramePr>
          <p:cNvPr id="12" name="Содержимое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4377547"/>
              </p:ext>
            </p:extLst>
          </p:nvPr>
        </p:nvGraphicFramePr>
        <p:xfrm>
          <a:off x="1772322" y="2924944"/>
          <a:ext cx="37547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456041" y="1844825"/>
            <a:ext cx="4041775" cy="654843"/>
          </a:xfrm>
        </p:spPr>
        <p:txBody>
          <a:bodyPr/>
          <a:lstStyle/>
          <a:p>
            <a:r>
              <a:rPr lang="en-US" dirty="0"/>
              <a:t>GAUSS 5x5</a:t>
            </a:r>
            <a:endParaRPr lang="ru-RU" dirty="0"/>
          </a:p>
        </p:txBody>
      </p:sp>
      <p:graphicFrame>
        <p:nvGraphicFramePr>
          <p:cNvPr id="13" name="Содержимое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05309872"/>
              </p:ext>
            </p:extLst>
          </p:nvPr>
        </p:nvGraphicFramePr>
        <p:xfrm>
          <a:off x="6456041" y="2924944"/>
          <a:ext cx="37547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7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0ABC3-01BA-4E4B-977C-4DD163F7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Адаптивное выравнивание</a:t>
            </a:r>
          </a:p>
        </p:txBody>
      </p:sp>
      <p:pic>
        <p:nvPicPr>
          <p:cNvPr id="7" name="Объект 6" descr="Изображение выглядит как стол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768CAEF-81F6-453B-8D0F-C656CD5668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7300" y="2494769"/>
            <a:ext cx="4800600" cy="3201962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C103B38-3C58-41AF-8435-8E89BE9BC3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Одноканальное изображение</a:t>
            </a:r>
          </a:p>
          <a:p>
            <a:r>
              <a:rPr lang="ru-RU" dirty="0"/>
              <a:t>Мы будем вычислять новое значение яркости в пикселе, строя гистограмму по его окрестности</a:t>
            </a:r>
          </a:p>
          <a:p>
            <a:r>
              <a:rPr lang="ru-RU" dirty="0"/>
              <a:t>При это среднюю яркость мы «подтягиваем» к середине диапазона</a:t>
            </a:r>
          </a:p>
          <a:p>
            <a:r>
              <a:rPr lang="en-US" i="1" dirty="0"/>
              <a:t>AHE</a:t>
            </a:r>
            <a:r>
              <a:rPr lang="en-US" dirty="0"/>
              <a:t> – Adaptive histogram equalization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77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Адаптивная бинаризация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Суммируем по области размером </a:t>
            </a:r>
            <a:r>
              <a:rPr lang="en-US" dirty="0"/>
              <a:t>(size x size)</a:t>
            </a:r>
          </a:p>
          <a:p>
            <a:r>
              <a:rPr lang="ru-RU" dirty="0"/>
              <a:t>При суммировании используем веса</a:t>
            </a:r>
          </a:p>
          <a:p>
            <a:r>
              <a:rPr lang="ru-RU" dirty="0"/>
              <a:t>Делим на сумму весов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Размер ячейки,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n*n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// 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Значение, которое вычитается из среднего при бинаризации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adaptiveThreshold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ADAPTIVE_THRESH_GAUSSIAN_C, THRESH_BINARY,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88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Адаптивная бинаризация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Оригинал</a:t>
            </a:r>
          </a:p>
        </p:txBody>
      </p:sp>
      <p:pic>
        <p:nvPicPr>
          <p:cNvPr id="9" name="Содержимое 8" descr="binary_ori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71919" y="2909888"/>
            <a:ext cx="3971361" cy="2995612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Бинаризация </a:t>
            </a:r>
            <a:r>
              <a:rPr lang="en-US" dirty="0"/>
              <a:t>MEAN</a:t>
            </a:r>
            <a:endParaRPr lang="ru-RU" dirty="0"/>
          </a:p>
        </p:txBody>
      </p:sp>
      <p:pic>
        <p:nvPicPr>
          <p:cNvPr id="11" name="Содержимое 10" descr="adaptive_mean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169026" y="2926912"/>
            <a:ext cx="4041775" cy="3021888"/>
          </a:xfrm>
        </p:spPr>
      </p:pic>
    </p:spTree>
    <p:extLst>
      <p:ext uri="{BB962C8B-B14F-4D97-AF65-F5344CB8AC3E}">
        <p14:creationId xmlns:p14="http://schemas.microsoft.com/office/powerpoint/2010/main" val="11625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Сегментированное изображение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>
            <a:normAutofit/>
          </a:bodyPr>
          <a:lstStyle/>
          <a:p>
            <a:r>
              <a:rPr lang="ru-RU" dirty="0"/>
              <a:t>Для </a:t>
            </a:r>
            <a:r>
              <a:rPr lang="ru-RU" dirty="0" err="1"/>
              <a:t>многомодового</a:t>
            </a:r>
            <a:r>
              <a:rPr lang="ru-RU" dirty="0"/>
              <a:t> случая нет универсального подхода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53602" name="Picture 2" descr="http://wiki.technicalvision.ru/images/6/6f/3-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2852936"/>
            <a:ext cx="5040560" cy="2571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90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Сегментированное изображение</a:t>
            </a:r>
          </a:p>
        </p:txBody>
      </p:sp>
      <p:pic>
        <p:nvPicPr>
          <p:cNvPr id="6" name="Picture 2" descr="http://wiki.technicalvision.ru/images/9/93/3-1-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9556" y="1108075"/>
            <a:ext cx="4629150" cy="4610100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pic>
        <p:nvPicPr>
          <p:cNvPr id="12" name="Содержимое 11" descr="3-2-9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600" y="2996953"/>
            <a:ext cx="2152650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5015881" y="4005065"/>
          <a:ext cx="4920207" cy="1129845"/>
        </p:xfrm>
        <a:graphic>
          <a:graphicData uri="http://schemas.openxmlformats.org/drawingml/2006/table">
            <a:tbl>
              <a:tblPr/>
              <a:tblGrid>
                <a:gridCol w="164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]→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 dirty="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 dirty="0" err="1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 dirty="0" err="1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]=1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000">
                          <a:latin typeface="MathJax_Main-Web"/>
                          <a:ea typeface="Times New Roman"/>
                          <a:cs typeface="Times New Roman"/>
                        </a:rPr>
                        <a:t>′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]=0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]=1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1−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Im[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450">
                          <a:latin typeface="MathJax_Main-Web"/>
                          <a:ea typeface="Times New Roman"/>
                          <a:cs typeface="Times New Roman"/>
                        </a:rPr>
                        <a:t>]=0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>
                          <a:latin typeface="MathJax_Math-italic-Web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ru-RU" sz="14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50" dirty="0">
                          <a:latin typeface="MathJax_Main-Web"/>
                          <a:ea typeface="Times New Roman"/>
                          <a:cs typeface="Times New Roman"/>
                        </a:rPr>
                        <a:t>1−</a:t>
                      </a:r>
                      <a:r>
                        <a:rPr lang="ru-RU" sz="1450" dirty="0">
                          <a:latin typeface="MathJax_Math-italic-Web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ru-RU" sz="14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03912" y="285293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шума «соль-перец»</a:t>
            </a:r>
          </a:p>
          <a:p>
            <a:r>
              <a:rPr lang="ru-RU" dirty="0"/>
              <a:t>вероятности перехода</a:t>
            </a:r>
          </a:p>
        </p:txBody>
      </p:sp>
    </p:spTree>
    <p:extLst>
      <p:ext uri="{BB962C8B-B14F-4D97-AF65-F5344CB8AC3E}">
        <p14:creationId xmlns:p14="http://schemas.microsoft.com/office/powerpoint/2010/main" val="25885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Различный уровень шума</a:t>
            </a:r>
          </a:p>
        </p:txBody>
      </p:sp>
      <p:pic>
        <p:nvPicPr>
          <p:cNvPr id="12" name="Содержимое 11" descr="3-2-9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33685" y="720573"/>
            <a:ext cx="215265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Рисунок 12" descr="3-2-11.jpg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349408" y="720573"/>
            <a:ext cx="205740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Рисунок 13" descr="3-2-13.jpg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 bwMode="auto">
          <a:xfrm>
            <a:off x="933685" y="3554225"/>
            <a:ext cx="2152650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Рисунок 14" descr="3-2-16.jpg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349408" y="3554224"/>
            <a:ext cx="2057401" cy="206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18053" y="2985919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1810" y="5820124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p=0.25</a:t>
            </a:r>
          </a:p>
          <a:p>
            <a:r>
              <a:rPr lang="en-US" dirty="0"/>
              <a:t>q=0.25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94028" y="2847419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p=0.1</a:t>
            </a:r>
          </a:p>
          <a:p>
            <a:r>
              <a:rPr lang="en-US" dirty="0"/>
              <a:t>q=0.1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865788" y="5814261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p=0.45</a:t>
            </a:r>
          </a:p>
          <a:p>
            <a:r>
              <a:rPr lang="en-US" dirty="0"/>
              <a:t>q=0.45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71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/>
          <a:lstStyle/>
          <a:p>
            <a:r>
              <a:rPr lang="ru-RU" dirty="0"/>
              <a:t>Медианный фильтр</a:t>
            </a:r>
          </a:p>
          <a:p>
            <a:r>
              <a:rPr lang="ru-RU" dirty="0"/>
              <a:t>Считаем количество 0 и 1 в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/>
              <a:t>окрестности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Единиц </a:t>
            </a:r>
            <a:r>
              <a:rPr lang="en-US" sz="2600" dirty="0"/>
              <a:t>&gt; </a:t>
            </a:r>
            <a:r>
              <a:rPr lang="ru-RU" sz="2600" dirty="0"/>
              <a:t>нулей =</a:t>
            </a:r>
            <a:r>
              <a:rPr lang="en-US" sz="2600" dirty="0"/>
              <a:t>&gt; 1</a:t>
            </a:r>
            <a:endParaRPr lang="ru-RU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0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pic>
        <p:nvPicPr>
          <p:cNvPr id="13" name="Рисунок 5" descr="3-2-17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424" y="1040954"/>
            <a:ext cx="19621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Результат зависит от зашумлённости</a:t>
            </a:r>
          </a:p>
          <a:p>
            <a:endParaRPr lang="en-US" sz="1800" dirty="0"/>
          </a:p>
        </p:txBody>
      </p:sp>
      <p:pic>
        <p:nvPicPr>
          <p:cNvPr id="7" name="Рисунок 6" descr="3-2-18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4708" y="1040954"/>
            <a:ext cx="204787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Рисунок 8" descr="3-2-21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1424" y="3645024"/>
            <a:ext cx="20764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Рисунок 9" descr="3-2-22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74233" y="3645024"/>
            <a:ext cx="20383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>
            <a:off x="3226997" y="2016696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3226997" y="4611241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pic>
        <p:nvPicPr>
          <p:cNvPr id="12" name="Рисунок 18" descr="3-2-14.jpg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376" y="1124744"/>
            <a:ext cx="210502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Результат зависит от размера апертуры – т.е. размера окна фильтрации</a:t>
            </a:r>
          </a:p>
          <a:p>
            <a:endParaRPr lang="en-US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305424" y="2014190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3-2-24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4560" y="1124744"/>
            <a:ext cx="2057400" cy="204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Рисунок 14" descr="3-2-26.jpg">
            <a:hlinkClick r:id="rId7"/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1730" y="3860067"/>
            <a:ext cx="20955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Рисунок 16" descr="3-2-25.jpg">
            <a:hlinkClick r:id="rId9"/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9376" y="3883880"/>
            <a:ext cx="207645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Рисунок 17" descr="3-2-27.jpg">
            <a:hlinkClick r:id="rId11"/>
          </p:cNvPr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34560" y="3860067"/>
            <a:ext cx="2109849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39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Ранговый фильтр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13348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ранговый фильтр </a:t>
            </a:r>
            <a:r>
              <a:rPr lang="en-US" dirty="0"/>
              <a:t>– </a:t>
            </a:r>
            <a:r>
              <a:rPr lang="ru-RU" dirty="0"/>
              <a:t>больше заданного порога</a:t>
            </a:r>
          </a:p>
          <a:p>
            <a:r>
              <a:rPr lang="ru-RU" dirty="0"/>
              <a:t>разные пороги для нулей и единиц!</a:t>
            </a:r>
          </a:p>
          <a:p>
            <a:r>
              <a:rPr lang="ru-RU" dirty="0"/>
              <a:t>Он же процентильный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2639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1991544" y="4581128"/>
            <a:ext cx="8229600" cy="113348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Единиц 6, нулей 3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Ранг 6 – 1, </a:t>
            </a:r>
            <a:r>
              <a:rPr lang="ru-RU" sz="2600" dirty="0" err="1"/>
              <a:t>р</a:t>
            </a:r>
            <a:r>
              <a:rPr lang="ru-RU" sz="2600" dirty="0" err="1">
                <a:latin typeface="+mn-lt"/>
                <a:cs typeface="+mn-cs"/>
              </a:rPr>
              <a:t>анг</a:t>
            </a:r>
            <a:r>
              <a:rPr lang="ru-RU" sz="2600" dirty="0">
                <a:latin typeface="+mn-lt"/>
                <a:cs typeface="+mn-cs"/>
              </a:rPr>
              <a:t> 7 – 0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ru-RU" sz="2600" dirty="0"/>
              <a:t>Нужен, если мы имеем априорную информацию</a:t>
            </a:r>
            <a:endParaRPr lang="ru-RU" sz="26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3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FD1EC-B1CB-4A7D-B5C0-DF96D7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Учёт контраста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51C4A4-F06C-48AF-9AA8-90E5557A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773832"/>
            <a:ext cx="4800600" cy="2655168"/>
          </a:xfrm>
        </p:spPr>
        <p:txBody>
          <a:bodyPr/>
          <a:lstStyle/>
          <a:p>
            <a:r>
              <a:rPr lang="ru-RU" dirty="0"/>
              <a:t>Мы можем обрезать выбросы на гистограмме</a:t>
            </a:r>
          </a:p>
          <a:p>
            <a:r>
              <a:rPr lang="ru-RU" dirty="0"/>
              <a:t>Их можно учесть, сместив функцию распределения, «размазав» выброс по всей области</a:t>
            </a:r>
          </a:p>
          <a:p>
            <a:r>
              <a:rPr lang="en-US" i="1" dirty="0"/>
              <a:t>CLAHE</a:t>
            </a:r>
            <a:r>
              <a:rPr lang="en-US" dirty="0"/>
              <a:t> – Contrast limited AHE</a:t>
            </a:r>
            <a:endParaRPr lang="ru-RU" dirty="0"/>
          </a:p>
        </p:txBody>
      </p:sp>
      <p:pic>
        <p:nvPicPr>
          <p:cNvPr id="11" name="Объект 10" descr="Изображение выглядит как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B8505AFE-508C-4090-8E79-0F899882D0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91544" y="3398283"/>
            <a:ext cx="8727132" cy="3170402"/>
          </a:xfrm>
        </p:spPr>
      </p:pic>
    </p:spTree>
    <p:extLst>
      <p:ext uri="{BB962C8B-B14F-4D97-AF65-F5344CB8AC3E}">
        <p14:creationId xmlns:p14="http://schemas.microsoft.com/office/powerpoint/2010/main" val="383455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BE5B04B-FF90-4E58-9319-AD6BA0DA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Opencv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1EF0A8-8A77-4D92-8CB2-4A07F434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332656"/>
            <a:ext cx="6158418" cy="633670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&lt;opencv2/highgui.hpp&gt;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&lt;opencv2/imgcodecs.hpp&gt;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267F99"/>
                </a:solidFill>
                <a:latin typeface="Consolas" panose="020B0609020204030204" pitchFamily="49" charset="0"/>
              </a:rPr>
              <a:t>cv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"Picture1.png"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imread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IMREAD_COLOR);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4800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cvtColor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CV_BGR2HSV);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4800" dirty="0">
                <a:solidFill>
                  <a:srgbClr val="001080"/>
                </a:solidFill>
                <a:latin typeface="Consolas" panose="020B0609020204030204" pitchFamily="49" charset="0"/>
              </a:rPr>
              <a:t>channels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src,channels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&lt;CLAHE&gt;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pClahe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createCLAHE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4800" dirty="0" err="1">
                <a:solidFill>
                  <a:srgbClr val="001080"/>
                </a:solidFill>
                <a:latin typeface="Consolas" panose="020B0609020204030204" pitchFamily="49" charset="0"/>
              </a:rPr>
              <a:t>pClahe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getTilesGridSize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4800" dirty="0" err="1">
                <a:solidFill>
                  <a:srgbClr val="001080"/>
                </a:solidFill>
                <a:latin typeface="Consolas" panose="020B0609020204030204" pitchFamily="49" charset="0"/>
              </a:rPr>
              <a:t>pClahe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getClipLimit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001080"/>
                </a:solidFill>
                <a:latin typeface="Consolas" panose="020B0609020204030204" pitchFamily="49" charset="0"/>
              </a:rPr>
              <a:t>pClahe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4800" dirty="0">
                <a:solidFill>
                  <a:srgbClr val="795E26"/>
                </a:solidFill>
                <a:latin typeface="Consolas" panose="020B0609020204030204" pitchFamily="49" charset="0"/>
              </a:rPr>
              <a:t>apply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1080"/>
                </a:solidFill>
                <a:latin typeface="Consolas" panose="020B0609020204030204" pitchFamily="49" charset="0"/>
              </a:rPr>
              <a:t>channels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sz="4800" dirty="0">
                <a:solidFill>
                  <a:srgbClr val="001080"/>
                </a:solidFill>
                <a:latin typeface="Consolas" panose="020B0609020204030204" pitchFamily="49" charset="0"/>
              </a:rPr>
              <a:t>channels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(channels,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cvtColor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dst,dst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CV_HSV2BGR);</a:t>
            </a: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imshow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"Result"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waitKey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4B5004A-453A-483A-A19F-EF0507FB7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 метода  </a:t>
            </a:r>
            <a:r>
              <a:rPr lang="en-US" dirty="0" err="1"/>
              <a:t>createCLAHE</a:t>
            </a:r>
            <a:r>
              <a:rPr lang="en-US" dirty="0"/>
              <a:t> 2 </a:t>
            </a:r>
            <a:r>
              <a:rPr lang="ru-RU" dirty="0"/>
              <a:t>параметра: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ru-RU" dirty="0"/>
              <a:t>Ширина зоны до обрезки (по умолчанию 40)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ru-RU" dirty="0"/>
              <a:t>Размер области, по которой вычисляется гистограмма (по умолчанию 8х8)</a:t>
            </a:r>
          </a:p>
        </p:txBody>
      </p:sp>
    </p:spTree>
    <p:extLst>
      <p:ext uri="{BB962C8B-B14F-4D97-AF65-F5344CB8AC3E}">
        <p14:creationId xmlns:p14="http://schemas.microsoft.com/office/powerpoint/2010/main" val="98133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D5115-ADF0-47A1-9C0A-51A1085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BCFE4D-4ADB-4222-9BC4-572208892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2404700"/>
            <a:ext cx="4800600" cy="3382100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43D22E3-E871-4196-AEBC-CAF4A51060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7300" y="2404700"/>
            <a:ext cx="4800600" cy="33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23FB0D8-FCFD-4527-A04D-5575BFCF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ещё результат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77C4A96-4B10-4758-9FDD-C1F9232926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2996" y="2286000"/>
            <a:ext cx="4409208" cy="3619500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49907D0E-A8BE-4CD6-A649-F6B143F4B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4146" y="2286000"/>
            <a:ext cx="440920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0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0">
            <a:extLst>
              <a:ext uri="{FF2B5EF4-FFF2-40B4-BE49-F238E27FC236}">
                <a16:creationId xmlns:a16="http://schemas.microsoft.com/office/drawing/2014/main" id="{AF8F021D-E17C-4692-BC36-88810FC4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Шумоподавление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734912-26F1-4F15-9124-B7468676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/>
          <p:cNvSpPr/>
          <p:nvPr/>
        </p:nvSpPr>
        <p:spPr>
          <a:xfrm>
            <a:off x="765051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b="1">
                <a:solidFill>
                  <a:srgbClr val="000000"/>
                </a:solidFill>
                <a:latin typeface="+mn-lt"/>
                <a:cs typeface="+mn-cs"/>
              </a:rPr>
              <a:t>Соль и перец: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случайные черные и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белые пиксели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• </a:t>
            </a:r>
            <a:r>
              <a:rPr lang="en-US" b="1">
                <a:solidFill>
                  <a:srgbClr val="000000"/>
                </a:solidFill>
                <a:latin typeface="+mn-lt"/>
                <a:cs typeface="+mn-cs"/>
              </a:rPr>
              <a:t>Импульсный: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случайные белые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пиксели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• </a:t>
            </a:r>
            <a:r>
              <a:rPr lang="en-US" b="1">
                <a:solidFill>
                  <a:srgbClr val="000000"/>
                </a:solidFill>
                <a:latin typeface="+mn-lt"/>
                <a:cs typeface="+mn-cs"/>
              </a:rPr>
              <a:t>Гауссов: колебания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яркости,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распределенные по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+mn-lt"/>
                <a:cs typeface="+mn-cs"/>
              </a:rPr>
              <a:t>нормальному закону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050787" y="835680"/>
            <a:ext cx="3656581" cy="51866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52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/>
          <a:lstStyle/>
          <a:p>
            <a:r>
              <a:rPr lang="ru-RU" dirty="0"/>
              <a:t>Уменьшение объёма информации</a:t>
            </a:r>
          </a:p>
          <a:p>
            <a:r>
              <a:rPr lang="ru-RU" dirty="0"/>
              <a:t>Упрощение её обработки</a:t>
            </a:r>
          </a:p>
          <a:p>
            <a:r>
              <a:rPr lang="ru-RU" dirty="0"/>
              <a:t>Как её произвести?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3-2-1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1" y="3573017"/>
            <a:ext cx="206692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Рисунок 4" descr="3-2-9.jpg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6080" y="3573017"/>
            <a:ext cx="2152650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>
            <a:off x="5447928" y="4653136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2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изображение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1493520"/>
          </a:xfrm>
        </p:spPr>
        <p:txBody>
          <a:bodyPr/>
          <a:lstStyle/>
          <a:p>
            <a:r>
              <a:rPr lang="ru-RU" dirty="0"/>
              <a:t>На основе обработки </a:t>
            </a:r>
            <a:r>
              <a:rPr lang="ru-RU" dirty="0" err="1"/>
              <a:t>гистограмы</a:t>
            </a:r>
            <a:r>
              <a:rPr lang="ru-RU" dirty="0"/>
              <a:t> яркостей</a:t>
            </a:r>
          </a:p>
          <a:p>
            <a:r>
              <a:rPr lang="ru-RU" dirty="0"/>
              <a:t>Выбор конкретного положения?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50530" name="Picture 2" descr="http://wiki.technicalvision.ru/images/5/51/3-1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2924944"/>
            <a:ext cx="6840760" cy="3287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64454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1_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1462</Words>
  <Application>Microsoft Office PowerPoint</Application>
  <PresentationFormat>Широкоэкранный</PresentationFormat>
  <Paragraphs>264</Paragraphs>
  <Slides>29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Corbel</vt:lpstr>
      <vt:lpstr>Gill Sans MT</vt:lpstr>
      <vt:lpstr>Impact</vt:lpstr>
      <vt:lpstr>MathJax_Main-Web</vt:lpstr>
      <vt:lpstr>MathJax_Math-italic-Web</vt:lpstr>
      <vt:lpstr>Times New Roman</vt:lpstr>
      <vt:lpstr>Wingdings 2</vt:lpstr>
      <vt:lpstr>Эмблема</vt:lpstr>
      <vt:lpstr>1_Эмблема</vt:lpstr>
      <vt:lpstr>Системы технического зрения</vt:lpstr>
      <vt:lpstr>Адаптивное выравнивание</vt:lpstr>
      <vt:lpstr>Учёт контраста</vt:lpstr>
      <vt:lpstr>В Opencv</vt:lpstr>
      <vt:lpstr>Результат</vt:lpstr>
      <vt:lpstr>И ещё результат</vt:lpstr>
      <vt:lpstr>Шумоподавление</vt:lpstr>
      <vt:lpstr>Бинарное изображение</vt:lpstr>
      <vt:lpstr>Бинарное изображение</vt:lpstr>
      <vt:lpstr>opencv_binarization</vt:lpstr>
      <vt:lpstr>Бинаризация</vt:lpstr>
      <vt:lpstr>Main()</vt:lpstr>
      <vt:lpstr>Бинарное изображение</vt:lpstr>
      <vt:lpstr>Бинарное изображение</vt:lpstr>
      <vt:lpstr>Бинарное изображение</vt:lpstr>
      <vt:lpstr>Бинарное изображение: а если контрастность ниже?</vt:lpstr>
      <vt:lpstr>Бинарное изображение: а если контрастность ниже?</vt:lpstr>
      <vt:lpstr>Адаптивная бинаризация</vt:lpstr>
      <vt:lpstr>Адаптивная бинаризация</vt:lpstr>
      <vt:lpstr>Адаптивная бинаризация</vt:lpstr>
      <vt:lpstr>Адаптивная бинаризация</vt:lpstr>
      <vt:lpstr>Сегментированное изображение</vt:lpstr>
      <vt:lpstr>Сегментированное изображение</vt:lpstr>
      <vt:lpstr>Бинарное изображение</vt:lpstr>
      <vt:lpstr>Различный уровень шума</vt:lpstr>
      <vt:lpstr>Фильтрация</vt:lpstr>
      <vt:lpstr>Бинарное изображение</vt:lpstr>
      <vt:lpstr>Бинарное изображение</vt:lpstr>
      <vt:lpstr>Ранговый фильтр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технического зрения</dc:title>
  <dc:creator>Alexey Makashov</dc:creator>
  <cp:lastModifiedBy>Alexey Makashov</cp:lastModifiedBy>
  <cp:revision>16</cp:revision>
  <dcterms:created xsi:type="dcterms:W3CDTF">2020-04-15T23:46:36Z</dcterms:created>
  <dcterms:modified xsi:type="dcterms:W3CDTF">2020-04-23T10:17:02Z</dcterms:modified>
</cp:coreProperties>
</file>