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  <p:sldMasterId id="2147483772" r:id="rId2"/>
  </p:sldMasterIdLst>
  <p:notesMasterIdLst>
    <p:notesMasterId r:id="rId33"/>
  </p:notesMasterIdLst>
  <p:sldIdLst>
    <p:sldId id="256" r:id="rId3"/>
    <p:sldId id="373" r:id="rId4"/>
    <p:sldId id="374" r:id="rId5"/>
    <p:sldId id="375" r:id="rId6"/>
    <p:sldId id="376" r:id="rId7"/>
    <p:sldId id="377" r:id="rId8"/>
    <p:sldId id="378" r:id="rId9"/>
    <p:sldId id="379" r:id="rId10"/>
    <p:sldId id="380" r:id="rId11"/>
    <p:sldId id="381" r:id="rId12"/>
    <p:sldId id="382" r:id="rId13"/>
    <p:sldId id="383" r:id="rId14"/>
    <p:sldId id="384" r:id="rId15"/>
    <p:sldId id="385" r:id="rId16"/>
    <p:sldId id="394" r:id="rId17"/>
    <p:sldId id="386" r:id="rId18"/>
    <p:sldId id="393" r:id="rId19"/>
    <p:sldId id="391" r:id="rId20"/>
    <p:sldId id="392" r:id="rId21"/>
    <p:sldId id="387" r:id="rId22"/>
    <p:sldId id="388" r:id="rId23"/>
    <p:sldId id="389" r:id="rId24"/>
    <p:sldId id="390" r:id="rId25"/>
    <p:sldId id="395" r:id="rId26"/>
    <p:sldId id="282" r:id="rId27"/>
    <p:sldId id="284" r:id="rId28"/>
    <p:sldId id="285" r:id="rId29"/>
    <p:sldId id="286" r:id="rId30"/>
    <p:sldId id="287" r:id="rId31"/>
    <p:sldId id="288" r:id="rId32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ad Moroz" initials="DM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697"/>
  </p:normalViewPr>
  <p:slideViewPr>
    <p:cSldViewPr>
      <p:cViewPr varScale="1">
        <p:scale>
          <a:sx n="118" d="100"/>
          <a:sy n="118" d="100"/>
        </p:scale>
        <p:origin x="360" y="8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26A8281-EF2C-4F0C-9688-8810E6D3AF8E}" type="datetimeFigureOut">
              <a:rPr lang="ru-RU"/>
              <a:pPr>
                <a:defRPr/>
              </a:pPr>
              <a:t>23.04.2020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7C6C14F-9C08-46EF-88A8-3F387596EF87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24731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8FAB6-1F15-44CC-A4C2-11800122841E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817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8FAB6-1F15-44CC-A4C2-11800122841E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233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8FAB6-1F15-44CC-A4C2-11800122841E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4606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8FAB6-1F15-44CC-A4C2-11800122841E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91205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8FAB6-1F15-44CC-A4C2-11800122841E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0185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8FAB6-1F15-44CC-A4C2-11800122841E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13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8FAB6-1F15-44CC-A4C2-11800122841E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4899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8FAB6-1F15-44CC-A4C2-11800122841E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6110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8FAB6-1F15-44CC-A4C2-11800122841E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4903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8FAB6-1F15-44CC-A4C2-11800122841E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6813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8FAB6-1F15-44CC-A4C2-11800122841E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4673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8FAB6-1F15-44CC-A4C2-11800122841E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638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8FAB6-1F15-44CC-A4C2-11800122841E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176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8FAB6-1F15-44CC-A4C2-11800122841E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298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8FAB6-1F15-44CC-A4C2-11800122841E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385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8FAB6-1F15-44CC-A4C2-11800122841E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537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8FAB6-1F15-44CC-A4C2-11800122841E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9820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8FAB6-1F15-44CC-A4C2-11800122841E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188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62419AA6-7C6F-4DBC-B164-BCF9418D2BF5}" type="datetimeFigureOut">
              <a:rPr lang="ru-RU" smtClean="0"/>
              <a:pPr>
                <a:defRPr/>
              </a:pPr>
              <a:t>23.04.2020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7D20023-7032-4478-92C3-0A05D284075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317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419AA6-7C6F-4DBC-B164-BCF9418D2BF5}" type="datetimeFigureOut">
              <a:rPr lang="ru-RU" smtClean="0"/>
              <a:pPr>
                <a:defRPr/>
              </a:pPr>
              <a:t>23.04.2020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20023-7032-4478-92C3-0A05D284075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987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419AA6-7C6F-4DBC-B164-BCF9418D2BF5}" type="datetimeFigureOut">
              <a:rPr lang="ru-RU" smtClean="0"/>
              <a:pPr>
                <a:defRPr/>
              </a:pPr>
              <a:t>23.04.2020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20023-7032-4478-92C3-0A05D284075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116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62419AA6-7C6F-4DBC-B164-BCF9418D2BF5}" type="datetimeFigureOut">
              <a:rPr lang="ru-RU" smtClean="0"/>
              <a:pPr>
                <a:defRPr/>
              </a:pPr>
              <a:t>23.04.2020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7D20023-7032-4478-92C3-0A05D284075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4792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419AA6-7C6F-4DBC-B164-BCF9418D2BF5}" type="datetimeFigureOut">
              <a:rPr lang="ru-RU" smtClean="0"/>
              <a:pPr>
                <a:defRPr/>
              </a:pPr>
              <a:t>23.04.2020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20023-7032-4478-92C3-0A05D284075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2484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2419AA6-7C6F-4DBC-B164-BCF9418D2BF5}" type="datetimeFigureOut">
              <a:rPr lang="ru-RU" smtClean="0"/>
              <a:pPr>
                <a:defRPr/>
              </a:pPr>
              <a:t>23.04.2020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7D20023-7032-4478-92C3-0A05D2840752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07794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419AA6-7C6F-4DBC-B164-BCF9418D2BF5}" type="datetimeFigureOut">
              <a:rPr lang="ru-RU" smtClean="0"/>
              <a:pPr>
                <a:defRPr/>
              </a:pPr>
              <a:t>23.04.2020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20023-7032-4478-92C3-0A05D284075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3094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419AA6-7C6F-4DBC-B164-BCF9418D2BF5}" type="datetimeFigureOut">
              <a:rPr lang="ru-RU" smtClean="0"/>
              <a:pPr>
                <a:defRPr/>
              </a:pPr>
              <a:t>23.04.2020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20023-7032-4478-92C3-0A05D284075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68691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419AA6-7C6F-4DBC-B164-BCF9418D2BF5}" type="datetimeFigureOut">
              <a:rPr lang="ru-RU" smtClean="0"/>
              <a:pPr>
                <a:defRPr/>
              </a:pPr>
              <a:t>23.04.2020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20023-7032-4478-92C3-0A05D284075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83644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419AA6-7C6F-4DBC-B164-BCF9418D2BF5}" type="datetimeFigureOut">
              <a:rPr lang="ru-RU" smtClean="0"/>
              <a:pPr>
                <a:defRPr/>
              </a:pPr>
              <a:t>23.04.2020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20023-7032-4478-92C3-0A05D284075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23237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pPr>
              <a:defRPr/>
            </a:pPr>
            <a:fld id="{62419AA6-7C6F-4DBC-B164-BCF9418D2BF5}" type="datetimeFigureOut">
              <a:rPr lang="ru-RU" smtClean="0"/>
              <a:pPr>
                <a:defRPr/>
              </a:pPr>
              <a:t>23.04.2020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7D20023-7032-4478-92C3-0A05D284075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7190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419AA6-7C6F-4DBC-B164-BCF9418D2BF5}" type="datetimeFigureOut">
              <a:rPr lang="ru-RU" smtClean="0"/>
              <a:pPr>
                <a:defRPr/>
              </a:pPr>
              <a:t>23.04.2020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20023-7032-4478-92C3-0A05D284075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92044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pPr>
              <a:defRPr/>
            </a:pPr>
            <a:fld id="{62419AA6-7C6F-4DBC-B164-BCF9418D2BF5}" type="datetimeFigureOut">
              <a:rPr lang="ru-RU" smtClean="0"/>
              <a:pPr>
                <a:defRPr/>
              </a:pPr>
              <a:t>23.04.2020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7D20023-7032-4478-92C3-0A05D284075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53835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419AA6-7C6F-4DBC-B164-BCF9418D2BF5}" type="datetimeFigureOut">
              <a:rPr lang="ru-RU" smtClean="0"/>
              <a:pPr>
                <a:defRPr/>
              </a:pPr>
              <a:t>23.04.2020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20023-7032-4478-92C3-0A05D284075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3781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419AA6-7C6F-4DBC-B164-BCF9418D2BF5}" type="datetimeFigureOut">
              <a:rPr lang="ru-RU" smtClean="0"/>
              <a:pPr>
                <a:defRPr/>
              </a:pPr>
              <a:t>23.04.2020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20023-7032-4478-92C3-0A05D284075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89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2419AA6-7C6F-4DBC-B164-BCF9418D2BF5}" type="datetimeFigureOut">
              <a:rPr lang="ru-RU" smtClean="0"/>
              <a:pPr>
                <a:defRPr/>
              </a:pPr>
              <a:t>23.04.2020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7D20023-7032-4478-92C3-0A05D2840752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06040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419AA6-7C6F-4DBC-B164-BCF9418D2BF5}" type="datetimeFigureOut">
              <a:rPr lang="ru-RU" smtClean="0"/>
              <a:pPr>
                <a:defRPr/>
              </a:pPr>
              <a:t>23.04.2020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20023-7032-4478-92C3-0A05D284075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4968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419AA6-7C6F-4DBC-B164-BCF9418D2BF5}" type="datetimeFigureOut">
              <a:rPr lang="ru-RU" smtClean="0"/>
              <a:pPr>
                <a:defRPr/>
              </a:pPr>
              <a:t>23.04.2020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20023-7032-4478-92C3-0A05D284075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7739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419AA6-7C6F-4DBC-B164-BCF9418D2BF5}" type="datetimeFigureOut">
              <a:rPr lang="ru-RU" smtClean="0"/>
              <a:pPr>
                <a:defRPr/>
              </a:pPr>
              <a:t>23.04.2020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20023-7032-4478-92C3-0A05D284075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0616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419AA6-7C6F-4DBC-B164-BCF9418D2BF5}" type="datetimeFigureOut">
              <a:rPr lang="ru-RU" smtClean="0"/>
              <a:pPr>
                <a:defRPr/>
              </a:pPr>
              <a:t>23.04.2020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20023-7032-4478-92C3-0A05D284075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5471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pPr>
              <a:defRPr/>
            </a:pPr>
            <a:fld id="{62419AA6-7C6F-4DBC-B164-BCF9418D2BF5}" type="datetimeFigureOut">
              <a:rPr lang="ru-RU" smtClean="0"/>
              <a:pPr>
                <a:defRPr/>
              </a:pPr>
              <a:t>23.04.2020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7D20023-7032-4478-92C3-0A05D284075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2469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pPr>
              <a:defRPr/>
            </a:pPr>
            <a:fld id="{62419AA6-7C6F-4DBC-B164-BCF9418D2BF5}" type="datetimeFigureOut">
              <a:rPr lang="ru-RU" smtClean="0"/>
              <a:pPr>
                <a:defRPr/>
              </a:pPr>
              <a:t>23.04.2020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7D20023-7032-4478-92C3-0A05D284075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170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62419AA6-7C6F-4DBC-B164-BCF9418D2BF5}" type="datetimeFigureOut">
              <a:rPr lang="ru-RU" smtClean="0"/>
              <a:pPr>
                <a:defRPr/>
              </a:pPr>
              <a:t>23.04.2020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7D20023-7032-4478-92C3-0A05D284075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651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62419AA6-7C6F-4DBC-B164-BCF9418D2BF5}" type="datetimeFigureOut">
              <a:rPr lang="ru-RU" smtClean="0"/>
              <a:pPr>
                <a:defRPr/>
              </a:pPr>
              <a:t>23.04.2020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7D20023-7032-4478-92C3-0A05D284075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7244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hyperlink" Target="http://wiki.technicalvision.ru/index.php/%D0%A4%D0%B0%D0%B9%D0%BB:3-2-5.jpg" TargetMode="External"/><Relationship Id="rId7" Type="http://schemas.openxmlformats.org/officeDocument/2006/relationships/hyperlink" Target="http://wiki.technicalvision.ru/index.php/%D0%A4%D0%B0%D0%B9%D0%BB:3-2-42.jp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jpeg"/><Relationship Id="rId5" Type="http://schemas.openxmlformats.org/officeDocument/2006/relationships/hyperlink" Target="http://wiki.technicalvision.ru/index.php/%D0%A4%D0%B0%D0%B9%D0%BB:3-2-41.jpg" TargetMode="External"/><Relationship Id="rId10" Type="http://schemas.openxmlformats.org/officeDocument/2006/relationships/image" Target="../media/image21.jpeg"/><Relationship Id="rId4" Type="http://schemas.openxmlformats.org/officeDocument/2006/relationships/image" Target="../media/image18.jpeg"/><Relationship Id="rId9" Type="http://schemas.openxmlformats.org/officeDocument/2006/relationships/hyperlink" Target="http://wiki.technicalvision.ru/index.php/%D0%A4%D0%B0%D0%B9%D0%BB:3-2-43.jpg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hyperlink" Target="http://wiki.technicalvision.ru/index.php/%D0%A4%D0%B0%D0%B9%D0%BB:3-2-44.jpg" TargetMode="External"/><Relationship Id="rId7" Type="http://schemas.openxmlformats.org/officeDocument/2006/relationships/hyperlink" Target="http://wiki.technicalvision.ru/index.php/%D0%A4%D0%B0%D0%B9%D0%BB:3-2-48.jp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jpeg"/><Relationship Id="rId5" Type="http://schemas.openxmlformats.org/officeDocument/2006/relationships/hyperlink" Target="http://wiki.technicalvision.ru/index.php/%D0%A4%D0%B0%D0%B9%D0%BB:3-2-46.jpg" TargetMode="External"/><Relationship Id="rId10" Type="http://schemas.openxmlformats.org/officeDocument/2006/relationships/image" Target="../media/image25.jpeg"/><Relationship Id="rId4" Type="http://schemas.openxmlformats.org/officeDocument/2006/relationships/image" Target="../media/image22.jpeg"/><Relationship Id="rId9" Type="http://schemas.openxmlformats.org/officeDocument/2006/relationships/hyperlink" Target="http://wiki.technicalvision.ru/index.php/%D0%A4%D0%B0%D0%B9%D0%BB:3-2-49.jpg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technicalvision.ru/index.php/%D0%A4%D0%B0%D0%B9%D0%BB:3-2-9.jp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hyperlink" Target="http://wiki.technicalvision.ru/index.php/%D0%A4%D0%B0%D0%B9%D0%BB:3-2-9.jpg" TargetMode="External"/><Relationship Id="rId7" Type="http://schemas.openxmlformats.org/officeDocument/2006/relationships/hyperlink" Target="http://wiki.technicalvision.ru/index.php/%D0%A4%D0%B0%D0%B9%D0%BB:3-2-13.jp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jpeg"/><Relationship Id="rId5" Type="http://schemas.openxmlformats.org/officeDocument/2006/relationships/hyperlink" Target="http://wiki.technicalvision.ru/index.php/%D0%A4%D0%B0%D0%B9%D0%BB:3-2-11.jpg" TargetMode="External"/><Relationship Id="rId10" Type="http://schemas.openxmlformats.org/officeDocument/2006/relationships/image" Target="../media/image4.jpeg"/><Relationship Id="rId4" Type="http://schemas.openxmlformats.org/officeDocument/2006/relationships/image" Target="../media/image1.jpeg"/><Relationship Id="rId9" Type="http://schemas.openxmlformats.org/officeDocument/2006/relationships/hyperlink" Target="http://wiki.technicalvision.ru/index.php/%D0%A4%D0%B0%D0%B9%D0%BB:3-2-16.jpg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hyperlink" Target="http://wiki.technicalvision.ru/index.php/%D0%A4%D0%B0%D0%B9%D0%BB:3-2-17.jpg" TargetMode="External"/><Relationship Id="rId7" Type="http://schemas.openxmlformats.org/officeDocument/2006/relationships/hyperlink" Target="http://wiki.technicalvision.ru/index.php/%D0%A4%D0%B0%D0%B9%D0%BB:3-2-21.jp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jpeg"/><Relationship Id="rId5" Type="http://schemas.openxmlformats.org/officeDocument/2006/relationships/hyperlink" Target="http://wiki.technicalvision.ru/index.php/%D0%A4%D0%B0%D0%B9%D0%BB:3-2-18.jpg" TargetMode="External"/><Relationship Id="rId10" Type="http://schemas.openxmlformats.org/officeDocument/2006/relationships/image" Target="../media/image8.jpeg"/><Relationship Id="rId4" Type="http://schemas.openxmlformats.org/officeDocument/2006/relationships/image" Target="../media/image5.jpeg"/><Relationship Id="rId9" Type="http://schemas.openxmlformats.org/officeDocument/2006/relationships/hyperlink" Target="http://wiki.technicalvision.ru/index.php/%D0%A4%D0%B0%D0%B9%D0%BB:3-2-22.jpg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hyperlink" Target="http://wiki.technicalvision.ru/index.php/%D0%A4%D0%B0%D0%B9%D0%BB:3-2-14.jpg" TargetMode="External"/><Relationship Id="rId7" Type="http://schemas.openxmlformats.org/officeDocument/2006/relationships/hyperlink" Target="http://wiki.technicalvision.ru/index.php/%D0%A4%D0%B0%D0%B9%D0%BB:3-2-26.jpg" TargetMode="External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jpeg"/><Relationship Id="rId11" Type="http://schemas.openxmlformats.org/officeDocument/2006/relationships/hyperlink" Target="http://wiki.technicalvision.ru/index.php/%D0%A4%D0%B0%D0%B9%D0%BB:3-2-27.jpg" TargetMode="External"/><Relationship Id="rId5" Type="http://schemas.openxmlformats.org/officeDocument/2006/relationships/hyperlink" Target="http://wiki.technicalvision.ru/index.php/%D0%A4%D0%B0%D0%B9%D0%BB:3-2-24.jpg" TargetMode="External"/><Relationship Id="rId10" Type="http://schemas.openxmlformats.org/officeDocument/2006/relationships/image" Target="../media/image12.jpeg"/><Relationship Id="rId4" Type="http://schemas.openxmlformats.org/officeDocument/2006/relationships/image" Target="../media/image9.jpeg"/><Relationship Id="rId9" Type="http://schemas.openxmlformats.org/officeDocument/2006/relationships/hyperlink" Target="http://wiki.technicalvision.ru/index.php/%D0%A4%D0%B0%D0%B9%D0%BB:3-2-25.jpg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hyperlink" Target="http://wiki.technicalvision.ru/index.php/%D0%A4%D0%B0%D0%B9%D0%BB:3-2-1.jpg" TargetMode="External"/><Relationship Id="rId7" Type="http://schemas.openxmlformats.org/officeDocument/2006/relationships/hyperlink" Target="http://wiki.technicalvision.ru/index.php/%D0%A4%D0%B0%D0%B9%D0%BB:3-2-3.jp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jpeg"/><Relationship Id="rId5" Type="http://schemas.openxmlformats.org/officeDocument/2006/relationships/hyperlink" Target="http://wiki.technicalvision.ru/index.php/%D0%A4%D0%B0%D0%B9%D0%BB:3-2-8.jpg" TargetMode="External"/><Relationship Id="rId10" Type="http://schemas.openxmlformats.org/officeDocument/2006/relationships/image" Target="../media/image18.jpeg"/><Relationship Id="rId4" Type="http://schemas.openxmlformats.org/officeDocument/2006/relationships/image" Target="../media/image15.jpeg"/><Relationship Id="rId9" Type="http://schemas.openxmlformats.org/officeDocument/2006/relationships/hyperlink" Target="http://wiki.technicalvision.ru/index.php/%D0%A4%D0%B0%D0%B9%D0%BB:3-2-5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8524" y="1231506"/>
            <a:ext cx="6145284" cy="4394988"/>
          </a:xfrm>
        </p:spPr>
        <p:txBody>
          <a:bodyPr>
            <a:normAutofit/>
          </a:bodyPr>
          <a:lstStyle/>
          <a:p>
            <a:pPr algn="r">
              <a:defRPr/>
            </a:pPr>
            <a:r>
              <a:rPr lang="ru-RU" sz="4800" dirty="0"/>
              <a:t>Системы технического зрения</a:t>
            </a:r>
          </a:p>
        </p:txBody>
      </p:sp>
      <p:sp>
        <p:nvSpPr>
          <p:cNvPr id="16387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867275" y="1300843"/>
            <a:ext cx="3629309" cy="4256314"/>
          </a:xfrm>
        </p:spPr>
        <p:txBody>
          <a:bodyPr anchor="ctr">
            <a:normAutofit/>
          </a:bodyPr>
          <a:lstStyle/>
          <a:p>
            <a:pPr algn="l"/>
            <a:r>
              <a:rPr lang="ru-RU" dirty="0"/>
              <a:t>Фильтрация в пространственной области. </a:t>
            </a:r>
          </a:p>
          <a:p>
            <a:pPr algn="l"/>
            <a:r>
              <a:rPr lang="ru-RU" dirty="0"/>
              <a:t>Морфологические операции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905CB15-2F46-4D9D-AEA4-3619C520C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45542" y="1962397"/>
            <a:ext cx="0" cy="2933206"/>
          </a:xfrm>
          <a:prstGeom prst="line">
            <a:avLst/>
          </a:prstGeom>
          <a:ln w="2222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18DAE5F6-55D5-4FC2-B1F3-AE114251F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74263" y="440267"/>
            <a:ext cx="643467" cy="1219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Медианный фильтр</a:t>
            </a:r>
          </a:p>
        </p:txBody>
      </p:sp>
      <p:sp>
        <p:nvSpPr>
          <p:cNvPr id="16" name="Содержимое 15"/>
          <p:cNvSpPr>
            <a:spLocks noGrp="1"/>
          </p:cNvSpPr>
          <p:nvPr>
            <p:ph idx="1"/>
          </p:nvPr>
        </p:nvSpPr>
        <p:spPr>
          <a:xfrm>
            <a:off x="1981200" y="1935480"/>
            <a:ext cx="8229600" cy="1133480"/>
          </a:xfrm>
        </p:spPr>
        <p:txBody>
          <a:bodyPr/>
          <a:lstStyle/>
          <a:p>
            <a:r>
              <a:rPr lang="ru-RU" dirty="0"/>
              <a:t>Почти как для бинарных изображений</a:t>
            </a:r>
          </a:p>
          <a:p>
            <a:r>
              <a:rPr lang="ru-RU" dirty="0"/>
              <a:t>Упорядочиваем точки в </a:t>
            </a:r>
            <a:r>
              <a:rPr lang="en-US" i="1" dirty="0"/>
              <a:t>n</a:t>
            </a:r>
            <a:r>
              <a:rPr lang="en-US" dirty="0"/>
              <a:t>-</a:t>
            </a:r>
            <a:r>
              <a:rPr lang="ru-RU" dirty="0"/>
              <a:t>окрестности</a:t>
            </a:r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/>
        </p:nvGraphicFramePr>
        <p:xfrm>
          <a:off x="2639616" y="3356992"/>
          <a:ext cx="6096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169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182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Содержимое 15"/>
          <p:cNvSpPr txBox="1">
            <a:spLocks/>
          </p:cNvSpPr>
          <p:nvPr/>
        </p:nvSpPr>
        <p:spPr>
          <a:xfrm>
            <a:off x="1991544" y="4581128"/>
            <a:ext cx="8229600" cy="11334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r>
              <a:rPr lang="ru-RU" sz="2600" dirty="0"/>
              <a:t>(150, 164, 166, 168, </a:t>
            </a:r>
            <a:r>
              <a:rPr lang="ru-RU" sz="2600" dirty="0">
                <a:solidFill>
                  <a:srgbClr val="FF0000"/>
                </a:solidFill>
              </a:rPr>
              <a:t>169</a:t>
            </a:r>
            <a:r>
              <a:rPr lang="ru-RU" sz="2600" dirty="0"/>
              <a:t>, 170, 173, 176, 182) – в середине списка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21438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Гауссов шум</a:t>
            </a:r>
          </a:p>
        </p:txBody>
      </p:sp>
      <p:pic>
        <p:nvPicPr>
          <p:cNvPr id="18" name="Рисунок 12" descr="3-2-5.jpg">
            <a:hlinkClick r:id="rId3"/>
          </p:cNvPr>
          <p:cNvPicPr>
            <a:picLocks noGrp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8180" y="1016969"/>
            <a:ext cx="2076450" cy="199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Зависит от зашумлённости</a:t>
            </a:r>
          </a:p>
          <a:p>
            <a:endParaRPr lang="en-US" dirty="0"/>
          </a:p>
        </p:txBody>
      </p:sp>
      <p:sp>
        <p:nvSpPr>
          <p:cNvPr id="11" name="Стрелка вправо 10"/>
          <p:cNvSpPr/>
          <p:nvPr/>
        </p:nvSpPr>
        <p:spPr>
          <a:xfrm>
            <a:off x="3226565" y="1940323"/>
            <a:ext cx="100811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/>
          <p:cNvSpPr/>
          <p:nvPr/>
        </p:nvSpPr>
        <p:spPr>
          <a:xfrm>
            <a:off x="3226565" y="4837051"/>
            <a:ext cx="100811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 descr="3-2-41.jpg">
            <a:hlinkClick r:id="rId5"/>
          </p:cNvPr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36612" y="986093"/>
            <a:ext cx="2085975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5" name="Рисунок 14" descr="3-2-42.jpg">
            <a:hlinkClick r:id="rId7"/>
          </p:cNvPr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48180" y="3770251"/>
            <a:ext cx="2076450" cy="2095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7" name="Рисунок 16" descr="3-2-43.jpg">
            <a:hlinkClick r:id="rId9"/>
          </p:cNvPr>
          <p:cNvPicPr/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598512" y="3770251"/>
            <a:ext cx="2124075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2092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Бинарное изображение</a:t>
            </a:r>
          </a:p>
        </p:txBody>
      </p:sp>
      <p:pic>
        <p:nvPicPr>
          <p:cNvPr id="13" name="Рисунок 9" descr="3-2-44.jpg">
            <a:hlinkClick r:id="rId3"/>
          </p:cNvPr>
          <p:cNvPicPr>
            <a:picLocks noGrp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1867" y="1134393"/>
            <a:ext cx="205740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Зависит от размера апертуры</a:t>
            </a:r>
          </a:p>
          <a:p>
            <a:endParaRPr lang="en-US" dirty="0"/>
          </a:p>
        </p:txBody>
      </p:sp>
      <p:sp>
        <p:nvSpPr>
          <p:cNvPr id="11" name="Стрелка вправо 10"/>
          <p:cNvSpPr/>
          <p:nvPr/>
        </p:nvSpPr>
        <p:spPr>
          <a:xfrm>
            <a:off x="3370525" y="2167855"/>
            <a:ext cx="100811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 descr="3-2-44.jpg">
            <a:hlinkClick r:id="rId3"/>
          </p:cNvPr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59896" y="1134393"/>
            <a:ext cx="205740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Рисунок 13" descr="3-2-46.jpg">
            <a:hlinkClick r:id="rId5"/>
          </p:cNvPr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2817" y="3706787"/>
            <a:ext cx="20764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Рисунок 19" descr="3-2-48.jpg">
            <a:hlinkClick r:id="rId7"/>
          </p:cNvPr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860169" y="3717032"/>
            <a:ext cx="2028825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Рисунок 20" descr="3-2-49.jpg">
            <a:hlinkClick r:id="rId9"/>
          </p:cNvPr>
          <p:cNvPicPr/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159896" y="3717032"/>
            <a:ext cx="208597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53502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Ранговый фильтр</a:t>
            </a:r>
          </a:p>
        </p:txBody>
      </p:sp>
      <p:sp>
        <p:nvSpPr>
          <p:cNvPr id="16" name="Содержимое 15"/>
          <p:cNvSpPr>
            <a:spLocks noGrp="1"/>
          </p:cNvSpPr>
          <p:nvPr>
            <p:ph idx="1"/>
          </p:nvPr>
        </p:nvSpPr>
        <p:spPr>
          <a:xfrm>
            <a:off x="1981200" y="1935480"/>
            <a:ext cx="8229600" cy="1133480"/>
          </a:xfrm>
        </p:spPr>
        <p:txBody>
          <a:bodyPr/>
          <a:lstStyle/>
          <a:p>
            <a:r>
              <a:rPr lang="ru-RU" dirty="0"/>
              <a:t>Ранговый фильтр</a:t>
            </a:r>
          </a:p>
          <a:p>
            <a:r>
              <a:rPr lang="ru-RU" dirty="0"/>
              <a:t>Упорядочиваем точки в </a:t>
            </a:r>
            <a:r>
              <a:rPr lang="en-US" i="1" dirty="0"/>
              <a:t>n</a:t>
            </a:r>
            <a:r>
              <a:rPr lang="en-US" dirty="0"/>
              <a:t>-</a:t>
            </a:r>
            <a:r>
              <a:rPr lang="ru-RU" dirty="0"/>
              <a:t>окрестности</a:t>
            </a:r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/>
        </p:nvGraphicFramePr>
        <p:xfrm>
          <a:off x="2639616" y="3356992"/>
          <a:ext cx="6096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169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182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Содержимое 15"/>
          <p:cNvSpPr txBox="1">
            <a:spLocks/>
          </p:cNvSpPr>
          <p:nvPr/>
        </p:nvSpPr>
        <p:spPr>
          <a:xfrm>
            <a:off x="1991544" y="4581128"/>
            <a:ext cx="8229600" cy="11334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ru-RU" sz="2600" dirty="0"/>
              <a:t>(150, 164, 166, 168, 169, 170, </a:t>
            </a:r>
            <a:r>
              <a:rPr lang="ru-RU" sz="2600" dirty="0">
                <a:solidFill>
                  <a:schemeClr val="accent1"/>
                </a:solidFill>
              </a:rPr>
              <a:t>173</a:t>
            </a:r>
            <a:r>
              <a:rPr lang="ru-RU" sz="2600" dirty="0"/>
              <a:t>, 176, 182) – фильтр ранга 7</a:t>
            </a:r>
          </a:p>
        </p:txBody>
      </p:sp>
    </p:spTree>
    <p:extLst>
      <p:ext uri="{BB962C8B-B14F-4D97-AF65-F5344CB8AC3E}">
        <p14:creationId xmlns:p14="http://schemas.microsoft.com/office/powerpoint/2010/main" val="540783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Свёртка с постоянным ядром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Содержимое 15"/>
              <p:cNvSpPr>
                <a:spLocks noGrp="1"/>
              </p:cNvSpPr>
              <p:nvPr>
                <p:ph idx="1"/>
              </p:nvPr>
            </p:nvSpPr>
            <p:spPr>
              <a:xfrm>
                <a:off x="1924650" y="1419590"/>
                <a:ext cx="8229600" cy="1460666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ru-RU" dirty="0"/>
                  <a:t>Взвешенный фильтр </a:t>
                </a:r>
              </a:p>
              <a:p>
                <a:r>
                  <a:rPr lang="ru-RU" dirty="0"/>
                  <a:t>Суммируем с постоянными весами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6" name="Содержимое 1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4650" y="1419590"/>
                <a:ext cx="8229600" cy="1460666"/>
              </a:xfrm>
              <a:blipFill>
                <a:blip r:embed="rId3"/>
                <a:stretch>
                  <a:fillRect l="-370" t="-16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Таблица 16"/>
          <p:cNvGraphicFramePr>
            <a:graphicFrameLocks noGrp="1"/>
          </p:cNvGraphicFramePr>
          <p:nvPr/>
        </p:nvGraphicFramePr>
        <p:xfrm>
          <a:off x="2711624" y="4365104"/>
          <a:ext cx="6096000" cy="110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2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Содержимое 15"/>
          <p:cNvSpPr txBox="1">
            <a:spLocks/>
          </p:cNvSpPr>
          <p:nvPr/>
        </p:nvSpPr>
        <p:spPr>
          <a:xfrm>
            <a:off x="1919536" y="5683527"/>
            <a:ext cx="8229600" cy="79208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ru-RU" sz="2600" dirty="0">
                <a:sym typeface="Symbol"/>
              </a:rPr>
              <a:t></a:t>
            </a:r>
            <a:r>
              <a:rPr lang="ru-RU" sz="2600" dirty="0"/>
              <a:t>167,33 </a:t>
            </a:r>
            <a:r>
              <a:rPr lang="ru-RU" sz="2600" dirty="0">
                <a:sym typeface="Symbol"/>
              </a:rPr>
              <a:t></a:t>
            </a:r>
            <a:r>
              <a:rPr lang="ru-RU" sz="2600" dirty="0"/>
              <a:t>167</a:t>
            </a:r>
            <a:endParaRPr lang="ru-RU" sz="2600" dirty="0">
              <a:latin typeface="+mn-lt"/>
              <a:cs typeface="+mn-cs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2711624" y="2924944"/>
          <a:ext cx="6096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169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182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6891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E6A460-01D6-4D35-BCAE-94995C295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Свёртка с постоянным ядром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48622430-B5E6-468F-B0D2-74DD9820CB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07568" y="2619691"/>
            <a:ext cx="2795929" cy="3132665"/>
          </a:xfrm>
          <a:prstGeom prst="rect">
            <a:avLst/>
          </a:prstGeom>
        </p:spPr>
      </p:pic>
      <p:pic>
        <p:nvPicPr>
          <p:cNvPr id="6" name="Объект 5">
            <a:extLst>
              <a:ext uri="{FF2B5EF4-FFF2-40B4-BE49-F238E27FC236}">
                <a16:creationId xmlns:a16="http://schemas.microsoft.com/office/drawing/2014/main" id="{27707BA9-1A41-448E-91E6-90E816CED9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16080" y="2641251"/>
            <a:ext cx="2795928" cy="311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158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Свёртка с функцией гаусса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Содержимое 15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369725"/>
                <a:ext cx="8229600" cy="169923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ru-RU" dirty="0"/>
                  <a:t>Взвешенный фильтр</a:t>
                </a:r>
              </a:p>
              <a:p>
                <a:r>
                  <a:rPr lang="ru-RU" dirty="0"/>
                  <a:t>Суммируем с весами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16" name="Содержимое 1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369725"/>
                <a:ext cx="8229600" cy="1699235"/>
              </a:xfrm>
              <a:blipFill>
                <a:blip r:embed="rId3"/>
                <a:stretch>
                  <a:fillRect l="-519" t="-35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16332"/>
              </p:ext>
            </p:extLst>
          </p:nvPr>
        </p:nvGraphicFramePr>
        <p:xfrm>
          <a:off x="2927648" y="4682435"/>
          <a:ext cx="6096000" cy="110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2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Содержимое 15"/>
          <p:cNvSpPr txBox="1">
            <a:spLocks/>
          </p:cNvSpPr>
          <p:nvPr/>
        </p:nvSpPr>
        <p:spPr>
          <a:xfrm>
            <a:off x="1952078" y="6035360"/>
            <a:ext cx="8229600" cy="79208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ru-RU" sz="2600" dirty="0">
                <a:sym typeface="Symbol"/>
              </a:rPr>
              <a:t></a:t>
            </a:r>
            <a:r>
              <a:rPr lang="ru-RU" sz="2600" dirty="0"/>
              <a:t>169,43 </a:t>
            </a:r>
            <a:r>
              <a:rPr lang="ru-RU" sz="2600" dirty="0">
                <a:sym typeface="Symbol"/>
              </a:rPr>
              <a:t></a:t>
            </a:r>
            <a:r>
              <a:rPr lang="ru-RU" sz="2600" dirty="0"/>
              <a:t>169</a:t>
            </a:r>
            <a:endParaRPr lang="ru-RU" sz="2600" dirty="0">
              <a:latin typeface="+mn-lt"/>
              <a:cs typeface="+mn-cs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500223"/>
              </p:ext>
            </p:extLst>
          </p:nvPr>
        </p:nvGraphicFramePr>
        <p:xfrm>
          <a:off x="2927648" y="3242275"/>
          <a:ext cx="6096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169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182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380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E6A460-01D6-4D35-BCAE-94995C295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Свёртка с функцией гаусса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48622430-B5E6-468F-B0D2-74DD9820CB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07568" y="2619691"/>
            <a:ext cx="2795929" cy="3132665"/>
          </a:xfrm>
          <a:prstGeom prst="rect">
            <a:avLst/>
          </a:prstGeom>
        </p:spPr>
      </p:pic>
      <p:pic>
        <p:nvPicPr>
          <p:cNvPr id="5" name="Объект 4">
            <a:extLst>
              <a:ext uri="{FF2B5EF4-FFF2-40B4-BE49-F238E27FC236}">
                <a16:creationId xmlns:a16="http://schemas.microsoft.com/office/drawing/2014/main" id="{05F0788B-D55E-44FB-B074-1B0E859BC2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32104" y="2641251"/>
            <a:ext cx="2795928" cy="311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120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7C1A50-A08B-449D-A016-C42A60AD3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Билатеральный фильтр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E660871-5777-41E1-8017-ACE9FB4A43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Идея – мы будем свёртывать с функцией Гаусса, но одновременно с учётом яркости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sup>
                      </m:sSup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Такой фильтр лучше всего сохраняет края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E660871-5777-41E1-8017-ACE9FB4A43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39" t="-5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7275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E6A460-01D6-4D35-BCAE-94995C295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Билатеральный фильтр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48622430-B5E6-468F-B0D2-74DD9820CB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07568" y="2619691"/>
            <a:ext cx="2795929" cy="3132665"/>
          </a:xfrm>
          <a:prstGeom prst="rect">
            <a:avLst/>
          </a:prstGeo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7B2EF15C-DE5F-4F8E-8C7D-199C3ECE9D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32104" y="2608216"/>
            <a:ext cx="2795928" cy="314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825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Бинарное изображение</a:t>
            </a:r>
          </a:p>
        </p:txBody>
      </p:sp>
      <p:pic>
        <p:nvPicPr>
          <p:cNvPr id="12" name="Содержимое 11" descr="3-2-9.jpg">
            <a:hlinkClick r:id="rId3"/>
          </p:cNvPr>
          <p:cNvPicPr>
            <a:picLocks noGrp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95600" y="2996953"/>
            <a:ext cx="2152650" cy="2066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17" name="Таблица 16"/>
          <p:cNvGraphicFramePr>
            <a:graphicFrameLocks noGrp="1"/>
          </p:cNvGraphicFramePr>
          <p:nvPr/>
        </p:nvGraphicFramePr>
        <p:xfrm>
          <a:off x="5015881" y="4005065"/>
          <a:ext cx="4920207" cy="1129845"/>
        </p:xfrm>
        <a:graphic>
          <a:graphicData uri="http://schemas.openxmlformats.org/drawingml/2006/table">
            <a:tbl>
              <a:tblPr/>
              <a:tblGrid>
                <a:gridCol w="1640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0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61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50" dirty="0" err="1">
                          <a:latin typeface="MathJax_Main-Web"/>
                          <a:ea typeface="Times New Roman"/>
                          <a:cs typeface="Times New Roman"/>
                        </a:rPr>
                        <a:t>Im</a:t>
                      </a:r>
                      <a:r>
                        <a:rPr lang="ru-RU" sz="1450" dirty="0">
                          <a:latin typeface="MathJax_Main-Web"/>
                          <a:ea typeface="Times New Roman"/>
                          <a:cs typeface="Times New Roman"/>
                        </a:rPr>
                        <a:t>[</a:t>
                      </a:r>
                      <a:r>
                        <a:rPr lang="ru-RU" sz="1450" dirty="0" err="1">
                          <a:latin typeface="MathJax_Math-italic-Web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ru-RU" sz="1450" dirty="0" err="1">
                          <a:latin typeface="MathJax_Main-Web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ru-RU" sz="1450" dirty="0" err="1">
                          <a:latin typeface="MathJax_Math-italic-Web"/>
                          <a:ea typeface="Times New Roman"/>
                          <a:cs typeface="Times New Roman"/>
                        </a:rPr>
                        <a:t>y</a:t>
                      </a:r>
                      <a:r>
                        <a:rPr lang="ru-RU" sz="1450" dirty="0">
                          <a:latin typeface="MathJax_Main-Web"/>
                          <a:ea typeface="Times New Roman"/>
                          <a:cs typeface="Times New Roman"/>
                        </a:rPr>
                        <a:t>]→</a:t>
                      </a:r>
                      <a:r>
                        <a:rPr lang="ru-RU" sz="1450" dirty="0" err="1">
                          <a:latin typeface="MathJax_Main-Web"/>
                          <a:ea typeface="Times New Roman"/>
                          <a:cs typeface="Times New Roman"/>
                        </a:rPr>
                        <a:t>Im</a:t>
                      </a:r>
                      <a:r>
                        <a:rPr lang="ru-RU" sz="145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000" dirty="0">
                          <a:latin typeface="MathJax_Main-Web"/>
                          <a:ea typeface="Times New Roman"/>
                          <a:cs typeface="Times New Roman"/>
                        </a:rPr>
                        <a:t>′</a:t>
                      </a:r>
                      <a:r>
                        <a:rPr lang="ru-RU" sz="145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450" dirty="0">
                          <a:latin typeface="MathJax_Main-Web"/>
                          <a:ea typeface="Times New Roman"/>
                          <a:cs typeface="Times New Roman"/>
                        </a:rPr>
                        <a:t>[</a:t>
                      </a:r>
                      <a:r>
                        <a:rPr lang="ru-RU" sz="1450" dirty="0" err="1">
                          <a:latin typeface="MathJax_Math-italic-Web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ru-RU" sz="1450" dirty="0" err="1">
                          <a:latin typeface="MathJax_Main-Web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ru-RU" sz="1450" dirty="0" err="1">
                          <a:latin typeface="MathJax_Math-italic-Web"/>
                          <a:ea typeface="Times New Roman"/>
                          <a:cs typeface="Times New Roman"/>
                        </a:rPr>
                        <a:t>y</a:t>
                      </a:r>
                      <a:r>
                        <a:rPr lang="ru-RU" sz="1450" dirty="0">
                          <a:latin typeface="MathJax_Main-Web"/>
                          <a:ea typeface="Times New Roman"/>
                          <a:cs typeface="Times New Roman"/>
                        </a:rPr>
                        <a:t>]</a:t>
                      </a:r>
                      <a:r>
                        <a:rPr lang="ru-RU" sz="145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50" dirty="0" err="1">
                          <a:latin typeface="MathJax_Main-Web"/>
                          <a:ea typeface="Times New Roman"/>
                          <a:cs typeface="Times New Roman"/>
                        </a:rPr>
                        <a:t>Im</a:t>
                      </a:r>
                      <a:r>
                        <a:rPr lang="ru-RU" sz="145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000" dirty="0">
                          <a:latin typeface="MathJax_Main-Web"/>
                          <a:ea typeface="Times New Roman"/>
                          <a:cs typeface="Times New Roman"/>
                        </a:rPr>
                        <a:t>′</a:t>
                      </a:r>
                      <a:r>
                        <a:rPr lang="ru-RU" sz="145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450" dirty="0">
                          <a:latin typeface="MathJax_Main-Web"/>
                          <a:ea typeface="Times New Roman"/>
                          <a:cs typeface="Times New Roman"/>
                        </a:rPr>
                        <a:t>[</a:t>
                      </a:r>
                      <a:r>
                        <a:rPr lang="ru-RU" sz="1450" dirty="0" err="1">
                          <a:latin typeface="MathJax_Math-italic-Web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ru-RU" sz="1450" dirty="0" err="1">
                          <a:latin typeface="MathJax_Main-Web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ru-RU" sz="1450" dirty="0" err="1">
                          <a:latin typeface="MathJax_Math-italic-Web"/>
                          <a:ea typeface="Times New Roman"/>
                          <a:cs typeface="Times New Roman"/>
                        </a:rPr>
                        <a:t>y</a:t>
                      </a:r>
                      <a:r>
                        <a:rPr lang="ru-RU" sz="1450" dirty="0">
                          <a:latin typeface="MathJax_Main-Web"/>
                          <a:ea typeface="Times New Roman"/>
                          <a:cs typeface="Times New Roman"/>
                        </a:rPr>
                        <a:t>]=1</a:t>
                      </a:r>
                      <a:r>
                        <a:rPr lang="ru-RU" sz="145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50">
                          <a:latin typeface="MathJax_Main-Web"/>
                          <a:ea typeface="Times New Roman"/>
                          <a:cs typeface="Times New Roman"/>
                        </a:rPr>
                        <a:t>Im</a:t>
                      </a:r>
                      <a:r>
                        <a:rPr lang="ru-RU" sz="145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000">
                          <a:latin typeface="MathJax_Main-Web"/>
                          <a:ea typeface="Times New Roman"/>
                          <a:cs typeface="Times New Roman"/>
                        </a:rPr>
                        <a:t>′</a:t>
                      </a:r>
                      <a:r>
                        <a:rPr lang="ru-RU" sz="145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450">
                          <a:latin typeface="MathJax_Main-Web"/>
                          <a:ea typeface="Times New Roman"/>
                          <a:cs typeface="Times New Roman"/>
                        </a:rPr>
                        <a:t>[</a:t>
                      </a:r>
                      <a:r>
                        <a:rPr lang="ru-RU" sz="1450">
                          <a:latin typeface="MathJax_Math-italic-Web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ru-RU" sz="1450">
                          <a:latin typeface="MathJax_Main-Web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ru-RU" sz="1450">
                          <a:latin typeface="MathJax_Math-italic-Web"/>
                          <a:ea typeface="Times New Roman"/>
                          <a:cs typeface="Times New Roman"/>
                        </a:rPr>
                        <a:t>y</a:t>
                      </a:r>
                      <a:r>
                        <a:rPr lang="ru-RU" sz="1450">
                          <a:latin typeface="MathJax_Main-Web"/>
                          <a:ea typeface="Times New Roman"/>
                          <a:cs typeface="Times New Roman"/>
                        </a:rPr>
                        <a:t>]=0</a:t>
                      </a:r>
                      <a:r>
                        <a:rPr lang="ru-RU" sz="145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61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50">
                          <a:latin typeface="MathJax_Main-Web"/>
                          <a:ea typeface="Times New Roman"/>
                          <a:cs typeface="Times New Roman"/>
                        </a:rPr>
                        <a:t>Im[</a:t>
                      </a:r>
                      <a:r>
                        <a:rPr lang="ru-RU" sz="1450">
                          <a:latin typeface="MathJax_Math-italic-Web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ru-RU" sz="1450">
                          <a:latin typeface="MathJax_Main-Web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ru-RU" sz="1450">
                          <a:latin typeface="MathJax_Math-italic-Web"/>
                          <a:ea typeface="Times New Roman"/>
                          <a:cs typeface="Times New Roman"/>
                        </a:rPr>
                        <a:t>y</a:t>
                      </a:r>
                      <a:r>
                        <a:rPr lang="ru-RU" sz="1450">
                          <a:latin typeface="MathJax_Main-Web"/>
                          <a:ea typeface="Times New Roman"/>
                          <a:cs typeface="Times New Roman"/>
                        </a:rPr>
                        <a:t>]=1</a:t>
                      </a:r>
                      <a:r>
                        <a:rPr lang="ru-RU" sz="145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50">
                          <a:latin typeface="MathJax_Main-Web"/>
                          <a:ea typeface="Times New Roman"/>
                          <a:cs typeface="Times New Roman"/>
                        </a:rPr>
                        <a:t>1−</a:t>
                      </a:r>
                      <a:r>
                        <a:rPr lang="ru-RU" sz="1450">
                          <a:latin typeface="MathJax_Math-italic-Web"/>
                          <a:ea typeface="Times New Roman"/>
                          <a:cs typeface="Times New Roman"/>
                        </a:rPr>
                        <a:t>p</a:t>
                      </a:r>
                      <a:r>
                        <a:rPr lang="ru-RU" sz="145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50">
                          <a:latin typeface="MathJax_Math-italic-Web"/>
                          <a:ea typeface="Times New Roman"/>
                          <a:cs typeface="Times New Roman"/>
                        </a:rPr>
                        <a:t>p</a:t>
                      </a:r>
                      <a:r>
                        <a:rPr lang="ru-RU" sz="145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61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50">
                          <a:latin typeface="MathJax_Main-Web"/>
                          <a:ea typeface="Times New Roman"/>
                          <a:cs typeface="Times New Roman"/>
                        </a:rPr>
                        <a:t>Im[</a:t>
                      </a:r>
                      <a:r>
                        <a:rPr lang="ru-RU" sz="1450">
                          <a:latin typeface="MathJax_Math-italic-Web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ru-RU" sz="1450">
                          <a:latin typeface="MathJax_Main-Web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ru-RU" sz="1450">
                          <a:latin typeface="MathJax_Math-italic-Web"/>
                          <a:ea typeface="Times New Roman"/>
                          <a:cs typeface="Times New Roman"/>
                        </a:rPr>
                        <a:t>y</a:t>
                      </a:r>
                      <a:r>
                        <a:rPr lang="ru-RU" sz="1450">
                          <a:latin typeface="MathJax_Main-Web"/>
                          <a:ea typeface="Times New Roman"/>
                          <a:cs typeface="Times New Roman"/>
                        </a:rPr>
                        <a:t>]=0</a:t>
                      </a:r>
                      <a:r>
                        <a:rPr lang="ru-RU" sz="145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50">
                          <a:latin typeface="MathJax_Math-italic-Web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ru-RU" sz="145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50" dirty="0">
                          <a:latin typeface="MathJax_Main-Web"/>
                          <a:ea typeface="Times New Roman"/>
                          <a:cs typeface="Times New Roman"/>
                        </a:rPr>
                        <a:t>1−</a:t>
                      </a:r>
                      <a:r>
                        <a:rPr lang="ru-RU" sz="1450" dirty="0">
                          <a:latin typeface="MathJax_Math-italic-Web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ru-RU" sz="145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303912" y="2852937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Модель шума «соль-перец»</a:t>
            </a:r>
          </a:p>
          <a:p>
            <a:r>
              <a:rPr lang="ru-RU" dirty="0"/>
              <a:t>вероятности перехода</a:t>
            </a:r>
          </a:p>
        </p:txBody>
      </p:sp>
    </p:spTree>
    <p:extLst>
      <p:ext uri="{BB962C8B-B14F-4D97-AF65-F5344CB8AC3E}">
        <p14:creationId xmlns:p14="http://schemas.microsoft.com/office/powerpoint/2010/main" val="258850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Фильтры в </a:t>
            </a:r>
            <a:r>
              <a:rPr lang="en-US" dirty="0" err="1"/>
              <a:t>OpenCV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722835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Медианный фильтр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medianBlur</a:t>
            </a:r>
            <a:r>
              <a:rPr lang="en-US" dirty="0"/>
              <a:t> (cv::Mat </a:t>
            </a:r>
            <a:r>
              <a:rPr lang="en-US" dirty="0" err="1"/>
              <a:t>src</a:t>
            </a:r>
            <a:r>
              <a:rPr lang="en-US" dirty="0"/>
              <a:t>, CV::Mat </a:t>
            </a:r>
            <a:r>
              <a:rPr lang="en-US" dirty="0" err="1"/>
              <a:t>dst</a:t>
            </a:r>
            <a:r>
              <a:rPr lang="en-US" dirty="0"/>
              <a:t>, int </a:t>
            </a:r>
            <a:r>
              <a:rPr lang="en-US" dirty="0" err="1"/>
              <a:t>ksize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src</a:t>
            </a:r>
            <a:r>
              <a:rPr lang="en-US" dirty="0"/>
              <a:t> – </a:t>
            </a:r>
            <a:r>
              <a:rPr lang="ru-RU" dirty="0"/>
              <a:t>исходное изображение</a:t>
            </a:r>
          </a:p>
          <a:p>
            <a:pPr marL="0" indent="0">
              <a:buNone/>
            </a:pPr>
            <a:r>
              <a:rPr lang="en-US" dirty="0" err="1"/>
              <a:t>dst</a:t>
            </a:r>
            <a:r>
              <a:rPr lang="en-US" dirty="0"/>
              <a:t> – </a:t>
            </a:r>
            <a:r>
              <a:rPr lang="ru-RU" dirty="0"/>
              <a:t>результат</a:t>
            </a:r>
          </a:p>
          <a:p>
            <a:pPr marL="0" indent="0">
              <a:buNone/>
            </a:pPr>
            <a:r>
              <a:rPr lang="en-US" dirty="0" err="1"/>
              <a:t>ksize</a:t>
            </a:r>
            <a:r>
              <a:rPr lang="en-US" dirty="0"/>
              <a:t>) – </a:t>
            </a:r>
            <a:r>
              <a:rPr lang="ru-RU" dirty="0"/>
              <a:t>размер фильтра</a:t>
            </a:r>
          </a:p>
          <a:p>
            <a:r>
              <a:rPr lang="ru-RU" dirty="0"/>
              <a:t>Бокс-фильтр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boxFilter</a:t>
            </a:r>
            <a:r>
              <a:rPr lang="en-US" dirty="0"/>
              <a:t> (cv::Mat </a:t>
            </a:r>
            <a:r>
              <a:rPr lang="en-US" dirty="0" err="1"/>
              <a:t>src</a:t>
            </a:r>
            <a:r>
              <a:rPr lang="en-US" dirty="0"/>
              <a:t>, cv::Mat </a:t>
            </a:r>
            <a:r>
              <a:rPr lang="en-US" dirty="0" err="1"/>
              <a:t>dst</a:t>
            </a:r>
            <a:r>
              <a:rPr lang="en-US" dirty="0"/>
              <a:t>, int depth, int </a:t>
            </a:r>
            <a:r>
              <a:rPr lang="en-US" dirty="0" err="1"/>
              <a:t>ksize</a:t>
            </a:r>
            <a:r>
              <a:rPr lang="en-US" dirty="0"/>
              <a:t>) // depth=-1</a:t>
            </a:r>
          </a:p>
          <a:p>
            <a:pPr marL="0" indent="0">
              <a:buNone/>
            </a:pPr>
            <a:r>
              <a:rPr lang="ru-RU" dirty="0"/>
              <a:t>Он же </a:t>
            </a:r>
            <a:r>
              <a:rPr lang="en-US" dirty="0"/>
              <a:t>blur()</a:t>
            </a:r>
          </a:p>
          <a:p>
            <a:r>
              <a:rPr lang="ru-RU" dirty="0"/>
              <a:t>Гауссов фильтр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gaussianBlur</a:t>
            </a:r>
            <a:r>
              <a:rPr lang="en-US" dirty="0"/>
              <a:t> (cv::Mat </a:t>
            </a:r>
            <a:r>
              <a:rPr lang="en-US" dirty="0" err="1"/>
              <a:t>src</a:t>
            </a:r>
            <a:r>
              <a:rPr lang="en-US" dirty="0"/>
              <a:t>, cv::Mat </a:t>
            </a:r>
            <a:r>
              <a:rPr lang="en-US" dirty="0" err="1"/>
              <a:t>dst</a:t>
            </a:r>
            <a:r>
              <a:rPr lang="en-US" dirty="0"/>
              <a:t>, cv::Size (</a:t>
            </a:r>
            <a:r>
              <a:rPr lang="en-US" dirty="0" err="1"/>
              <a:t>size_x</a:t>
            </a:r>
            <a:r>
              <a:rPr lang="en-US" dirty="0"/>
              <a:t> </a:t>
            </a:r>
            <a:r>
              <a:rPr lang="en-US" dirty="0" err="1"/>
              <a:t>size_y</a:t>
            </a:r>
            <a:r>
              <a:rPr lang="en-US" dirty="0"/>
              <a:t>), sigma) // sigma = 0</a:t>
            </a:r>
            <a:endParaRPr lang="ru-RU" dirty="0"/>
          </a:p>
          <a:p>
            <a:r>
              <a:rPr lang="ru-RU" dirty="0"/>
              <a:t>Билатеральный фильтр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bilateralFilter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src,dst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d,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sigma_c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sigma_d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//d =0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414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фильтрации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Оригинал</a:t>
            </a:r>
          </a:p>
        </p:txBody>
      </p:sp>
      <p:pic>
        <p:nvPicPr>
          <p:cNvPr id="11" name="Содержимое 10" descr="binary_orig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1671919" y="2909888"/>
            <a:ext cx="3971361" cy="2995612"/>
          </a:xfrm>
        </p:spPr>
      </p:pic>
      <p:sp>
        <p:nvSpPr>
          <p:cNvPr id="9" name="Текст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Бокс-фильтр</a:t>
            </a:r>
          </a:p>
        </p:txBody>
      </p:sp>
      <p:pic>
        <p:nvPicPr>
          <p:cNvPr id="12" name="Содержимое 11" descr="Box.jpg"/>
          <p:cNvPicPr>
            <a:picLocks noGrp="1" noChangeAspect="1"/>
          </p:cNvPicPr>
          <p:nvPr>
            <p:ph sz="quarter" idx="4"/>
          </p:nvPr>
        </p:nvPicPr>
        <p:blipFill>
          <a:blip r:embed="rId4" cstate="print"/>
          <a:stretch>
            <a:fillRect/>
          </a:stretch>
        </p:blipFill>
        <p:spPr>
          <a:xfrm>
            <a:off x="6169026" y="2922192"/>
            <a:ext cx="4041775" cy="3031331"/>
          </a:xfrm>
        </p:spPr>
      </p:pic>
    </p:spTree>
    <p:extLst>
      <p:ext uri="{BB962C8B-B14F-4D97-AF65-F5344CB8AC3E}">
        <p14:creationId xmlns:p14="http://schemas.microsoft.com/office/powerpoint/2010/main" val="1684502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фильтрации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Оригинал</a:t>
            </a:r>
          </a:p>
        </p:txBody>
      </p:sp>
      <p:pic>
        <p:nvPicPr>
          <p:cNvPr id="11" name="Содержимое 10" descr="binary_orig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1671919" y="2909888"/>
            <a:ext cx="3971361" cy="2995612"/>
          </a:xfrm>
        </p:spPr>
      </p:pic>
      <p:sp>
        <p:nvSpPr>
          <p:cNvPr id="9" name="Текст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Свёртка с </a:t>
            </a:r>
            <a:r>
              <a:rPr lang="ru-RU" dirty="0" err="1"/>
              <a:t>гауссианом</a:t>
            </a:r>
            <a:endParaRPr lang="ru-RU" dirty="0"/>
          </a:p>
        </p:txBody>
      </p:sp>
      <p:pic>
        <p:nvPicPr>
          <p:cNvPr id="8" name="Содержимое 7" descr="Gaussian.jpg"/>
          <p:cNvPicPr>
            <a:picLocks noGrp="1" noChangeAspect="1"/>
          </p:cNvPicPr>
          <p:nvPr>
            <p:ph sz="quarter" idx="4"/>
          </p:nvPr>
        </p:nvPicPr>
        <p:blipFill>
          <a:blip r:embed="rId4" cstate="print"/>
          <a:stretch>
            <a:fillRect/>
          </a:stretch>
        </p:blipFill>
        <p:spPr>
          <a:xfrm>
            <a:off x="6169026" y="2922192"/>
            <a:ext cx="4041775" cy="3031331"/>
          </a:xfrm>
        </p:spPr>
      </p:pic>
    </p:spTree>
    <p:extLst>
      <p:ext uri="{BB962C8B-B14F-4D97-AF65-F5344CB8AC3E}">
        <p14:creationId xmlns:p14="http://schemas.microsoft.com/office/powerpoint/2010/main" val="1280186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фильтрации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Оригинал</a:t>
            </a:r>
          </a:p>
        </p:txBody>
      </p:sp>
      <p:pic>
        <p:nvPicPr>
          <p:cNvPr id="11" name="Содержимое 10" descr="binary_orig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1671919" y="2909888"/>
            <a:ext cx="3971361" cy="2995612"/>
          </a:xfrm>
        </p:spPr>
      </p:pic>
      <p:sp>
        <p:nvSpPr>
          <p:cNvPr id="9" name="Текст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Медианный фильтр</a:t>
            </a:r>
          </a:p>
        </p:txBody>
      </p:sp>
      <p:pic>
        <p:nvPicPr>
          <p:cNvPr id="8" name="Содержимое 7" descr="Median.jpg"/>
          <p:cNvPicPr>
            <a:picLocks noGrp="1" noChangeAspect="1"/>
          </p:cNvPicPr>
          <p:nvPr>
            <p:ph sz="quarter" idx="4"/>
          </p:nvPr>
        </p:nvPicPr>
        <p:blipFill>
          <a:blip r:embed="rId4" cstate="print"/>
          <a:stretch>
            <a:fillRect/>
          </a:stretch>
        </p:blipFill>
        <p:spPr>
          <a:xfrm>
            <a:off x="6169026" y="2922192"/>
            <a:ext cx="4041775" cy="3031331"/>
          </a:xfrm>
        </p:spPr>
      </p:pic>
    </p:spTree>
    <p:extLst>
      <p:ext uri="{BB962C8B-B14F-4D97-AF65-F5344CB8AC3E}">
        <p14:creationId xmlns:p14="http://schemas.microsoft.com/office/powerpoint/2010/main" val="1585278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фильтрации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Оригинал</a:t>
            </a:r>
          </a:p>
        </p:txBody>
      </p:sp>
      <p:pic>
        <p:nvPicPr>
          <p:cNvPr id="11" name="Содержимое 10" descr="binary_orig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1671919" y="2909888"/>
            <a:ext cx="3971361" cy="2995612"/>
          </a:xfrm>
        </p:spPr>
      </p:pic>
      <p:sp>
        <p:nvSpPr>
          <p:cNvPr id="9" name="Текст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билатеральный фильтр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C92852D-1B98-44F8-81F7-13CA62A9989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4"/>
          <a:srcRect l="-702" t="8259"/>
          <a:stretch/>
        </p:blipFill>
        <p:spPr>
          <a:xfrm>
            <a:off x="6633863" y="2909888"/>
            <a:ext cx="4023205" cy="299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79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Морфологические операции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81200" y="1935480"/>
            <a:ext cx="8229600" cy="1853560"/>
          </a:xfrm>
        </p:spPr>
        <p:txBody>
          <a:bodyPr/>
          <a:lstStyle/>
          <a:p>
            <a:pPr>
              <a:buClr>
                <a:schemeClr val="accent2"/>
              </a:buClr>
            </a:pPr>
            <a:r>
              <a:rPr lang="ru-RU" dirty="0"/>
              <a:t>Две морфологические операции – расширение и сжатие (</a:t>
            </a:r>
            <a:r>
              <a:rPr lang="en-US" dirty="0"/>
              <a:t>dilate </a:t>
            </a:r>
            <a:r>
              <a:rPr lang="ru-RU" dirty="0"/>
              <a:t>и </a:t>
            </a:r>
            <a:r>
              <a:rPr lang="en-US" dirty="0"/>
              <a:t>erode</a:t>
            </a:r>
            <a:r>
              <a:rPr lang="ru-RU" dirty="0"/>
              <a:t>)</a:t>
            </a:r>
          </a:p>
          <a:p>
            <a:pPr>
              <a:buClr>
                <a:schemeClr val="accent2"/>
              </a:buClr>
            </a:pPr>
            <a:r>
              <a:rPr lang="ru-RU" dirty="0"/>
              <a:t>Сжатие – ранговый фильтр минимального ранга</a:t>
            </a:r>
          </a:p>
          <a:p>
            <a:pPr>
              <a:buClr>
                <a:schemeClr val="accent2"/>
              </a:buClr>
            </a:pPr>
            <a:r>
              <a:rPr lang="ru-RU" dirty="0"/>
              <a:t>Расширение - максимального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927648" y="3861048"/>
          <a:ext cx="6096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Содержимое 2"/>
          <p:cNvSpPr txBox="1">
            <a:spLocks/>
          </p:cNvSpPr>
          <p:nvPr/>
        </p:nvSpPr>
        <p:spPr>
          <a:xfrm>
            <a:off x="1981200" y="5373216"/>
            <a:ext cx="8229600" cy="12241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5000"/>
              <a:buFont typeface="Wingdings 2"/>
              <a:buChar char=""/>
              <a:defRPr/>
            </a:pPr>
            <a:r>
              <a:rPr lang="ru-RU" sz="2600" dirty="0">
                <a:latin typeface="+mn-lt"/>
                <a:cs typeface="+mn-cs"/>
              </a:rPr>
              <a:t>В данном случае минимальный ранг (нулевой) – 0</a:t>
            </a: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5000"/>
              <a:buFont typeface="Wingdings 2"/>
              <a:buChar char=""/>
              <a:defRPr/>
            </a:pPr>
            <a:r>
              <a:rPr lang="ru-RU" sz="2600" dirty="0"/>
              <a:t>Максимальный (девятый) ранг - 1</a:t>
            </a:r>
            <a:endParaRPr lang="ru-RU" sz="260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90482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Морфологические операции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623344"/>
            <a:ext cx="403860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2628857"/>
            <a:ext cx="4038600" cy="3017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0645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Морфологические операции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81200" y="1935480"/>
            <a:ext cx="8229600" cy="2357616"/>
          </a:xfrm>
        </p:spPr>
        <p:txBody>
          <a:bodyPr>
            <a:normAutofit/>
          </a:bodyPr>
          <a:lstStyle/>
          <a:p>
            <a:r>
              <a:rPr lang="ru-RU" dirty="0"/>
              <a:t>Сочетание операций сужения и расширения</a:t>
            </a:r>
            <a:r>
              <a:rPr lang="en-US" dirty="0"/>
              <a:t> – </a:t>
            </a:r>
            <a:r>
              <a:rPr lang="ru-RU" dirty="0"/>
              <a:t>операция открытия – позволяет убирать одиночные «белые» </a:t>
            </a:r>
            <a:r>
              <a:rPr lang="ru-RU" dirty="0" err="1"/>
              <a:t>пикселы</a:t>
            </a:r>
            <a:endParaRPr lang="ru-RU" dirty="0"/>
          </a:p>
          <a:p>
            <a:r>
              <a:rPr lang="ru-RU" dirty="0"/>
              <a:t>Можно в обратном порядке – получим операцию закрытия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2927648" y="4581128"/>
          <a:ext cx="6096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59303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Морфологические операции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81200" y="1935480"/>
            <a:ext cx="8229600" cy="2285608"/>
          </a:xfrm>
        </p:spPr>
        <p:txBody>
          <a:bodyPr>
            <a:normAutofit/>
          </a:bodyPr>
          <a:lstStyle/>
          <a:p>
            <a:r>
              <a:rPr lang="ru-RU" dirty="0"/>
              <a:t>Как уменьшить толщину контура?</a:t>
            </a:r>
          </a:p>
          <a:p>
            <a:r>
              <a:rPr lang="ru-RU" dirty="0"/>
              <a:t>Построение скелета объектов</a:t>
            </a:r>
          </a:p>
          <a:p>
            <a:r>
              <a:rPr lang="ru-RU" dirty="0"/>
              <a:t>Простейший вариант – итерационное применение морфологических операций</a:t>
            </a:r>
          </a:p>
          <a:p>
            <a:r>
              <a:rPr lang="ru-RU" dirty="0"/>
              <a:t>Выберем крестообразный шаблон</a:t>
            </a:r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927648" y="4581128"/>
          <a:ext cx="6096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87016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Морфологические операции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/>
          <a:srcRect l="6223" r="5759"/>
          <a:stretch/>
        </p:blipFill>
        <p:spPr bwMode="auto">
          <a:xfrm>
            <a:off x="2015637" y="2060848"/>
            <a:ext cx="8279574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78611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Различный уровень шума</a:t>
            </a:r>
          </a:p>
        </p:txBody>
      </p:sp>
      <p:pic>
        <p:nvPicPr>
          <p:cNvPr id="12" name="Содержимое 11" descr="3-2-9.jpg">
            <a:hlinkClick r:id="rId3"/>
          </p:cNvPr>
          <p:cNvPicPr>
            <a:picLocks noGrp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 bwMode="auto">
          <a:xfrm>
            <a:off x="933685" y="720573"/>
            <a:ext cx="2152650" cy="206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Рисунок 12" descr="3-2-11.jpg">
            <a:hlinkClick r:id="rId5"/>
          </p:cNvPr>
          <p:cNvPicPr/>
          <p:nvPr/>
        </p:nvPicPr>
        <p:blipFill>
          <a:blip r:embed="rId6" cstate="print"/>
          <a:stretch>
            <a:fillRect/>
          </a:stretch>
        </p:blipFill>
        <p:spPr bwMode="auto">
          <a:xfrm>
            <a:off x="4349408" y="720573"/>
            <a:ext cx="2057400" cy="206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4" name="Рисунок 13" descr="3-2-13.jpg">
            <a:hlinkClick r:id="rId7"/>
          </p:cNvPr>
          <p:cNvPicPr/>
          <p:nvPr/>
        </p:nvPicPr>
        <p:blipFill>
          <a:blip r:embed="rId8" cstate="print"/>
          <a:stretch>
            <a:fillRect/>
          </a:stretch>
        </p:blipFill>
        <p:spPr bwMode="auto">
          <a:xfrm>
            <a:off x="933685" y="3554225"/>
            <a:ext cx="2152650" cy="206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5" name="Рисунок 14" descr="3-2-16.jpg">
            <a:hlinkClick r:id="rId9"/>
          </p:cNvPr>
          <p:cNvPicPr/>
          <p:nvPr/>
        </p:nvPicPr>
        <p:blipFill>
          <a:blip r:embed="rId10" cstate="print"/>
          <a:stretch>
            <a:fillRect/>
          </a:stretch>
        </p:blipFill>
        <p:spPr bwMode="auto">
          <a:xfrm>
            <a:off x="4349408" y="3554224"/>
            <a:ext cx="2057401" cy="206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418053" y="2985919"/>
            <a:ext cx="118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исходное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61810" y="5820124"/>
            <a:ext cx="896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p=0.25</a:t>
            </a:r>
          </a:p>
          <a:p>
            <a:r>
              <a:rPr lang="en-US" dirty="0"/>
              <a:t>q=0.25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994028" y="2847419"/>
            <a:ext cx="768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p=0.1</a:t>
            </a:r>
          </a:p>
          <a:p>
            <a:r>
              <a:rPr lang="en-US" dirty="0"/>
              <a:t>q=0.1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865788" y="5814261"/>
            <a:ext cx="896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p=0.45</a:t>
            </a:r>
          </a:p>
          <a:p>
            <a:r>
              <a:rPr lang="en-US" dirty="0"/>
              <a:t>q=0.45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57126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Морфологические операции</a:t>
            </a:r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981200" y="2623344"/>
            <a:ext cx="403860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6172200" y="2629615"/>
            <a:ext cx="4038600" cy="3016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207569" y="6021288"/>
            <a:ext cx="2304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Opencv_morphology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3866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Фильтрация</a:t>
            </a:r>
          </a:p>
        </p:txBody>
      </p:sp>
      <p:sp>
        <p:nvSpPr>
          <p:cNvPr id="16" name="Содержимое 15"/>
          <p:cNvSpPr>
            <a:spLocks noGrp="1"/>
          </p:cNvSpPr>
          <p:nvPr>
            <p:ph idx="1"/>
          </p:nvPr>
        </p:nvSpPr>
        <p:spPr>
          <a:xfrm>
            <a:off x="1981200" y="1935480"/>
            <a:ext cx="8229600" cy="1133480"/>
          </a:xfrm>
        </p:spPr>
        <p:txBody>
          <a:bodyPr/>
          <a:lstStyle/>
          <a:p>
            <a:r>
              <a:rPr lang="ru-RU" dirty="0"/>
              <a:t>Медианный фильтр</a:t>
            </a:r>
          </a:p>
          <a:p>
            <a:r>
              <a:rPr lang="ru-RU" dirty="0"/>
              <a:t>Считаем количество 0 и 1 в </a:t>
            </a:r>
            <a:r>
              <a:rPr lang="en-US" i="1" dirty="0"/>
              <a:t>n</a:t>
            </a:r>
            <a:r>
              <a:rPr lang="en-US" dirty="0"/>
              <a:t>-</a:t>
            </a:r>
            <a:r>
              <a:rPr lang="ru-RU" dirty="0"/>
              <a:t>окрестности</a:t>
            </a:r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/>
        </p:nvGraphicFramePr>
        <p:xfrm>
          <a:off x="2639616" y="3356992"/>
          <a:ext cx="6096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Содержимое 15"/>
          <p:cNvSpPr txBox="1">
            <a:spLocks/>
          </p:cNvSpPr>
          <p:nvPr/>
        </p:nvSpPr>
        <p:spPr>
          <a:xfrm>
            <a:off x="1991544" y="4581128"/>
            <a:ext cx="8229600" cy="11334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ru-RU" sz="2600" dirty="0"/>
              <a:t>Единиц </a:t>
            </a:r>
            <a:r>
              <a:rPr lang="en-US" sz="2600" dirty="0"/>
              <a:t>&gt; </a:t>
            </a:r>
            <a:r>
              <a:rPr lang="ru-RU" sz="2600" dirty="0"/>
              <a:t>нулей =</a:t>
            </a:r>
            <a:r>
              <a:rPr lang="en-US" sz="2600" dirty="0"/>
              <a:t>&gt; 1</a:t>
            </a:r>
            <a:endParaRPr lang="ru-RU" sz="260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00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Бинарное изображение</a:t>
            </a:r>
          </a:p>
        </p:txBody>
      </p:sp>
      <p:pic>
        <p:nvPicPr>
          <p:cNvPr id="13" name="Рисунок 5" descr="3-2-17.jpg">
            <a:hlinkClick r:id="rId3"/>
          </p:cNvPr>
          <p:cNvPicPr>
            <a:picLocks noGrp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1424" y="1040954"/>
            <a:ext cx="1962150" cy="2095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sz="1800" dirty="0"/>
              <a:t>Результат зависит от зашумлённости</a:t>
            </a:r>
          </a:p>
          <a:p>
            <a:endParaRPr lang="en-US" sz="1800" dirty="0"/>
          </a:p>
        </p:txBody>
      </p:sp>
      <p:pic>
        <p:nvPicPr>
          <p:cNvPr id="7" name="Рисунок 6" descr="3-2-18.jpg">
            <a:hlinkClick r:id="rId5"/>
          </p:cNvPr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64708" y="1040954"/>
            <a:ext cx="2047875" cy="2066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9" name="Рисунок 8" descr="3-2-21.jpg">
            <a:hlinkClick r:id="rId7"/>
          </p:cNvPr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11424" y="3645024"/>
            <a:ext cx="2076450" cy="2076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" name="Рисунок 9" descr="3-2-22.jpg">
            <a:hlinkClick r:id="rId9"/>
          </p:cNvPr>
          <p:cNvPicPr/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474233" y="3645024"/>
            <a:ext cx="2038350" cy="2076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1" name="Стрелка вправо 10"/>
          <p:cNvSpPr/>
          <p:nvPr/>
        </p:nvSpPr>
        <p:spPr>
          <a:xfrm>
            <a:off x="3226997" y="2016696"/>
            <a:ext cx="100811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/>
          <p:cNvSpPr/>
          <p:nvPr/>
        </p:nvSpPr>
        <p:spPr>
          <a:xfrm>
            <a:off x="3226997" y="4611241"/>
            <a:ext cx="100811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1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Бинарное изображение</a:t>
            </a:r>
          </a:p>
        </p:txBody>
      </p:sp>
      <p:pic>
        <p:nvPicPr>
          <p:cNvPr id="12" name="Рисунок 18" descr="3-2-14.jpg">
            <a:hlinkClick r:id="rId3"/>
          </p:cNvPr>
          <p:cNvPicPr>
            <a:picLocks noGrp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9376" y="1124744"/>
            <a:ext cx="2105025" cy="2066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sz="1800" dirty="0"/>
              <a:t>Результат зависит от размера апертуры</a:t>
            </a:r>
          </a:p>
          <a:p>
            <a:endParaRPr lang="en-US" dirty="0"/>
          </a:p>
        </p:txBody>
      </p:sp>
      <p:sp>
        <p:nvSpPr>
          <p:cNvPr id="11" name="Стрелка вправо 10"/>
          <p:cNvSpPr/>
          <p:nvPr/>
        </p:nvSpPr>
        <p:spPr>
          <a:xfrm>
            <a:off x="3305424" y="2014190"/>
            <a:ext cx="100811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 descr="3-2-24.jpg">
            <a:hlinkClick r:id="rId5"/>
          </p:cNvPr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34560" y="1124744"/>
            <a:ext cx="2057400" cy="2047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5" name="Рисунок 14" descr="3-2-26.jpg">
            <a:hlinkClick r:id="rId7"/>
          </p:cNvPr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761730" y="3860067"/>
            <a:ext cx="2095500" cy="2114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7" name="Рисунок 16" descr="3-2-25.jpg">
            <a:hlinkClick r:id="rId9"/>
          </p:cNvPr>
          <p:cNvPicPr/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79376" y="3883880"/>
            <a:ext cx="2076450" cy="2076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8" name="Рисунок 17" descr="3-2-27.jpg">
            <a:hlinkClick r:id="rId11"/>
          </p:cNvPr>
          <p:cNvPicPr/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034560" y="3860067"/>
            <a:ext cx="2109849" cy="2114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33399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Ранговый фильтр</a:t>
            </a:r>
          </a:p>
        </p:txBody>
      </p:sp>
      <p:sp>
        <p:nvSpPr>
          <p:cNvPr id="16" name="Содержимое 15"/>
          <p:cNvSpPr>
            <a:spLocks noGrp="1"/>
          </p:cNvSpPr>
          <p:nvPr>
            <p:ph idx="1"/>
          </p:nvPr>
        </p:nvSpPr>
        <p:spPr>
          <a:xfrm>
            <a:off x="1981200" y="1935480"/>
            <a:ext cx="8229600" cy="1133480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ранговый фильтр </a:t>
            </a:r>
            <a:r>
              <a:rPr lang="en-US" dirty="0"/>
              <a:t>– </a:t>
            </a:r>
            <a:r>
              <a:rPr lang="ru-RU" dirty="0"/>
              <a:t>больше заданного порога</a:t>
            </a:r>
          </a:p>
          <a:p>
            <a:r>
              <a:rPr lang="ru-RU" dirty="0"/>
              <a:t>разные пороги для нулей и единиц!</a:t>
            </a:r>
          </a:p>
          <a:p>
            <a:r>
              <a:rPr lang="ru-RU" dirty="0"/>
              <a:t>Он же процентильный</a:t>
            </a:r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/>
        </p:nvGraphicFramePr>
        <p:xfrm>
          <a:off x="2639616" y="3356992"/>
          <a:ext cx="6096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Содержимое 15"/>
          <p:cNvSpPr txBox="1">
            <a:spLocks/>
          </p:cNvSpPr>
          <p:nvPr/>
        </p:nvSpPr>
        <p:spPr>
          <a:xfrm>
            <a:off x="1991544" y="4581128"/>
            <a:ext cx="8229600" cy="113348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5000"/>
              <a:buFont typeface="Wingdings 2"/>
              <a:buChar char=""/>
              <a:defRPr/>
            </a:pPr>
            <a:r>
              <a:rPr lang="ru-RU" sz="2600" dirty="0"/>
              <a:t>Единиц 6, нулей 3</a:t>
            </a: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5000"/>
              <a:buFont typeface="Wingdings 2"/>
              <a:buChar char=""/>
              <a:defRPr/>
            </a:pPr>
            <a:r>
              <a:rPr lang="ru-RU" sz="2600" dirty="0"/>
              <a:t>Ранг 6 – 1, </a:t>
            </a:r>
            <a:r>
              <a:rPr lang="ru-RU" sz="2600" dirty="0" err="1"/>
              <a:t>р</a:t>
            </a:r>
            <a:r>
              <a:rPr lang="ru-RU" sz="2600" dirty="0" err="1">
                <a:latin typeface="+mn-lt"/>
                <a:cs typeface="+mn-cs"/>
              </a:rPr>
              <a:t>анг</a:t>
            </a:r>
            <a:r>
              <a:rPr lang="ru-RU" sz="2600" dirty="0">
                <a:latin typeface="+mn-lt"/>
                <a:cs typeface="+mn-cs"/>
              </a:rPr>
              <a:t> 7 – 0</a:t>
            </a: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5000"/>
              <a:buFont typeface="Wingdings 2"/>
              <a:buChar char=""/>
              <a:defRPr/>
            </a:pPr>
            <a:r>
              <a:rPr lang="ru-RU" sz="2600" dirty="0"/>
              <a:t>Нужен, если мы имеем априорную информацию</a:t>
            </a:r>
            <a:endParaRPr lang="ru-RU" sz="260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5347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Гауссов шум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Модель аддитивного шума</a:t>
                </a:r>
              </a:p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𝐼𝑚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′ [</m:t>
                      </m:r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𝐼𝑚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]+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Частный случай – гауссов шум</a:t>
                </a:r>
              </a:p>
              <a:p>
                <a:pPr algn="ctr">
                  <a:buNone/>
                </a:pP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𝐼𝑚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 ′ [</m:t>
                    </m:r>
                    <m:r>
                      <a:rPr lang="ru-RU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]=</m:t>
                    </m:r>
                    <m:r>
                      <a:rPr lang="ru-RU" i="1" dirty="0" err="1">
                        <a:latin typeface="Cambria Math" panose="02040503050406030204" pitchFamily="18" charset="0"/>
                      </a:rPr>
                      <m:t>𝐼𝑚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ru-RU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]+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(0,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</a:t>
                </a:r>
              </a:p>
              <a:p>
                <a:r>
                  <a:rPr lang="ru-RU" dirty="0"/>
                  <a:t>Мат.модель: сумма множества независимых факторов</a:t>
                </a:r>
              </a:p>
              <a:p>
                <a:r>
                  <a:rPr lang="ru-RU" dirty="0"/>
                  <a:t>Подходит при маленьких дисперсиях</a:t>
                </a:r>
              </a:p>
              <a:p>
                <a:r>
                  <a:rPr lang="ru-RU" dirty="0"/>
                  <a:t>Предположения: независимость, нулевое математическое ожидание</a:t>
                </a:r>
              </a:p>
            </p:txBody>
          </p:sp>
        </mc:Choice>
        <mc:Fallback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39" t="-5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1879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Гауссов шум</a:t>
            </a:r>
          </a:p>
        </p:txBody>
      </p:sp>
      <p:pic>
        <p:nvPicPr>
          <p:cNvPr id="18" name="Содержимое 17" descr="3-2-1.jpg">
            <a:hlinkClick r:id="rId3"/>
          </p:cNvPr>
          <p:cNvPicPr>
            <a:picLocks noGrp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 bwMode="auto">
          <a:xfrm>
            <a:off x="1121954" y="1016913"/>
            <a:ext cx="2066925" cy="2066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9080" y="3203488"/>
            <a:ext cx="118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исходное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97786" y="585196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ym typeface="Symbol"/>
              </a:rPr>
              <a:t>=80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253403" y="322414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ym typeface="Symbol"/>
              </a:rPr>
              <a:t>=40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5203570" y="5831307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ym typeface="Symbol"/>
              </a:rPr>
              <a:t>=300</a:t>
            </a:r>
            <a:endParaRPr lang="ru-RU" dirty="0"/>
          </a:p>
        </p:txBody>
      </p:sp>
      <p:pic>
        <p:nvPicPr>
          <p:cNvPr id="11" name="Рисунок 10" descr="3-2-8.jpg">
            <a:hlinkClick r:id="rId5"/>
          </p:cNvPr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68046" y="3717031"/>
            <a:ext cx="2114550" cy="199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9" name="Рисунок 18" descr="3-2-3.jpg">
            <a:hlinkClick r:id="rId7"/>
          </p:cNvPr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68046" y="1016913"/>
            <a:ext cx="2085975" cy="210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0" name="Рисунок 19" descr="3-2-5.jpg">
            <a:hlinkClick r:id="rId9"/>
          </p:cNvPr>
          <p:cNvPicPr/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127448" y="3717032"/>
            <a:ext cx="2076450" cy="199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136266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ppt/theme/theme2.xml><?xml version="1.0" encoding="utf-8"?>
<a:theme xmlns:a="http://schemas.openxmlformats.org/drawingml/2006/main" name="1_Эмблема">
  <a:themeElements>
    <a:clrScheme name="Эмблема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757</Words>
  <Application>Microsoft Office PowerPoint</Application>
  <PresentationFormat>Широкоэкранный</PresentationFormat>
  <Paragraphs>241</Paragraphs>
  <Slides>30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30</vt:i4>
      </vt:variant>
    </vt:vector>
  </HeadingPairs>
  <TitlesOfParts>
    <vt:vector size="43" baseType="lpstr">
      <vt:lpstr>Arial</vt:lpstr>
      <vt:lpstr>Calibri</vt:lpstr>
      <vt:lpstr>Cambria Math</vt:lpstr>
      <vt:lpstr>Consolas</vt:lpstr>
      <vt:lpstr>Corbel</vt:lpstr>
      <vt:lpstr>Gill Sans MT</vt:lpstr>
      <vt:lpstr>Impact</vt:lpstr>
      <vt:lpstr>MathJax_Main-Web</vt:lpstr>
      <vt:lpstr>MathJax_Math-italic-Web</vt:lpstr>
      <vt:lpstr>Times New Roman</vt:lpstr>
      <vt:lpstr>Wingdings 2</vt:lpstr>
      <vt:lpstr>Эмблема</vt:lpstr>
      <vt:lpstr>1_Эмблема</vt:lpstr>
      <vt:lpstr>Системы технического зрения</vt:lpstr>
      <vt:lpstr>Бинарное изображение</vt:lpstr>
      <vt:lpstr>Различный уровень шума</vt:lpstr>
      <vt:lpstr>Фильтрация</vt:lpstr>
      <vt:lpstr>Бинарное изображение</vt:lpstr>
      <vt:lpstr>Бинарное изображение</vt:lpstr>
      <vt:lpstr>Ранговый фильтр</vt:lpstr>
      <vt:lpstr>Гауссов шум</vt:lpstr>
      <vt:lpstr>Гауссов шум</vt:lpstr>
      <vt:lpstr>Медианный фильтр</vt:lpstr>
      <vt:lpstr>Гауссов шум</vt:lpstr>
      <vt:lpstr>Бинарное изображение</vt:lpstr>
      <vt:lpstr>Ранговый фильтр</vt:lpstr>
      <vt:lpstr>Свёртка с постоянным ядром</vt:lpstr>
      <vt:lpstr>Свёртка с постоянным ядром</vt:lpstr>
      <vt:lpstr>Свёртка с функцией гаусса</vt:lpstr>
      <vt:lpstr>Свёртка с функцией гаусса</vt:lpstr>
      <vt:lpstr>Билатеральный фильтр</vt:lpstr>
      <vt:lpstr>Билатеральный фильтр</vt:lpstr>
      <vt:lpstr>Фильтры в OpenCV</vt:lpstr>
      <vt:lpstr>Результат фильтрации</vt:lpstr>
      <vt:lpstr>Результат фильтрации</vt:lpstr>
      <vt:lpstr>Результат фильтрации</vt:lpstr>
      <vt:lpstr>Результат фильтрации</vt:lpstr>
      <vt:lpstr>Морфологические операции</vt:lpstr>
      <vt:lpstr>Морфологические операции</vt:lpstr>
      <vt:lpstr>Морфологические операции</vt:lpstr>
      <vt:lpstr>Морфологические операции</vt:lpstr>
      <vt:lpstr>Морфологические операции</vt:lpstr>
      <vt:lpstr>Морфологические операции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Системы технического зрения</dc:title>
  <dc:creator>Alexey Makashov</dc:creator>
  <cp:lastModifiedBy>Alexey Makashov</cp:lastModifiedBy>
  <cp:revision>22</cp:revision>
  <dcterms:created xsi:type="dcterms:W3CDTF">2020-04-15T23:46:36Z</dcterms:created>
  <dcterms:modified xsi:type="dcterms:W3CDTF">2020-04-23T12:29:07Z</dcterms:modified>
</cp:coreProperties>
</file>