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1"/>
  </p:sldMasterIdLst>
  <p:notesMasterIdLst>
    <p:notesMasterId r:id="rId37"/>
  </p:notesMasterIdLst>
  <p:sldIdLst>
    <p:sldId id="256" r:id="rId2"/>
    <p:sldId id="290" r:id="rId3"/>
    <p:sldId id="289" r:id="rId4"/>
    <p:sldId id="293" r:id="rId5"/>
    <p:sldId id="304" r:id="rId6"/>
    <p:sldId id="302" r:id="rId7"/>
    <p:sldId id="268" r:id="rId8"/>
    <p:sldId id="291" r:id="rId9"/>
    <p:sldId id="257" r:id="rId10"/>
    <p:sldId id="259" r:id="rId11"/>
    <p:sldId id="260" r:id="rId12"/>
    <p:sldId id="266" r:id="rId13"/>
    <p:sldId id="269" r:id="rId14"/>
    <p:sldId id="270" r:id="rId15"/>
    <p:sldId id="271" r:id="rId16"/>
    <p:sldId id="272" r:id="rId17"/>
    <p:sldId id="279" r:id="rId18"/>
    <p:sldId id="273" r:id="rId19"/>
    <p:sldId id="274" r:id="rId20"/>
    <p:sldId id="275" r:id="rId21"/>
    <p:sldId id="276" r:id="rId22"/>
    <p:sldId id="277" r:id="rId23"/>
    <p:sldId id="278" r:id="rId24"/>
    <p:sldId id="280" r:id="rId25"/>
    <p:sldId id="281" r:id="rId26"/>
    <p:sldId id="282" r:id="rId27"/>
    <p:sldId id="284" r:id="rId28"/>
    <p:sldId id="285" r:id="rId29"/>
    <p:sldId id="286" r:id="rId30"/>
    <p:sldId id="294" r:id="rId31"/>
    <p:sldId id="296" r:id="rId32"/>
    <p:sldId id="295" r:id="rId33"/>
    <p:sldId id="288" r:id="rId34"/>
    <p:sldId id="287" r:id="rId35"/>
    <p:sldId id="297"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5" autoAdjust="0"/>
    <p:restoredTop sz="94660"/>
  </p:normalViewPr>
  <p:slideViewPr>
    <p:cSldViewPr snapToGrid="0">
      <p:cViewPr varScale="1">
        <p:scale>
          <a:sx n="65" d="100"/>
          <a:sy n="65" d="100"/>
        </p:scale>
        <p:origin x="54"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6837D-4AFD-44BD-8394-CFD252E5B567}" type="datetimeFigureOut">
              <a:rPr lang="es-ES"/>
              <a:t>12/05/2015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71206-EA60-4C18-B6F6-775FA269B64C}" type="slidenum">
              <a:rPr lang="es-ES"/>
              <a:t>‹Nº›</a:t>
            </a:fld>
            <a:endParaRPr lang="es-ES"/>
          </a:p>
        </p:txBody>
      </p:sp>
    </p:spTree>
    <p:extLst>
      <p:ext uri="{BB962C8B-B14F-4D97-AF65-F5344CB8AC3E}">
        <p14:creationId xmlns:p14="http://schemas.microsoft.com/office/powerpoint/2010/main" val="570994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1C71206-EA60-4C18-B6F6-775FA269B64C}" type="slidenum">
              <a:rPr lang="es-ES"/>
              <a:t>1</a:t>
            </a:fld>
            <a:endParaRPr lang="es-ES" dirty="0"/>
          </a:p>
        </p:txBody>
      </p:sp>
    </p:spTree>
    <p:extLst>
      <p:ext uri="{BB962C8B-B14F-4D97-AF65-F5344CB8AC3E}">
        <p14:creationId xmlns:p14="http://schemas.microsoft.com/office/powerpoint/2010/main" val="3347403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16</a:t>
            </a:fld>
            <a:endParaRPr lang="es-ES"/>
          </a:p>
        </p:txBody>
      </p:sp>
    </p:spTree>
    <p:extLst>
      <p:ext uri="{BB962C8B-B14F-4D97-AF65-F5344CB8AC3E}">
        <p14:creationId xmlns:p14="http://schemas.microsoft.com/office/powerpoint/2010/main" val="331939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17</a:t>
            </a:fld>
            <a:endParaRPr lang="es-ES"/>
          </a:p>
        </p:txBody>
      </p:sp>
    </p:spTree>
    <p:extLst>
      <p:ext uri="{BB962C8B-B14F-4D97-AF65-F5344CB8AC3E}">
        <p14:creationId xmlns:p14="http://schemas.microsoft.com/office/powerpoint/2010/main" val="3741101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18</a:t>
            </a:fld>
            <a:endParaRPr lang="es-ES"/>
          </a:p>
        </p:txBody>
      </p:sp>
    </p:spTree>
    <p:extLst>
      <p:ext uri="{BB962C8B-B14F-4D97-AF65-F5344CB8AC3E}">
        <p14:creationId xmlns:p14="http://schemas.microsoft.com/office/powerpoint/2010/main" val="288900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19</a:t>
            </a:fld>
            <a:endParaRPr lang="es-ES"/>
          </a:p>
        </p:txBody>
      </p:sp>
    </p:spTree>
    <p:extLst>
      <p:ext uri="{BB962C8B-B14F-4D97-AF65-F5344CB8AC3E}">
        <p14:creationId xmlns:p14="http://schemas.microsoft.com/office/powerpoint/2010/main" val="3159279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20</a:t>
            </a:fld>
            <a:endParaRPr lang="es-ES"/>
          </a:p>
        </p:txBody>
      </p:sp>
    </p:spTree>
    <p:extLst>
      <p:ext uri="{BB962C8B-B14F-4D97-AF65-F5344CB8AC3E}">
        <p14:creationId xmlns:p14="http://schemas.microsoft.com/office/powerpoint/2010/main" val="203572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21</a:t>
            </a:fld>
            <a:endParaRPr lang="es-ES"/>
          </a:p>
        </p:txBody>
      </p:sp>
    </p:spTree>
    <p:extLst>
      <p:ext uri="{BB962C8B-B14F-4D97-AF65-F5344CB8AC3E}">
        <p14:creationId xmlns:p14="http://schemas.microsoft.com/office/powerpoint/2010/main" val="30713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22</a:t>
            </a:fld>
            <a:endParaRPr lang="es-ES"/>
          </a:p>
        </p:txBody>
      </p:sp>
    </p:spTree>
    <p:extLst>
      <p:ext uri="{BB962C8B-B14F-4D97-AF65-F5344CB8AC3E}">
        <p14:creationId xmlns:p14="http://schemas.microsoft.com/office/powerpoint/2010/main" val="396028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23</a:t>
            </a:fld>
            <a:endParaRPr lang="es-ES"/>
          </a:p>
        </p:txBody>
      </p:sp>
    </p:spTree>
    <p:extLst>
      <p:ext uri="{BB962C8B-B14F-4D97-AF65-F5344CB8AC3E}">
        <p14:creationId xmlns:p14="http://schemas.microsoft.com/office/powerpoint/2010/main" val="2784799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30</a:t>
            </a:fld>
            <a:endParaRPr lang="es-ES"/>
          </a:p>
        </p:txBody>
      </p:sp>
    </p:spTree>
    <p:extLst>
      <p:ext uri="{BB962C8B-B14F-4D97-AF65-F5344CB8AC3E}">
        <p14:creationId xmlns:p14="http://schemas.microsoft.com/office/powerpoint/2010/main" val="1062494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32</a:t>
            </a:fld>
            <a:endParaRPr lang="es-ES"/>
          </a:p>
        </p:txBody>
      </p:sp>
    </p:spTree>
    <p:extLst>
      <p:ext uri="{BB962C8B-B14F-4D97-AF65-F5344CB8AC3E}">
        <p14:creationId xmlns:p14="http://schemas.microsoft.com/office/powerpoint/2010/main" val="27724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7</a:t>
            </a:fld>
            <a:endParaRPr lang="es-ES"/>
          </a:p>
        </p:txBody>
      </p:sp>
    </p:spTree>
    <p:extLst>
      <p:ext uri="{BB962C8B-B14F-4D97-AF65-F5344CB8AC3E}">
        <p14:creationId xmlns:p14="http://schemas.microsoft.com/office/powerpoint/2010/main" val="91448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1C71206-EA60-4C18-B6F6-775FA269B64C}" type="slidenum">
              <a:rPr lang="es-ES"/>
              <a:t>9</a:t>
            </a:fld>
            <a:endParaRPr lang="es-ES" dirty="0"/>
          </a:p>
        </p:txBody>
      </p:sp>
    </p:spTree>
    <p:extLst>
      <p:ext uri="{BB962C8B-B14F-4D97-AF65-F5344CB8AC3E}">
        <p14:creationId xmlns:p14="http://schemas.microsoft.com/office/powerpoint/2010/main" val="397156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1C71206-EA60-4C18-B6F6-775FA269B64C}" type="slidenum">
              <a:rPr lang="es-ES"/>
              <a:t>10</a:t>
            </a:fld>
            <a:endParaRPr lang="es-ES" dirty="0"/>
          </a:p>
        </p:txBody>
      </p:sp>
    </p:spTree>
    <p:extLst>
      <p:ext uri="{BB962C8B-B14F-4D97-AF65-F5344CB8AC3E}">
        <p14:creationId xmlns:p14="http://schemas.microsoft.com/office/powerpoint/2010/main" val="375461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1C71206-EA60-4C18-B6F6-775FA269B64C}" type="slidenum">
              <a:rPr lang="es-ES"/>
              <a:t>11</a:t>
            </a:fld>
            <a:endParaRPr lang="es-ES" dirty="0"/>
          </a:p>
        </p:txBody>
      </p:sp>
    </p:spTree>
    <p:extLst>
      <p:ext uri="{BB962C8B-B14F-4D97-AF65-F5344CB8AC3E}">
        <p14:creationId xmlns:p14="http://schemas.microsoft.com/office/powerpoint/2010/main" val="442079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1C71206-EA60-4C18-B6F6-775FA269B64C}" type="slidenum">
              <a:rPr lang="es-ES"/>
              <a:t>12</a:t>
            </a:fld>
            <a:endParaRPr lang="es-ES" dirty="0"/>
          </a:p>
        </p:txBody>
      </p:sp>
    </p:spTree>
    <p:extLst>
      <p:ext uri="{BB962C8B-B14F-4D97-AF65-F5344CB8AC3E}">
        <p14:creationId xmlns:p14="http://schemas.microsoft.com/office/powerpoint/2010/main" val="54558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13</a:t>
            </a:fld>
            <a:endParaRPr lang="es-ES"/>
          </a:p>
        </p:txBody>
      </p:sp>
    </p:spTree>
    <p:extLst>
      <p:ext uri="{BB962C8B-B14F-4D97-AF65-F5344CB8AC3E}">
        <p14:creationId xmlns:p14="http://schemas.microsoft.com/office/powerpoint/2010/main" val="136154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14</a:t>
            </a:fld>
            <a:endParaRPr lang="es-ES"/>
          </a:p>
        </p:txBody>
      </p:sp>
    </p:spTree>
    <p:extLst>
      <p:ext uri="{BB962C8B-B14F-4D97-AF65-F5344CB8AC3E}">
        <p14:creationId xmlns:p14="http://schemas.microsoft.com/office/powerpoint/2010/main" val="1553029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A1C71206-EA60-4C18-B6F6-775FA269B64C}" type="slidenum">
              <a:rPr lang="es-ES"/>
              <a:t>15</a:t>
            </a:fld>
            <a:endParaRPr lang="es-ES"/>
          </a:p>
        </p:txBody>
      </p:sp>
    </p:spTree>
    <p:extLst>
      <p:ext uri="{BB962C8B-B14F-4D97-AF65-F5344CB8AC3E}">
        <p14:creationId xmlns:p14="http://schemas.microsoft.com/office/powerpoint/2010/main" val="415005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40771E8B-6CA5-40B2-8038-0E112F3DAC1C}" type="datetimeFigureOut">
              <a:rPr lang="es-ES" smtClean="0"/>
              <a:t>12/05/2015</a:t>
            </a:fld>
            <a:endParaRPr lang="es-E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s-E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0F1556C4-DFC3-4611-A7CC-780699185E26}" type="slidenum">
              <a:rPr lang="es-ES" smtClean="0"/>
              <a:t>‹Nº›</a:t>
            </a:fld>
            <a:endParaRPr lang="es-E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12/05/2015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12/05/2015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94703" y="426915"/>
            <a:ext cx="10802595" cy="665285"/>
          </a:xfrm>
          <a:prstGeom prst="rect">
            <a:avLst/>
          </a:prstGeom>
        </p:spPr>
        <p:txBody>
          <a:bodyPr wrap="square" anchor="t" anchorCtr="0">
            <a:normAutofit/>
          </a:bodyPr>
          <a:lstStyle>
            <a:lvl1pPr algn="l">
              <a:lnSpc>
                <a:spcPct val="90000"/>
              </a:lnSpc>
              <a:defRPr sz="3733" b="1">
                <a:solidFill>
                  <a:schemeClr val="tx1">
                    <a:lumMod val="85000"/>
                    <a:lumOff val="15000"/>
                  </a:schemeClr>
                </a:solidFill>
                <a:latin typeface="Exo" pitchFamily="50" charset="0"/>
                <a:ea typeface="Gulim" pitchFamily="34" charset="-127"/>
              </a:defRPr>
            </a:lvl1pPr>
          </a:lstStyle>
          <a:p>
            <a:r>
              <a:rPr lang="en-US" dirty="0" smtClean="0"/>
              <a:t>TITLE</a:t>
            </a:r>
            <a:endParaRPr lang="en-US" dirty="0"/>
          </a:p>
        </p:txBody>
      </p:sp>
      <p:sp>
        <p:nvSpPr>
          <p:cNvPr id="8" name="Text Placeholder 10"/>
          <p:cNvSpPr>
            <a:spLocks noGrp="1"/>
          </p:cNvSpPr>
          <p:nvPr>
            <p:ph type="body" sz="quarter" idx="23" hasCustomPrompt="1"/>
          </p:nvPr>
        </p:nvSpPr>
        <p:spPr>
          <a:xfrm>
            <a:off x="694702" y="835213"/>
            <a:ext cx="10786097" cy="406400"/>
          </a:xfrm>
          <a:prstGeom prst="rect">
            <a:avLst/>
          </a:prstGeom>
        </p:spPr>
        <p:txBody>
          <a:bodyPr anchor="ctr">
            <a:normAutofit/>
          </a:bodyPr>
          <a:lstStyle>
            <a:lvl1pPr marL="0" indent="0">
              <a:lnSpc>
                <a:spcPct val="100000"/>
              </a:lnSpc>
              <a:spcBef>
                <a:spcPts val="800"/>
              </a:spcBef>
              <a:buNone/>
              <a:defRPr sz="1600" baseline="0">
                <a:solidFill>
                  <a:schemeClr val="tx1"/>
                </a:solidFill>
                <a:latin typeface="+mn-lt"/>
              </a:defRPr>
            </a:lvl1pPr>
          </a:lstStyle>
          <a:p>
            <a:pPr lvl="0"/>
            <a:r>
              <a:rPr lang="en-US" dirty="0" smtClean="0"/>
              <a:t>Edit text</a:t>
            </a:r>
            <a:endParaRPr lang="en-US" dirty="0"/>
          </a:p>
        </p:txBody>
      </p:sp>
    </p:spTree>
    <p:extLst>
      <p:ext uri="{BB962C8B-B14F-4D97-AF65-F5344CB8AC3E}">
        <p14:creationId xmlns:p14="http://schemas.microsoft.com/office/powerpoint/2010/main" val="154551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12/05/2015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12/05/2015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40771E8B-6CA5-40B2-8038-0E112F3DAC1C}" type="datetimeFigureOut">
              <a:rPr lang="es-ES" smtClean="0"/>
              <a:t>12/05/2015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
        <p:nvSpPr>
          <p:cNvPr id="9" name="Content Placeholder 8"/>
          <p:cNvSpPr>
            <a:spLocks noGrp="1"/>
          </p:cNvSpPr>
          <p:nvPr>
            <p:ph sz="quarter" idx="13"/>
          </p:nvPr>
        </p:nvSpPr>
        <p:spPr>
          <a:xfrm>
            <a:off x="1389888" y="2313432"/>
            <a:ext cx="4559808"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0771E8B-6CA5-40B2-8038-0E112F3DAC1C}" type="datetimeFigureOut">
              <a:rPr lang="es-ES" smtClean="0"/>
              <a:t>12/05/2015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0771E8B-6CA5-40B2-8038-0E112F3DAC1C}" type="datetimeFigureOut">
              <a:rPr lang="es-ES" smtClean="0"/>
              <a:t>12/05/2015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1E8B-6CA5-40B2-8038-0E112F3DAC1C}" type="datetimeFigureOut">
              <a:rPr lang="es-ES" smtClean="0"/>
              <a:t>12/05/2015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0771E8B-6CA5-40B2-8038-0E112F3DAC1C}" type="datetimeFigureOut">
              <a:rPr lang="es-ES" smtClean="0"/>
              <a:t>12/05/2015</a:t>
            </a:fld>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s-E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12/05/2015</a:t>
            </a:fld>
            <a:endParaRPr lang="es-E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40771E8B-6CA5-40B2-8038-0E112F3DAC1C}" type="datetimeFigureOut">
              <a:rPr lang="es-ES" smtClean="0"/>
              <a:t>12/05/2015</a:t>
            </a:fld>
            <a:endParaRPr lang="es-E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0F1556C4-DFC3-4611-A7CC-780699185E26}"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tlassian.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Integración Continua</a:t>
            </a:r>
          </a:p>
        </p:txBody>
      </p:sp>
      <p:sp>
        <p:nvSpPr>
          <p:cNvPr id="3" name="Subtítulo 2"/>
          <p:cNvSpPr>
            <a:spLocks noGrp="1"/>
          </p:cNvSpPr>
          <p:nvPr>
            <p:ph type="subTitle" idx="1"/>
          </p:nvPr>
        </p:nvSpPr>
        <p:spPr/>
        <p:txBody>
          <a:bodyPr vert="horz" lIns="91440" tIns="45720" rIns="91440" bIns="45720" rtlCol="0" anchor="t">
            <a:normAutofit/>
          </a:bodyPr>
          <a:lstStyle/>
          <a:p>
            <a:r>
              <a:rPr lang="es-ES" dirty="0"/>
              <a:t>JUAN CARLOS CHIQUIZA</a:t>
            </a:r>
          </a:p>
          <a:p>
            <a:r>
              <a:rPr lang="es-ES" dirty="0"/>
              <a:t>FERNANDO RICAURTE</a:t>
            </a:r>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3B3835"/>
                </a:solidFill>
                <a:latin typeface="Century Gothic" charset="0"/>
              </a:rPr>
              <a:t>2. Procedimiento</a:t>
            </a:r>
          </a:p>
        </p:txBody>
      </p:sp>
      <p:sp>
        <p:nvSpPr>
          <p:cNvPr id="3" name="Marcador de contenido 2"/>
          <p:cNvSpPr>
            <a:spLocks noGrp="1"/>
          </p:cNvSpPr>
          <p:nvPr>
            <p:ph idx="1"/>
          </p:nvPr>
        </p:nvSpPr>
        <p:spPr/>
        <p:txBody>
          <a:bodyPr vert="horz" lIns="91440" tIns="45720" rIns="91440" bIns="45720" rtlCol="0" anchor="t">
            <a:normAutofit fontScale="70000" lnSpcReduction="20000"/>
          </a:bodyPr>
          <a:lstStyle/>
          <a:p>
            <a:pPr>
              <a:lnSpc>
                <a:spcPct val="100000"/>
              </a:lnSpc>
            </a:pPr>
            <a:r>
              <a:rPr lang="es-ES" dirty="0">
                <a:solidFill>
                  <a:srgbClr val="3B3835"/>
                </a:solidFill>
                <a:latin typeface="Century Gothic"/>
              </a:rPr>
              <a:t> </a:t>
            </a:r>
            <a:r>
              <a:rPr lang="es-ES" sz="2400" dirty="0">
                <a:solidFill>
                  <a:srgbClr val="3B3835"/>
                </a:solidFill>
                <a:latin typeface="Century Gothic"/>
              </a:rPr>
              <a:t>Los desarrolladores del equipo hacen modificaciones en el código fuente, compilan y ejecutan las pruebas unitarias automatizadas y hacen el check-in (o commit) del código en la línea activa del desarrollo en la herramienta de control de versiones.</a:t>
            </a:r>
          </a:p>
          <a:p>
            <a:pPr>
              <a:lnSpc>
                <a:spcPct val="100000"/>
              </a:lnSpc>
            </a:pPr>
            <a:r>
              <a:rPr lang="es-ES" dirty="0">
                <a:solidFill>
                  <a:srgbClr val="3B3835"/>
                </a:solidFill>
                <a:latin typeface="Century Gothic"/>
              </a:rPr>
              <a:t> </a:t>
            </a:r>
            <a:r>
              <a:rPr lang="es-ES" sz="2400" dirty="0">
                <a:solidFill>
                  <a:srgbClr val="3B3835"/>
                </a:solidFill>
                <a:latin typeface="Century Gothic"/>
              </a:rPr>
              <a:t>La herramienta de integración continua verifica si nuevo código se ha colocado en la línea activa del software de control de versiones.</a:t>
            </a:r>
          </a:p>
          <a:p>
            <a:pPr>
              <a:lnSpc>
                <a:spcPct val="100000"/>
              </a:lnSpc>
            </a:pPr>
            <a:r>
              <a:rPr lang="es-ES" dirty="0">
                <a:solidFill>
                  <a:srgbClr val="3B3835"/>
                </a:solidFill>
                <a:latin typeface="Century Gothic"/>
              </a:rPr>
              <a:t> </a:t>
            </a:r>
            <a:r>
              <a:rPr lang="es-ES" sz="2400" dirty="0">
                <a:solidFill>
                  <a:srgbClr val="3B3835"/>
                </a:solidFill>
                <a:latin typeface="Century Gothic"/>
              </a:rPr>
              <a:t>La herramienta de integración continua extrae todo el código fuente y compila en el servidor de preproducción que tiene por objetivo generar builds limpios.</a:t>
            </a:r>
          </a:p>
          <a:p>
            <a:pPr>
              <a:lnSpc>
                <a:spcPct val="100000"/>
              </a:lnSpc>
            </a:pPr>
            <a:r>
              <a:rPr lang="es-ES" dirty="0">
                <a:solidFill>
                  <a:srgbClr val="3B3835"/>
                </a:solidFill>
                <a:latin typeface="Century Gothic"/>
              </a:rPr>
              <a:t> </a:t>
            </a:r>
            <a:r>
              <a:rPr lang="es-ES" sz="2400" dirty="0">
                <a:solidFill>
                  <a:srgbClr val="3B3835"/>
                </a:solidFill>
                <a:latin typeface="Century Gothic"/>
              </a:rPr>
              <a:t>Si compila, se ejecuta: compilar y ejecutar pruebas unitarias, pruebas de aceptación, generar información de las pruebas, de la cobertura y de análisis estático de código.</a:t>
            </a:r>
          </a:p>
          <a:p>
            <a:pPr>
              <a:lnSpc>
                <a:spcPct val="100000"/>
              </a:lnSpc>
            </a:pPr>
            <a:r>
              <a:rPr lang="es-ES" dirty="0">
                <a:solidFill>
                  <a:srgbClr val="3B3835"/>
                </a:solidFill>
                <a:latin typeface="Century Gothic"/>
              </a:rPr>
              <a:t> </a:t>
            </a:r>
            <a:r>
              <a:rPr lang="es-ES" sz="2400" dirty="0">
                <a:solidFill>
                  <a:srgbClr val="3B3835"/>
                </a:solidFill>
                <a:latin typeface="Century Gothic"/>
              </a:rPr>
              <a:t>Se actualizan los datos con los resultados.</a:t>
            </a:r>
          </a:p>
          <a:p>
            <a:pPr>
              <a:lnSpc>
                <a:spcPct val="100000"/>
              </a:lnSpc>
            </a:pPr>
            <a:r>
              <a:rPr lang="es-ES" sz="2400" dirty="0">
                <a:solidFill>
                  <a:srgbClr val="3B3835"/>
                </a:solidFill>
                <a:latin typeface="Century Gothic"/>
              </a:rPr>
              <a:t> La herramienta envía mensajes (por email) para el equipo informando el resultado del proceso de build durante la integración continua.</a:t>
            </a:r>
          </a:p>
        </p:txBody>
      </p:sp>
    </p:spTree>
    <p:extLst>
      <p:ext uri="{BB962C8B-B14F-4D97-AF65-F5344CB8AC3E}">
        <p14:creationId xmlns:p14="http://schemas.microsoft.com/office/powerpoint/2010/main" val="30133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3B3835"/>
                </a:solidFill>
                <a:latin typeface="Calibri" charset="0"/>
              </a:rPr>
              <a:t>OBJETIVOS </a:t>
            </a:r>
          </a:p>
        </p:txBody>
      </p:sp>
      <p:sp>
        <p:nvSpPr>
          <p:cNvPr id="3" name="Marcador de contenido 2"/>
          <p:cNvSpPr>
            <a:spLocks noGrp="1"/>
          </p:cNvSpPr>
          <p:nvPr>
            <p:ph idx="1"/>
          </p:nvPr>
        </p:nvSpPr>
        <p:spPr/>
        <p:txBody>
          <a:bodyPr vert="horz" lIns="91440" tIns="45720" rIns="91440" bIns="45720" rtlCol="0" anchor="t">
            <a:normAutofit fontScale="70000" lnSpcReduction="20000"/>
          </a:bodyPr>
          <a:lstStyle/>
          <a:p>
            <a:r>
              <a:rPr lang="es-ES" dirty="0">
                <a:solidFill>
                  <a:srgbClr val="3B3835"/>
                </a:solidFill>
                <a:latin typeface="Calibri" charset="0"/>
              </a:rPr>
              <a:t>Reducción del número de errores encontrados en entornos de preproducción y producción.</a:t>
            </a:r>
          </a:p>
          <a:p>
            <a:r>
              <a:rPr lang="es-ES" dirty="0">
                <a:solidFill>
                  <a:srgbClr val="3B3835"/>
                </a:solidFill>
                <a:latin typeface="Calibri" charset="0"/>
              </a:rPr>
              <a:t> Automatizar la auditoría del código Reducción del Código inestable subido a SVN (con errores o incompleto) </a:t>
            </a:r>
          </a:p>
          <a:p>
            <a:r>
              <a:rPr lang="es-ES" dirty="0">
                <a:solidFill>
                  <a:srgbClr val="3B3835"/>
                </a:solidFill>
                <a:latin typeface="Calibri" charset="0"/>
              </a:rPr>
              <a:t>Reducir las colisiones en las modificaciones de código simulténo en trabajo de desarrollo en equipo </a:t>
            </a:r>
          </a:p>
          <a:p>
            <a:r>
              <a:rPr lang="es-ES" dirty="0">
                <a:solidFill>
                  <a:srgbClr val="3B3835"/>
                </a:solidFill>
                <a:latin typeface="Calibri" charset="0"/>
              </a:rPr>
              <a:t>Reducción del número de errores encontrados en entornos de preproducción y producción.</a:t>
            </a:r>
          </a:p>
          <a:p>
            <a:r>
              <a:rPr lang="es-ES" dirty="0">
                <a:solidFill>
                  <a:srgbClr val="3B3835"/>
                </a:solidFill>
                <a:latin typeface="Calibri" charset="0"/>
              </a:rPr>
              <a:t> Agilizar los procesos de despliegue de versión en los entornos.</a:t>
            </a:r>
          </a:p>
          <a:p>
            <a:r>
              <a:rPr lang="es-ES" dirty="0">
                <a:solidFill>
                  <a:srgbClr val="3B3835"/>
                </a:solidFill>
                <a:latin typeface="Calibri" charset="0"/>
              </a:rPr>
              <a:t> Cobertura de las pruebas unitarias</a:t>
            </a:r>
          </a:p>
          <a:p>
            <a:r>
              <a:rPr lang="es-ES" dirty="0">
                <a:solidFill>
                  <a:srgbClr val="3B3835"/>
                </a:solidFill>
                <a:latin typeface="Calibri" charset="0"/>
              </a:rPr>
              <a:t> Garantizar la ausencia de errores en los test de regresión</a:t>
            </a:r>
          </a:p>
          <a:p>
            <a:r>
              <a:rPr lang="es-ES" dirty="0">
                <a:solidFill>
                  <a:srgbClr val="3B3835"/>
                </a:solidFill>
                <a:latin typeface="Calibri" charset="0"/>
              </a:rPr>
              <a:t> Monitorización del cumplimiento de las buenas prácticas </a:t>
            </a:r>
          </a:p>
          <a:p>
            <a:r>
              <a:rPr lang="es-ES" dirty="0">
                <a:solidFill>
                  <a:srgbClr val="3B3835"/>
                </a:solidFill>
                <a:latin typeface="Calibri" charset="0"/>
              </a:rPr>
              <a:t>Reducir el tiempo del ciclo de vida de testeo </a:t>
            </a:r>
            <a:endParaRPr lang="es-ES" dirty="0">
              <a:solidFill>
                <a:srgbClr val="3B3835"/>
              </a:solidFill>
              <a:latin typeface="Calibri"/>
            </a:endParaRPr>
          </a:p>
        </p:txBody>
      </p:sp>
    </p:spTree>
    <p:extLst>
      <p:ext uri="{BB962C8B-B14F-4D97-AF65-F5344CB8AC3E}">
        <p14:creationId xmlns:p14="http://schemas.microsoft.com/office/powerpoint/2010/main" val="3000375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HERRAMIENTAS</a:t>
            </a:r>
          </a:p>
        </p:txBody>
      </p:sp>
      <p:sp>
        <p:nvSpPr>
          <p:cNvPr id="3" name="Marcador de contenido 2"/>
          <p:cNvSpPr>
            <a:spLocks noGrp="1"/>
          </p:cNvSpPr>
          <p:nvPr>
            <p:ph idx="1"/>
          </p:nvPr>
        </p:nvSpPr>
        <p:spPr/>
        <p:txBody>
          <a:bodyPr vert="horz" lIns="91440" tIns="45720" rIns="91440" bIns="45720" rtlCol="0" anchor="t">
            <a:normAutofit lnSpcReduction="10000"/>
          </a:bodyPr>
          <a:lstStyle/>
          <a:p>
            <a:r>
              <a:rPr lang="es-ES" dirty="0">
                <a:solidFill>
                  <a:srgbClr val="000000"/>
                </a:solidFill>
                <a:latin typeface="Times New Roman" charset="0"/>
                <a:cs typeface="Times New Roman" charset="0"/>
              </a:rPr>
              <a:t>Si seguimos el ejemplo previo podemos extraer mínimo 4 componentes :</a:t>
            </a:r>
            <a:r>
              <a:rPr lang="es-ES" dirty="0">
                <a:solidFill>
                  <a:srgbClr val="0033CC"/>
                </a:solidFill>
                <a:latin typeface="Times New Roman" charset="0"/>
                <a:cs typeface="Times New Roman" charset="0"/>
              </a:rPr>
              <a:t/>
            </a:r>
            <a:br>
              <a:rPr lang="es-ES" dirty="0">
                <a:solidFill>
                  <a:srgbClr val="0033CC"/>
                </a:solidFill>
                <a:latin typeface="Times New Roman" charset="0"/>
                <a:cs typeface="Times New Roman" charset="0"/>
              </a:rPr>
            </a:br>
            <a:r>
              <a:rPr lang="es-ES" dirty="0">
                <a:solidFill>
                  <a:srgbClr val="000000"/>
                </a:solidFill>
                <a:latin typeface="Times New Roman" charset="0"/>
                <a:cs typeface="Times New Roman" charset="0"/>
              </a:rPr>
              <a:t>1. Un compilador de proyectos y administrador de dependencias  como Maven. También se les conoce como "build automation"</a:t>
            </a:r>
            <a:r>
              <a:rPr lang="es-ES" dirty="0">
                <a:solidFill>
                  <a:srgbClr val="0033CC"/>
                </a:solidFill>
                <a:latin typeface="Times New Roman" charset="0"/>
                <a:cs typeface="Times New Roman" charset="0"/>
              </a:rPr>
              <a:t/>
            </a:r>
            <a:br>
              <a:rPr lang="es-ES" dirty="0">
                <a:solidFill>
                  <a:srgbClr val="0033CC"/>
                </a:solidFill>
                <a:latin typeface="Times New Roman" charset="0"/>
                <a:cs typeface="Times New Roman" charset="0"/>
              </a:rPr>
            </a:br>
            <a:r>
              <a:rPr lang="es-ES" dirty="0">
                <a:solidFill>
                  <a:srgbClr val="000000"/>
                </a:solidFill>
                <a:latin typeface="Times New Roman" charset="0"/>
                <a:cs typeface="Times New Roman" charset="0"/>
              </a:rPr>
              <a:t>2. Un controlador de versiones o también conocido como SCM (source control manager o revision control) como Subversion o Git.</a:t>
            </a:r>
            <a:r>
              <a:rPr lang="es-ES" dirty="0">
                <a:solidFill>
                  <a:srgbClr val="0033CC"/>
                </a:solidFill>
                <a:latin typeface="Times New Roman" charset="0"/>
                <a:cs typeface="Times New Roman" charset="0"/>
              </a:rPr>
              <a:t/>
            </a:r>
            <a:br>
              <a:rPr lang="es-ES" dirty="0">
                <a:solidFill>
                  <a:srgbClr val="0033CC"/>
                </a:solidFill>
                <a:latin typeface="Times New Roman" charset="0"/>
                <a:cs typeface="Times New Roman" charset="0"/>
              </a:rPr>
            </a:br>
            <a:r>
              <a:rPr lang="es-ES" dirty="0">
                <a:solidFill>
                  <a:srgbClr val="000000"/>
                </a:solidFill>
                <a:latin typeface="Times New Roman" charset="0"/>
                <a:cs typeface="Times New Roman" charset="0"/>
              </a:rPr>
              <a:t>3. Un repositorio de artefactos que sirva para separar versiones liberadas y en desarrollo como Nexus o Artifactory.</a:t>
            </a:r>
            <a:r>
              <a:rPr lang="es-ES" dirty="0">
                <a:solidFill>
                  <a:srgbClr val="0033CC"/>
                </a:solidFill>
                <a:latin typeface="Times New Roman" charset="0"/>
                <a:cs typeface="Times New Roman" charset="0"/>
              </a:rPr>
              <a:t/>
            </a:r>
            <a:br>
              <a:rPr lang="es-ES" dirty="0">
                <a:solidFill>
                  <a:srgbClr val="0033CC"/>
                </a:solidFill>
                <a:latin typeface="Times New Roman" charset="0"/>
                <a:cs typeface="Times New Roman" charset="0"/>
              </a:rPr>
            </a:br>
            <a:r>
              <a:rPr lang="es-ES" dirty="0">
                <a:solidFill>
                  <a:srgbClr val="000000"/>
                </a:solidFill>
                <a:latin typeface="Times New Roman" charset="0"/>
                <a:cs typeface="Times New Roman" charset="0"/>
              </a:rPr>
              <a:t>5. Un servidor de integración continua como Jenkins o Bamboo.</a:t>
            </a:r>
            <a:endParaRPr lang="es-ES" dirty="0">
              <a:solidFill>
                <a:srgbClr val="000000"/>
              </a:solidFill>
              <a:latin typeface="Times New Roman" charset="0"/>
              <a:cs typeface="Times New Roman" charset="0"/>
              <a:hlinkClick r:id="rId3"/>
            </a:endParaRPr>
          </a:p>
          <a:p>
            <a:r>
              <a:rPr lang="es-ES" dirty="0">
                <a:solidFill>
                  <a:srgbClr val="000000"/>
                </a:solidFill>
                <a:latin typeface="Times New Roman" charset="0"/>
                <a:cs typeface="Times New Roman" charset="0"/>
              </a:rPr>
              <a:t>6. Una herramienta para pruebas de calidad de código como Sonar</a:t>
            </a:r>
            <a:r>
              <a:rPr lang="es-ES" dirty="0">
                <a:latin typeface="Times New Roman" charset="0"/>
                <a:cs typeface="Times New Roman" charset="0"/>
              </a:rPr>
              <a:t>.</a:t>
            </a:r>
          </a:p>
          <a:p>
            <a:endParaRPr lang="es-ES" dirty="0"/>
          </a:p>
        </p:txBody>
      </p:sp>
    </p:spTree>
    <p:extLst>
      <p:ext uri="{BB962C8B-B14F-4D97-AF65-F5344CB8AC3E}">
        <p14:creationId xmlns:p14="http://schemas.microsoft.com/office/powerpoint/2010/main" val="1548993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Tecnologias</a:t>
            </a:r>
            <a:r>
              <a:rPr lang="es-ES" dirty="0"/>
              <a:t> de </a:t>
            </a:r>
            <a:r>
              <a:rPr lang="es-ES" dirty="0" err="1"/>
              <a:t>Integracion</a:t>
            </a:r>
            <a:r>
              <a:rPr lang="es-ES" dirty="0"/>
              <a:t> Continua</a:t>
            </a:r>
          </a:p>
        </p:txBody>
      </p:sp>
      <p:pic>
        <p:nvPicPr>
          <p:cNvPr id="4" name="Marcador de contenido 3" descr="tecnologias.PNG"/>
          <p:cNvPicPr>
            <a:picLocks noGrp="1" noChangeAspect="1"/>
          </p:cNvPicPr>
          <p:nvPr>
            <p:ph idx="1"/>
          </p:nvPr>
        </p:nvPicPr>
        <p:blipFill>
          <a:blip r:embed="rId3"/>
          <a:srcRect l="305" t="2114" r="325" b="1067"/>
          <a:stretch>
            <a:fillRect/>
          </a:stretch>
        </p:blipFill>
        <p:spPr>
          <a:xfrm>
            <a:off x="444500" y="1525588"/>
            <a:ext cx="11627383" cy="4908232"/>
          </a:xfrm>
        </p:spPr>
      </p:pic>
    </p:spTree>
    <p:extLst>
      <p:ext uri="{BB962C8B-B14F-4D97-AF65-F5344CB8AC3E}">
        <p14:creationId xmlns:p14="http://schemas.microsoft.com/office/powerpoint/2010/main" val="3172431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Feedback Rapido</a:t>
            </a:r>
          </a:p>
        </p:txBody>
      </p:sp>
      <p:sp>
        <p:nvSpPr>
          <p:cNvPr id="5" name="Marcador de contenido 4"/>
          <p:cNvSpPr>
            <a:spLocks noGrp="1"/>
          </p:cNvSpPr>
          <p:nvPr>
            <p:ph idx="1"/>
          </p:nvPr>
        </p:nvSpPr>
        <p:spPr>
          <a:xfrm>
            <a:off x="838200" y="1993265"/>
            <a:ext cx="10515600" cy="4351338"/>
          </a:xfrm>
        </p:spPr>
        <p:txBody>
          <a:bodyPr vert="horz" lIns="91440" tIns="45720" rIns="91440" bIns="45720" rtlCol="0" anchor="t">
            <a:normAutofit/>
          </a:bodyPr>
          <a:lstStyle/>
          <a:p>
            <a:endParaRPr lang="es-ES" dirty="0">
              <a:latin typeface="Calibri" charset="0"/>
            </a:endParaRPr>
          </a:p>
          <a:p>
            <a:endParaRPr lang="es-ES" dirty="0">
              <a:latin typeface="Calibri" charset="0"/>
            </a:endParaRPr>
          </a:p>
          <a:p>
            <a:r>
              <a:rPr lang="es-ES" dirty="0">
                <a:latin typeface="Calibri" charset="0"/>
              </a:rPr>
              <a:t>Podemos observar el corazón de la integración continua ya que es un ciclo muy rápido que ocurre muchas veces al día . un programador escribe un poco código nuevo , que incluye una nueva prueba para la función nueva después del check en el código , el build empieza automáticamente. El build no es solamente compilar código sino que también esta haciendo las pruebas. sin pruebas tenemos solamente una maquina de compilar. y la información de que el código compila bien , pero no indica que leer código funciona según los requisitos . las pruebas solo indican que el código funciones según los requisitos y no hemos introducido nuevos problemas en el sistema</a:t>
            </a:r>
          </a:p>
        </p:txBody>
      </p:sp>
      <p:pic>
        <p:nvPicPr>
          <p:cNvPr id="6" name="Imagen 5" descr="feed.PNG"/>
          <p:cNvPicPr>
            <a:picLocks noChangeAspect="1"/>
          </p:cNvPicPr>
          <p:nvPr/>
        </p:nvPicPr>
        <p:blipFill>
          <a:blip r:embed="rId3"/>
          <a:srcRect l="106" t="6234" r="-106" b="2332"/>
          <a:stretch>
            <a:fillRect/>
          </a:stretch>
        </p:blipFill>
        <p:spPr>
          <a:xfrm>
            <a:off x="6126163" y="165100"/>
            <a:ext cx="4856266" cy="2609834"/>
          </a:xfrm>
          <a:prstGeom prst="rect">
            <a:avLst/>
          </a:prstGeom>
        </p:spPr>
      </p:pic>
    </p:spTree>
    <p:extLst>
      <p:ext uri="{BB962C8B-B14F-4D97-AF65-F5344CB8AC3E}">
        <p14:creationId xmlns:p14="http://schemas.microsoft.com/office/powerpoint/2010/main" val="4188994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latin typeface="Calibri Light" charset="0"/>
              </a:rPr>
              <a:t>¿Cómo es importante la Integración Continua para las siguientes personas?</a:t>
            </a:r>
          </a:p>
        </p:txBody>
      </p:sp>
      <p:sp>
        <p:nvSpPr>
          <p:cNvPr id="3" name="Marcador de contenido 2"/>
          <p:cNvSpPr>
            <a:spLocks noGrp="1"/>
          </p:cNvSpPr>
          <p:nvPr>
            <p:ph idx="1"/>
          </p:nvPr>
        </p:nvSpPr>
        <p:spPr/>
        <p:txBody>
          <a:bodyPr vert="horz" lIns="91440" tIns="45720" rIns="91440" bIns="45720" rtlCol="0" anchor="t">
            <a:normAutofit/>
          </a:bodyPr>
          <a:lstStyle/>
          <a:p>
            <a:r>
              <a:rPr lang="es-ES" dirty="0">
                <a:latin typeface="Calibri" charset="0"/>
              </a:rPr>
              <a:t>hay personas que representan muchos papeles diferentes. Hay programadores, testers, y jefes de proyecto.</a:t>
            </a:r>
          </a:p>
          <a:p>
            <a:endParaRPr lang="es-ES" dirty="0">
              <a:latin typeface="Calibri" charset="0"/>
            </a:endParaRPr>
          </a:p>
          <a:p>
            <a:r>
              <a:rPr lang="es-ES" dirty="0">
                <a:latin typeface="Calibri" charset="0"/>
              </a:rPr>
              <a:t>Todas estas personas pueden contribuir al éxito del uso de Integración Continua. Todas las personas reciben información distinta de Integración Continua también.</a:t>
            </a:r>
          </a:p>
          <a:p>
            <a:endParaRPr lang="es-ES"/>
          </a:p>
        </p:txBody>
      </p:sp>
      <p:pic>
        <p:nvPicPr>
          <p:cNvPr id="4" name="Imagen 3" descr="pres.PNG"/>
          <p:cNvPicPr>
            <a:picLocks noChangeAspect="1"/>
          </p:cNvPicPr>
          <p:nvPr/>
        </p:nvPicPr>
        <p:blipFill>
          <a:blip r:embed="rId3"/>
          <a:srcRect l="-48" t="8826" r="48" b="168"/>
          <a:stretch>
            <a:fillRect/>
          </a:stretch>
        </p:blipFill>
        <p:spPr>
          <a:xfrm>
            <a:off x="8474075" y="4127206"/>
            <a:ext cx="2895600" cy="2163594"/>
          </a:xfrm>
          <a:prstGeom prst="rect">
            <a:avLst/>
          </a:prstGeom>
        </p:spPr>
      </p:pic>
    </p:spTree>
    <p:extLst>
      <p:ext uri="{BB962C8B-B14F-4D97-AF65-F5344CB8AC3E}">
        <p14:creationId xmlns:p14="http://schemas.microsoft.com/office/powerpoint/2010/main" val="3759308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Calibri Light" charset="0"/>
              </a:rPr>
              <a:t>Para un tester (Control)</a:t>
            </a:r>
          </a:p>
        </p:txBody>
      </p:sp>
      <p:sp>
        <p:nvSpPr>
          <p:cNvPr id="3" name="Marcador de contenido 2"/>
          <p:cNvSpPr>
            <a:spLocks noGrp="1"/>
          </p:cNvSpPr>
          <p:nvPr>
            <p:ph idx="1"/>
          </p:nvPr>
        </p:nvSpPr>
        <p:spPr/>
        <p:txBody>
          <a:bodyPr vert="horz" lIns="91440" tIns="45720" rIns="91440" bIns="45720" rtlCol="0" anchor="t">
            <a:normAutofit fontScale="92500" lnSpcReduction="20000"/>
          </a:bodyPr>
          <a:lstStyle/>
          <a:p>
            <a:r>
              <a:rPr lang="es-ES" dirty="0">
                <a:latin typeface="Calibri" charset="0"/>
              </a:rPr>
              <a:t>El desafío mas grande para los testers es entender cuales versiones de cuales componentes forman el sistema. Ellos necesitan</a:t>
            </a:r>
          </a:p>
          <a:p>
            <a:r>
              <a:rPr lang="es-ES" dirty="0">
                <a:latin typeface="Calibri" charset="0"/>
              </a:rPr>
              <a:t>saber que ha cambiado entre un build y otro. Cuando entienden lo que forma un build, luego saben el código que se necesita</a:t>
            </a:r>
          </a:p>
          <a:p>
            <a:r>
              <a:rPr lang="es-ES" dirty="0">
                <a:latin typeface="Calibri" charset="0"/>
              </a:rPr>
              <a:t>probar. Por tener builds que tienen pruebas automáticas, ellos pueden enfocar en el código nuevo y no necesitan hacer pruebas</a:t>
            </a:r>
          </a:p>
          <a:p>
            <a:r>
              <a:rPr lang="es-ES" dirty="0">
                <a:latin typeface="Calibri" charset="0"/>
              </a:rPr>
              <a:t>en el código viejo. Al crecer el sistema, la cantidad de trabajo de los testers no aumenta demasiado. Sin integración continua,</a:t>
            </a:r>
          </a:p>
          <a:p>
            <a:r>
              <a:rPr lang="es-ES" dirty="0">
                <a:latin typeface="Calibri" charset="0"/>
              </a:rPr>
              <a:t>ellos necesitan repetir todas las pruebas para todas las funciones porque no saben cuando hay una regresión. Así, los testers</a:t>
            </a:r>
          </a:p>
          <a:p>
            <a:r>
              <a:rPr lang="es-ES" dirty="0">
                <a:latin typeface="Calibri" charset="0"/>
              </a:rPr>
              <a:t>tienen control de los cambios en el ambiente de testeo.</a:t>
            </a:r>
          </a:p>
          <a:p>
            <a:endParaRPr lang="es-ES"/>
          </a:p>
        </p:txBody>
      </p:sp>
    </p:spTree>
    <p:extLst>
      <p:ext uri="{BB962C8B-B14F-4D97-AF65-F5344CB8AC3E}">
        <p14:creationId xmlns:p14="http://schemas.microsoft.com/office/powerpoint/2010/main" val="3191481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descr="bugs.jpg"/>
          <p:cNvPicPr>
            <a:picLocks noGrp="1" noChangeAspect="1"/>
          </p:cNvPicPr>
          <p:nvPr>
            <p:ph idx="1"/>
          </p:nvPr>
        </p:nvPicPr>
        <p:blipFill>
          <a:blip r:embed="rId3"/>
          <a:stretch>
            <a:fillRect/>
          </a:stretch>
        </p:blipFill>
        <p:spPr>
          <a:xfrm>
            <a:off x="1250106" y="382061"/>
            <a:ext cx="8441284" cy="5965874"/>
          </a:xfrm>
        </p:spPr>
      </p:pic>
    </p:spTree>
    <p:extLst>
      <p:ext uri="{BB962C8B-B14F-4D97-AF65-F5344CB8AC3E}">
        <p14:creationId xmlns:p14="http://schemas.microsoft.com/office/powerpoint/2010/main" val="4121657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Calibri Light" charset="0"/>
              </a:rPr>
              <a:t>Para un jefe de proyecto (Visibilidad)</a:t>
            </a:r>
          </a:p>
        </p:txBody>
      </p:sp>
      <p:sp>
        <p:nvSpPr>
          <p:cNvPr id="3" name="Marcador de contenido 2"/>
          <p:cNvSpPr>
            <a:spLocks noGrp="1"/>
          </p:cNvSpPr>
          <p:nvPr>
            <p:ph idx="1"/>
          </p:nvPr>
        </p:nvSpPr>
        <p:spPr/>
        <p:txBody>
          <a:bodyPr vert="horz" lIns="91440" tIns="45720" rIns="91440" bIns="45720" rtlCol="0" anchor="t">
            <a:normAutofit fontScale="70000" lnSpcReduction="20000"/>
          </a:bodyPr>
          <a:lstStyle/>
          <a:p>
            <a:r>
              <a:rPr lang="es-ES" dirty="0">
                <a:latin typeface="Calibri" charset="0"/>
              </a:rPr>
              <a:t>Para un jefe de proyecto, la cosa mas importante es tener acceso a información fiel sobre sus proyectos. Un sistema de</a:t>
            </a:r>
          </a:p>
          <a:p>
            <a:r>
              <a:rPr lang="es-ES" dirty="0">
                <a:latin typeface="Calibri" charset="0"/>
              </a:rPr>
              <a:t>integración continua provee información sobre la salud del proyecto, como cuantas veces cada día hay un error de build o si todas</a:t>
            </a:r>
          </a:p>
          <a:p>
            <a:r>
              <a:rPr lang="es-ES" dirty="0">
                <a:latin typeface="Calibri" charset="0"/>
              </a:rPr>
              <a:t>las pruebas tienen éxito.</a:t>
            </a:r>
          </a:p>
          <a:p>
            <a:r>
              <a:rPr lang="es-ES" dirty="0">
                <a:latin typeface="Calibri" charset="0"/>
              </a:rPr>
              <a:t>Aquí, se ve un ejemplo de siete proyectos en un sistema de CruiseControl. Se ve que todos los proyectos tienen pruebas exitosas,</a:t>
            </a:r>
          </a:p>
          <a:p>
            <a:r>
              <a:rPr lang="es-ES" dirty="0">
                <a:latin typeface="Calibri" charset="0"/>
              </a:rPr>
              <a:t>con la excepción de uno, que se llama hightechcville (en rojo). Sin integración continua el jefe tiene que preguntar a todos los</a:t>
            </a:r>
          </a:p>
          <a:p>
            <a:r>
              <a:rPr lang="es-ES" dirty="0">
                <a:latin typeface="Calibri" charset="0"/>
              </a:rPr>
              <a:t>programadores y testers acerca del estado del código, y esto interrumpe la concentración de todos. Pero, con integración</a:t>
            </a:r>
          </a:p>
          <a:p>
            <a:r>
              <a:rPr lang="es-ES" dirty="0">
                <a:latin typeface="Calibri" charset="0"/>
              </a:rPr>
              <a:t>continua, el jefe tiene una pagina web que muestra los resultados, y así tiene toda la información necesaria al alcance de sus</a:t>
            </a:r>
          </a:p>
          <a:p>
            <a:r>
              <a:rPr lang="es-ES" dirty="0">
                <a:latin typeface="Calibri" charset="0"/>
              </a:rPr>
              <a:t>propias manos. El tiene mucha visibilidad con sus proyectos.</a:t>
            </a:r>
          </a:p>
          <a:p>
            <a:endParaRPr lang="es-ES"/>
          </a:p>
        </p:txBody>
      </p:sp>
    </p:spTree>
    <p:extLst>
      <p:ext uri="{BB962C8B-B14F-4D97-AF65-F5344CB8AC3E}">
        <p14:creationId xmlns:p14="http://schemas.microsoft.com/office/powerpoint/2010/main" val="2731198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jefe.PNG"/>
          <p:cNvPicPr>
            <a:picLocks noGrp="1" noChangeAspect="1"/>
          </p:cNvPicPr>
          <p:nvPr>
            <p:ph idx="1"/>
          </p:nvPr>
        </p:nvPicPr>
        <p:blipFill>
          <a:blip r:embed="rId3"/>
          <a:stretch>
            <a:fillRect/>
          </a:stretch>
        </p:blipFill>
        <p:spPr>
          <a:xfrm>
            <a:off x="984885" y="303213"/>
            <a:ext cx="9793990" cy="6376351"/>
          </a:xfrm>
        </p:spPr>
      </p:pic>
    </p:spTree>
    <p:extLst>
      <p:ext uri="{BB962C8B-B14F-4D97-AF65-F5344CB8AC3E}">
        <p14:creationId xmlns:p14="http://schemas.microsoft.com/office/powerpoint/2010/main" val="297868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es ?</a:t>
            </a:r>
            <a:endParaRPr lang="es-ES" dirty="0"/>
          </a:p>
        </p:txBody>
      </p:sp>
      <p:sp>
        <p:nvSpPr>
          <p:cNvPr id="3" name="Marcador de contenido 2"/>
          <p:cNvSpPr>
            <a:spLocks noGrp="1"/>
          </p:cNvSpPr>
          <p:nvPr>
            <p:ph idx="1"/>
          </p:nvPr>
        </p:nvSpPr>
        <p:spPr>
          <a:xfrm>
            <a:off x="1391323" y="2323653"/>
            <a:ext cx="8726071" cy="2174606"/>
          </a:xfrm>
        </p:spPr>
        <p:txBody>
          <a:bodyPr>
            <a:normAutofit lnSpcReduction="10000"/>
          </a:bodyPr>
          <a:lstStyle/>
          <a:p>
            <a:pPr marL="68580" indent="0" algn="just">
              <a:buNone/>
            </a:pPr>
            <a:r>
              <a:rPr lang="es-ES" i="1" dirty="0" smtClean="0"/>
              <a:t>“Es </a:t>
            </a:r>
            <a:r>
              <a:rPr lang="es-ES" i="1" dirty="0"/>
              <a:t>una práctica de software donde los miembros del equipo de trabajo integran su código </a:t>
            </a:r>
            <a:r>
              <a:rPr lang="es-ES" i="1" dirty="0" smtClean="0"/>
              <a:t>de manera </a:t>
            </a:r>
            <a:r>
              <a:rPr lang="es-ES" i="1" dirty="0"/>
              <a:t>frecuente, dando así </a:t>
            </a:r>
            <a:r>
              <a:rPr lang="es-ES" i="1" dirty="0" smtClean="0"/>
              <a:t>múltiples </a:t>
            </a:r>
            <a:r>
              <a:rPr lang="es-ES" i="1" dirty="0"/>
              <a:t>integraciones por día. </a:t>
            </a:r>
            <a:r>
              <a:rPr lang="es-ES" i="1" dirty="0" smtClean="0"/>
              <a:t>donde </a:t>
            </a:r>
            <a:r>
              <a:rPr lang="es-ES" i="1" dirty="0"/>
              <a:t>cada integración </a:t>
            </a:r>
            <a:r>
              <a:rPr lang="es-ES" i="1" dirty="0" smtClean="0"/>
              <a:t>forma parte </a:t>
            </a:r>
            <a:r>
              <a:rPr lang="es-ES" i="1" dirty="0"/>
              <a:t>de un </a:t>
            </a:r>
            <a:r>
              <a:rPr lang="es-ES" i="1" dirty="0" err="1"/>
              <a:t>Build</a:t>
            </a:r>
            <a:r>
              <a:rPr lang="es-ES" i="1" dirty="0"/>
              <a:t> (Integración, Construcción, Pruebas, Despliegue, entre otras cosas </a:t>
            </a:r>
            <a:r>
              <a:rPr lang="es-ES" i="1" dirty="0" smtClean="0"/>
              <a:t>“</a:t>
            </a:r>
            <a:r>
              <a:rPr lang="es-ES" dirty="0" smtClean="0">
                <a:solidFill>
                  <a:schemeClr val="tx2">
                    <a:lumMod val="40000"/>
                    <a:lumOff val="60000"/>
                  </a:schemeClr>
                </a:solidFill>
                <a:latin typeface="Segoe UI"/>
                <a:ea typeface="MS PGothic"/>
              </a:rPr>
              <a:t>Martin </a:t>
            </a:r>
            <a:r>
              <a:rPr lang="es-ES" dirty="0" err="1">
                <a:solidFill>
                  <a:schemeClr val="tx2">
                    <a:lumMod val="40000"/>
                    <a:lumOff val="60000"/>
                  </a:schemeClr>
                </a:solidFill>
                <a:latin typeface="Segoe UI"/>
                <a:ea typeface="MS PGothic"/>
              </a:rPr>
              <a:t>Fowler</a:t>
            </a:r>
            <a:r>
              <a:rPr lang="es-ES" dirty="0">
                <a:solidFill>
                  <a:schemeClr val="tx2">
                    <a:lumMod val="40000"/>
                    <a:lumOff val="60000"/>
                  </a:schemeClr>
                </a:solidFill>
                <a:latin typeface="Segoe UI"/>
                <a:ea typeface="MS PGothic"/>
              </a:rPr>
              <a:t>:</a:t>
            </a:r>
            <a:r>
              <a:rPr lang="es-ES" i="1" dirty="0">
                <a:solidFill>
                  <a:schemeClr val="tx2">
                    <a:lumMod val="40000"/>
                    <a:lumOff val="60000"/>
                  </a:schemeClr>
                </a:solidFill>
                <a:latin typeface="Segoe UI"/>
                <a:ea typeface="MS PGothic"/>
              </a:rPr>
              <a:t>“</a:t>
            </a:r>
            <a:endParaRPr lang="es-ES" dirty="0">
              <a:solidFill>
                <a:schemeClr val="tx2">
                  <a:lumMod val="40000"/>
                  <a:lumOff val="60000"/>
                </a:schemeClr>
              </a:solidFill>
            </a:endParaRPr>
          </a:p>
          <a:p>
            <a:endParaRPr lang="es-ES" dirty="0"/>
          </a:p>
        </p:txBody>
      </p:sp>
      <p:pic>
        <p:nvPicPr>
          <p:cNvPr id="2050" name="Picture 2" descr="http://www.mtp.es/images/stories/eficiencia_i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66" y="4651248"/>
            <a:ext cx="7690567"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14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Calibri Light" charset="0"/>
              </a:rPr>
              <a:t>Para un jefe de programadores</a:t>
            </a:r>
          </a:p>
        </p:txBody>
      </p:sp>
      <p:sp>
        <p:nvSpPr>
          <p:cNvPr id="3" name="Marcador de contenido 2"/>
          <p:cNvSpPr>
            <a:spLocks noGrp="1"/>
          </p:cNvSpPr>
          <p:nvPr>
            <p:ph idx="1"/>
          </p:nvPr>
        </p:nvSpPr>
        <p:spPr/>
        <p:txBody>
          <a:bodyPr vert="horz" lIns="91440" tIns="45720" rIns="91440" bIns="45720" rtlCol="0" anchor="t">
            <a:normAutofit fontScale="70000" lnSpcReduction="20000"/>
          </a:bodyPr>
          <a:lstStyle/>
          <a:p>
            <a:r>
              <a:rPr lang="es-ES" dirty="0">
                <a:latin typeface="Calibri" charset="0"/>
              </a:rPr>
              <a:t>Aquí tenemos un ejemplo de un reportaje de Dashboard de integración continua de un cliente nuestro. El cliente tenia código en</a:t>
            </a:r>
          </a:p>
          <a:p>
            <a:r>
              <a:rPr lang="es-ES" dirty="0">
                <a:latin typeface="Calibri" charset="0"/>
              </a:rPr>
              <a:t>muchas lenguas, incluyendo C, Java, y .NET. También, el código estaba en muchos diferentes estados de salud y edad. Ellos</a:t>
            </a:r>
          </a:p>
          <a:p>
            <a:r>
              <a:rPr lang="es-ES" dirty="0">
                <a:latin typeface="Calibri" charset="0"/>
              </a:rPr>
              <a:t>querían un sistema de integración continua para tener mas visibilidad en el código. Así que, introducimos un sistema de</a:t>
            </a:r>
          </a:p>
          <a:p>
            <a:r>
              <a:rPr lang="es-ES" dirty="0">
                <a:latin typeface="Calibri" charset="0"/>
              </a:rPr>
              <a:t>integración continua que contenía muchas herramientas para vigilar la salud del código.</a:t>
            </a:r>
          </a:p>
          <a:p>
            <a:r>
              <a:rPr lang="es-ES" dirty="0">
                <a:latin typeface="Calibri" charset="0"/>
              </a:rPr>
              <a:t>Por ejemplo, se puede ver dos proyectos que no tienen errores, deDupe y JavaCommon y la fecha de creación de la información.</a:t>
            </a:r>
          </a:p>
          <a:p>
            <a:r>
              <a:rPr lang="es-ES" dirty="0">
                <a:latin typeface="Calibri" charset="0"/>
              </a:rPr>
              <a:t>También, podemos ver otro proyecto que se llama MFWS.NET que no tuvo éxito. Con este proyecto, noventa ocho por ciento de</a:t>
            </a:r>
          </a:p>
          <a:p>
            <a:r>
              <a:rPr lang="es-ES" dirty="0">
                <a:latin typeface="Calibri" charset="0"/>
              </a:rPr>
              <a:t>las pruebas tenían éxito, y las pruebas incluyeron solamente veinte tres por ciento del código. Así, este documento tiene mucha</a:t>
            </a:r>
          </a:p>
          <a:p>
            <a:r>
              <a:rPr lang="es-ES" dirty="0">
                <a:latin typeface="Calibri" charset="0"/>
              </a:rPr>
              <a:t>información en cuanto a la salud de los proyectos, y el documento se actualiza cada día.</a:t>
            </a:r>
          </a:p>
          <a:p>
            <a:endParaRPr lang="es-ES"/>
          </a:p>
        </p:txBody>
      </p:sp>
    </p:spTree>
    <p:extLst>
      <p:ext uri="{BB962C8B-B14F-4D97-AF65-F5344CB8AC3E}">
        <p14:creationId xmlns:p14="http://schemas.microsoft.com/office/powerpoint/2010/main" val="3091463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descr="dahs.PNG"/>
          <p:cNvPicPr>
            <a:picLocks noGrp="1" noChangeAspect="1"/>
          </p:cNvPicPr>
          <p:nvPr>
            <p:ph idx="1"/>
          </p:nvPr>
        </p:nvPicPr>
        <p:blipFill>
          <a:blip r:embed="rId3"/>
          <a:stretch>
            <a:fillRect/>
          </a:stretch>
        </p:blipFill>
        <p:spPr>
          <a:xfrm>
            <a:off x="740728" y="261938"/>
            <a:ext cx="10603547" cy="6481762"/>
          </a:xfrm>
        </p:spPr>
      </p:pic>
    </p:spTree>
    <p:extLst>
      <p:ext uri="{BB962C8B-B14F-4D97-AF65-F5344CB8AC3E}">
        <p14:creationId xmlns:p14="http://schemas.microsoft.com/office/powerpoint/2010/main" val="1062387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652759" cy="1325563"/>
          </a:xfrm>
        </p:spPr>
        <p:txBody>
          <a:bodyPr/>
          <a:lstStyle/>
          <a:p>
            <a:r>
              <a:rPr lang="es-ES" dirty="0">
                <a:latin typeface="Calibri Light" charset="0"/>
              </a:rPr>
              <a:t>Para un equipo de programadores (seguridad) </a:t>
            </a:r>
          </a:p>
        </p:txBody>
      </p:sp>
      <p:sp>
        <p:nvSpPr>
          <p:cNvPr id="3" name="Marcador de contenido 2"/>
          <p:cNvSpPr>
            <a:spLocks noGrp="1"/>
          </p:cNvSpPr>
          <p:nvPr>
            <p:ph idx="1"/>
          </p:nvPr>
        </p:nvSpPr>
        <p:spPr/>
        <p:txBody>
          <a:bodyPr vert="horz" lIns="91440" tIns="45720" rIns="91440" bIns="45720" rtlCol="0" anchor="t">
            <a:normAutofit fontScale="77500" lnSpcReduction="20000"/>
          </a:bodyPr>
          <a:lstStyle/>
          <a:p>
            <a:r>
              <a:rPr lang="es-ES" dirty="0">
                <a:latin typeface="Calibri" charset="0"/>
              </a:rPr>
              <a:t>Aquí tenemos una foto de dos lamparas de lava. Hay una de color verde y otra de color rojo. Cuando todo esta bien, y no hay problemas con el build, la lampara de verde esta encendida. Todas las personas del equipo saben que no hay problemas. !Pero! Cuando hay un problema con el build, la lampara verde se apaga, y la de color de rojo se enciende. Así todo el mundo sabe que hay un problema con el código y que no es la hora adecuada de bajar el nuevo código, Ellos deben esperar hasta que la persona que causo el problema reciba un mensaje y arregle el problema. Este tipo de aparato provee información ambiental o “glanceable information” porque es muy simple para entender. Otra razón que me gusta usar las lamparas de lava es porque la “lava” es de acera. Y la lampara necesita diez minutos mas o menos encendida antes de que la lava empiece a mover . Por esta razón, el programador tiene diez minutos mas o menos para arreglar el problema!</a:t>
            </a:r>
          </a:p>
          <a:p>
            <a:pPr marL="0" indent="0">
              <a:buNone/>
            </a:pPr>
            <a:r>
              <a:rPr lang="es-ES" dirty="0">
                <a:latin typeface="Calibri" charset="0"/>
              </a:rPr>
              <a:t>    Cuando la lampara verde esta encendida, todos los miembros del equipo saben que la salud del           código esta bien!</a:t>
            </a:r>
          </a:p>
          <a:p>
            <a:endParaRPr lang="es-ES"/>
          </a:p>
        </p:txBody>
      </p:sp>
    </p:spTree>
    <p:extLst>
      <p:ext uri="{BB962C8B-B14F-4D97-AF65-F5344CB8AC3E}">
        <p14:creationId xmlns:p14="http://schemas.microsoft.com/office/powerpoint/2010/main" val="1420386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descr="lam.PNG"/>
          <p:cNvPicPr>
            <a:picLocks noGrp="1" noChangeAspect="1"/>
          </p:cNvPicPr>
          <p:nvPr>
            <p:ph idx="1"/>
          </p:nvPr>
        </p:nvPicPr>
        <p:blipFill>
          <a:blip r:embed="rId3"/>
          <a:stretch>
            <a:fillRect/>
          </a:stretch>
        </p:blipFill>
        <p:spPr>
          <a:xfrm>
            <a:off x="1682115" y="469900"/>
            <a:ext cx="7701811" cy="5798502"/>
          </a:xfrm>
        </p:spPr>
      </p:pic>
    </p:spTree>
    <p:extLst>
      <p:ext uri="{BB962C8B-B14F-4D97-AF65-F5344CB8AC3E}">
        <p14:creationId xmlns:p14="http://schemas.microsoft.com/office/powerpoint/2010/main" val="2305403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GIT</a:t>
            </a:r>
            <a:endParaRPr lang="es-CO" dirty="0"/>
          </a:p>
        </p:txBody>
      </p:sp>
      <p:sp>
        <p:nvSpPr>
          <p:cNvPr id="3" name="2 Marcador de contenido"/>
          <p:cNvSpPr>
            <a:spLocks noGrp="1"/>
          </p:cNvSpPr>
          <p:nvPr>
            <p:ph idx="1"/>
          </p:nvPr>
        </p:nvSpPr>
        <p:spPr/>
        <p:txBody>
          <a:bodyPr>
            <a:normAutofit fontScale="85000" lnSpcReduction="10000"/>
          </a:bodyPr>
          <a:lstStyle/>
          <a:p>
            <a:r>
              <a:rPr lang="es-ES" dirty="0" err="1"/>
              <a:t>Git</a:t>
            </a:r>
            <a:r>
              <a:rPr lang="es-ES" dirty="0"/>
              <a:t> es un sistema distribuido de control de código fuente o SCM (en inglés </a:t>
            </a:r>
            <a:r>
              <a:rPr lang="es-ES" dirty="0" err="1"/>
              <a:t>Source</a:t>
            </a:r>
            <a:r>
              <a:rPr lang="es-ES" dirty="0"/>
              <a:t> </a:t>
            </a:r>
            <a:r>
              <a:rPr lang="es-ES" dirty="0" err="1"/>
              <a:t>Code</a:t>
            </a:r>
            <a:r>
              <a:rPr lang="es-ES" dirty="0"/>
              <a:t> </a:t>
            </a:r>
            <a:r>
              <a:rPr lang="es-ES" dirty="0" smtClean="0"/>
              <a:t>Management</a:t>
            </a:r>
          </a:p>
          <a:p>
            <a:endParaRPr lang="es-ES" dirty="0"/>
          </a:p>
          <a:p>
            <a:r>
              <a:rPr lang="es-CO" dirty="0" smtClean="0"/>
              <a:t>Es </a:t>
            </a:r>
            <a:r>
              <a:rPr lang="es-CO" dirty="0" smtClean="0"/>
              <a:t>un </a:t>
            </a:r>
            <a:r>
              <a:rPr lang="es-CO" dirty="0"/>
              <a:t>sistema de control </a:t>
            </a:r>
            <a:r>
              <a:rPr lang="es-CO" dirty="0" smtClean="0"/>
              <a:t>de versiones </a:t>
            </a:r>
            <a:r>
              <a:rPr lang="es-CO" dirty="0"/>
              <a:t>distribuido, de código abierto, y gratuito. Y la palabra clave es “</a:t>
            </a:r>
            <a:r>
              <a:rPr lang="es-CO" dirty="0" smtClean="0"/>
              <a:t>distribuido</a:t>
            </a:r>
            <a:r>
              <a:rPr lang="en-US" dirty="0" smtClean="0"/>
              <a:t>”</a:t>
            </a:r>
            <a:r>
              <a:rPr lang="es-CO" dirty="0" smtClean="0"/>
              <a:t>. En </a:t>
            </a:r>
            <a:r>
              <a:rPr lang="es-CO" dirty="0"/>
              <a:t>el caso de los sistemas de control de versiones distribuidos, como es el </a:t>
            </a:r>
            <a:r>
              <a:rPr lang="es-CO" dirty="0" smtClean="0"/>
              <a:t>caso </a:t>
            </a:r>
            <a:r>
              <a:rPr lang="es-CO" dirty="0"/>
              <a:t>de </a:t>
            </a:r>
            <a:r>
              <a:rPr lang="es-CO" dirty="0" err="1"/>
              <a:t>Git</a:t>
            </a:r>
            <a:r>
              <a:rPr lang="es-CO" dirty="0"/>
              <a:t>, esta </a:t>
            </a:r>
            <a:r>
              <a:rPr lang="es-CO" dirty="0" smtClean="0"/>
              <a:t>idea de </a:t>
            </a:r>
            <a:r>
              <a:rPr lang="es-CO" dirty="0"/>
              <a:t>repositorio central no existe, y el repositorio está distribuido por todos los participantes. </a:t>
            </a:r>
            <a:r>
              <a:rPr lang="es-CO" dirty="0" smtClean="0"/>
              <a:t>Es decir </a:t>
            </a:r>
            <a:r>
              <a:rPr lang="es-CO" dirty="0"/>
              <a:t>todos los participantes tienen en local todo el histórico, etiquetas, ramas, ... La </a:t>
            </a:r>
            <a:r>
              <a:rPr lang="es-CO" dirty="0" smtClean="0"/>
              <a:t>gran ventaja </a:t>
            </a:r>
            <a:r>
              <a:rPr lang="es-CO" dirty="0"/>
              <a:t>de esto es que no necesitas estar conectado a la red para hacer cualquier </a:t>
            </a:r>
            <a:r>
              <a:rPr lang="es-CO" dirty="0" smtClean="0"/>
              <a:t>operación contra </a:t>
            </a:r>
            <a:r>
              <a:rPr lang="es-CO" dirty="0"/>
              <a:t>el repositorio, por lo que el trabajo es mucho más rápido y con </a:t>
            </a:r>
            <a:r>
              <a:rPr lang="es-CO" dirty="0" smtClean="0"/>
              <a:t>menos.</a:t>
            </a:r>
            <a:endParaRPr lang="es-CO" dirty="0"/>
          </a:p>
        </p:txBody>
      </p:sp>
    </p:spTree>
    <p:extLst>
      <p:ext uri="{BB962C8B-B14F-4D97-AF65-F5344CB8AC3E}">
        <p14:creationId xmlns:p14="http://schemas.microsoft.com/office/powerpoint/2010/main" val="1042268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1320" y="576727"/>
            <a:ext cx="9366325" cy="1143000"/>
          </a:xfrm>
        </p:spPr>
        <p:txBody>
          <a:bodyPr/>
          <a:lstStyle/>
          <a:p>
            <a:r>
              <a:rPr lang="es-CO" dirty="0" err="1"/>
              <a:t>Branch</a:t>
            </a:r>
            <a:r>
              <a:rPr lang="es-CO" dirty="0"/>
              <a:t> en </a:t>
            </a:r>
            <a:r>
              <a:rPr lang="es-CO" dirty="0" err="1"/>
              <a:t>Git</a:t>
            </a:r>
            <a:endParaRPr lang="es-CO" dirty="0"/>
          </a:p>
        </p:txBody>
      </p:sp>
      <p:sp>
        <p:nvSpPr>
          <p:cNvPr id="3" name="2 Marcador de contenido"/>
          <p:cNvSpPr>
            <a:spLocks noGrp="1"/>
          </p:cNvSpPr>
          <p:nvPr>
            <p:ph idx="1"/>
          </p:nvPr>
        </p:nvSpPr>
        <p:spPr>
          <a:xfrm>
            <a:off x="983332" y="1832439"/>
            <a:ext cx="10515600" cy="4925904"/>
          </a:xfrm>
        </p:spPr>
        <p:txBody>
          <a:bodyPr>
            <a:normAutofit/>
          </a:bodyPr>
          <a:lstStyle/>
          <a:p>
            <a:r>
              <a:rPr lang="es-CO" dirty="0"/>
              <a:t>D</a:t>
            </a:r>
            <a:r>
              <a:rPr lang="es-CO" dirty="0" smtClean="0"/>
              <a:t>entro </a:t>
            </a:r>
            <a:r>
              <a:rPr lang="es-CO" dirty="0"/>
              <a:t>de nuestro sistema de control de versiones podemos ver el histórico de cambios como si </a:t>
            </a:r>
            <a:r>
              <a:rPr lang="es-CO" dirty="0" smtClean="0"/>
              <a:t>de un </a:t>
            </a:r>
            <a:r>
              <a:rPr lang="es-CO" dirty="0"/>
              <a:t>árbol se tratase. De esta forma podemos ir abriendo ramas que parten bien de la rama </a:t>
            </a:r>
            <a:r>
              <a:rPr lang="es-CO" dirty="0" smtClean="0"/>
              <a:t>principal (master</a:t>
            </a:r>
            <a:r>
              <a:rPr lang="es-CO" dirty="0"/>
              <a:t>) o de otra rama (</a:t>
            </a:r>
            <a:r>
              <a:rPr lang="es-CO" dirty="0" err="1"/>
              <a:t>branch</a:t>
            </a:r>
            <a:r>
              <a:rPr lang="es-CO" dirty="0" smtClean="0"/>
              <a:t>).</a:t>
            </a:r>
            <a:endParaRPr lang="es-CO" dirty="0"/>
          </a:p>
        </p:txBody>
      </p:sp>
      <p:pic>
        <p:nvPicPr>
          <p:cNvPr id="4100" name="Picture 4" descr="https://git-scm.com/figures/18333fig0303-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962" y="3546987"/>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13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Para crear un </a:t>
            </a:r>
            <a:r>
              <a:rPr lang="es-CO" dirty="0" err="1"/>
              <a:t>branch</a:t>
            </a:r>
            <a:r>
              <a:rPr lang="es-CO" dirty="0"/>
              <a:t/>
            </a:r>
            <a:br>
              <a:rPr lang="es-CO" dirty="0"/>
            </a:br>
            <a:endParaRPr lang="es-CO" dirty="0"/>
          </a:p>
        </p:txBody>
      </p:sp>
      <p:sp>
        <p:nvSpPr>
          <p:cNvPr id="3" name="2 Marcador de contenido"/>
          <p:cNvSpPr>
            <a:spLocks noGrp="1"/>
          </p:cNvSpPr>
          <p:nvPr>
            <p:ph idx="1"/>
          </p:nvPr>
        </p:nvSpPr>
        <p:spPr>
          <a:xfrm>
            <a:off x="1391323" y="2323652"/>
            <a:ext cx="5540419" cy="3508977"/>
          </a:xfrm>
        </p:spPr>
        <p:txBody>
          <a:bodyPr/>
          <a:lstStyle/>
          <a:p>
            <a:r>
              <a:rPr lang="es-CO" dirty="0" smtClean="0">
                <a:solidFill>
                  <a:srgbClr val="FF0000"/>
                </a:solidFill>
              </a:rPr>
              <a:t>$ </a:t>
            </a:r>
            <a:r>
              <a:rPr lang="es-CO" dirty="0" err="1">
                <a:solidFill>
                  <a:srgbClr val="FF0000"/>
                </a:solidFill>
              </a:rPr>
              <a:t>git</a:t>
            </a:r>
            <a:r>
              <a:rPr lang="es-CO" dirty="0">
                <a:solidFill>
                  <a:srgbClr val="FF0000"/>
                </a:solidFill>
              </a:rPr>
              <a:t> </a:t>
            </a:r>
            <a:r>
              <a:rPr lang="es-CO" dirty="0" err="1">
                <a:solidFill>
                  <a:srgbClr val="FF0000"/>
                </a:solidFill>
              </a:rPr>
              <a:t>branch</a:t>
            </a:r>
            <a:r>
              <a:rPr lang="es-CO" dirty="0">
                <a:solidFill>
                  <a:srgbClr val="FF0000"/>
                </a:solidFill>
              </a:rPr>
              <a:t> nuevo-</a:t>
            </a:r>
            <a:r>
              <a:rPr lang="es-CO" dirty="0" err="1">
                <a:solidFill>
                  <a:srgbClr val="FF0000"/>
                </a:solidFill>
              </a:rPr>
              <a:t>branch</a:t>
            </a:r>
            <a:endParaRPr lang="es-CO" dirty="0">
              <a:solidFill>
                <a:srgbClr val="FF0000"/>
              </a:solidFill>
            </a:endParaRPr>
          </a:p>
          <a:p>
            <a:r>
              <a:rPr lang="es-CO" dirty="0">
                <a:solidFill>
                  <a:srgbClr val="FF0000"/>
                </a:solidFill>
              </a:rPr>
              <a:t>$ </a:t>
            </a:r>
            <a:r>
              <a:rPr lang="es-CO" dirty="0" err="1">
                <a:solidFill>
                  <a:srgbClr val="FF0000"/>
                </a:solidFill>
              </a:rPr>
              <a:t>git</a:t>
            </a:r>
            <a:r>
              <a:rPr lang="es-CO" dirty="0">
                <a:solidFill>
                  <a:srgbClr val="FF0000"/>
                </a:solidFill>
              </a:rPr>
              <a:t> </a:t>
            </a:r>
            <a:r>
              <a:rPr lang="es-CO" dirty="0" err="1">
                <a:solidFill>
                  <a:srgbClr val="FF0000"/>
                </a:solidFill>
              </a:rPr>
              <a:t>checkout</a:t>
            </a:r>
            <a:r>
              <a:rPr lang="es-CO" dirty="0">
                <a:solidFill>
                  <a:srgbClr val="FF0000"/>
                </a:solidFill>
              </a:rPr>
              <a:t> nuevo </a:t>
            </a:r>
            <a:r>
              <a:rPr lang="es-CO" dirty="0" err="1" smtClean="0">
                <a:solidFill>
                  <a:srgbClr val="FF0000"/>
                </a:solidFill>
              </a:rPr>
              <a:t>branch</a:t>
            </a:r>
            <a:endParaRPr lang="es-CO" dirty="0" smtClean="0">
              <a:solidFill>
                <a:srgbClr val="FF0000"/>
              </a:solidFill>
            </a:endParaRPr>
          </a:p>
          <a:p>
            <a:pPr marL="68580" indent="0">
              <a:buNone/>
            </a:pPr>
            <a:r>
              <a:rPr lang="es-CO" dirty="0" smtClean="0">
                <a:solidFill>
                  <a:srgbClr val="FF0000"/>
                </a:solidFill>
              </a:rPr>
              <a:t>Para ver las ramas creadas</a:t>
            </a:r>
            <a:endParaRPr lang="es-CO" dirty="0" smtClean="0">
              <a:solidFill>
                <a:srgbClr val="FF0000"/>
              </a:solidFill>
            </a:endParaRPr>
          </a:p>
          <a:p>
            <a:r>
              <a:rPr lang="es-CO" dirty="0">
                <a:solidFill>
                  <a:srgbClr val="FF0000"/>
                </a:solidFill>
              </a:rPr>
              <a:t>$ </a:t>
            </a:r>
            <a:r>
              <a:rPr lang="es-CO" dirty="0" err="1">
                <a:solidFill>
                  <a:srgbClr val="FF0000"/>
                </a:solidFill>
              </a:rPr>
              <a:t>git</a:t>
            </a:r>
            <a:r>
              <a:rPr lang="es-CO" dirty="0">
                <a:solidFill>
                  <a:srgbClr val="FF0000"/>
                </a:solidFill>
              </a:rPr>
              <a:t> </a:t>
            </a:r>
            <a:r>
              <a:rPr lang="es-CO" dirty="0" smtClean="0">
                <a:solidFill>
                  <a:srgbClr val="FF0000"/>
                </a:solidFill>
              </a:rPr>
              <a:t> </a:t>
            </a:r>
            <a:r>
              <a:rPr lang="es-CO" dirty="0" err="1">
                <a:solidFill>
                  <a:srgbClr val="FF0000"/>
                </a:solidFill>
              </a:rPr>
              <a:t>branch</a:t>
            </a:r>
            <a:endParaRPr lang="es-CO" dirty="0">
              <a:solidFill>
                <a:srgbClr val="FF0000"/>
              </a:solidFill>
            </a:endParaRPr>
          </a:p>
          <a:p>
            <a:endParaRPr lang="es-CO" dirty="0" smtClean="0">
              <a:solidFill>
                <a:srgbClr val="FF0000"/>
              </a:solidFill>
            </a:endParaRPr>
          </a:p>
          <a:p>
            <a:endParaRPr lang="es-CO" dirty="0" smtClean="0">
              <a:solidFill>
                <a:srgbClr val="FF0000"/>
              </a:solidFill>
            </a:endParaRPr>
          </a:p>
          <a:p>
            <a:pPr marL="0" indent="0">
              <a:buNone/>
            </a:pPr>
            <a:endParaRPr lang="es-CO" dirty="0">
              <a:solidFill>
                <a:srgbClr val="FF0000"/>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65" t="67397" r="44931" b="26849"/>
          <a:stretch/>
        </p:blipFill>
        <p:spPr bwMode="auto">
          <a:xfrm>
            <a:off x="1757079" y="4219856"/>
            <a:ext cx="6851737" cy="977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06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263047"/>
            <a:ext cx="10515600" cy="5913916"/>
          </a:xfrm>
        </p:spPr>
        <p:txBody>
          <a:bodyPr/>
          <a:lstStyle/>
          <a:p>
            <a:endParaRPr lang="es-CO" dirty="0" smtClean="0"/>
          </a:p>
          <a:p>
            <a:endParaRPr lang="es-CO" dirty="0"/>
          </a:p>
          <a:p>
            <a:endParaRPr lang="es-CO" dirty="0" smtClean="0"/>
          </a:p>
          <a:p>
            <a:r>
              <a:rPr lang="es-CO" dirty="0" smtClean="0"/>
              <a:t>$ </a:t>
            </a:r>
            <a:r>
              <a:rPr lang="es-CO" dirty="0" err="1"/>
              <a:t>git</a:t>
            </a:r>
            <a:r>
              <a:rPr lang="es-CO" dirty="0"/>
              <a:t> </a:t>
            </a:r>
            <a:r>
              <a:rPr lang="es-CO" dirty="0" err="1"/>
              <a:t>branch</a:t>
            </a:r>
            <a:r>
              <a:rPr lang="es-CO" dirty="0"/>
              <a:t> </a:t>
            </a:r>
            <a:r>
              <a:rPr lang="es-CO" dirty="0" smtClean="0"/>
              <a:t>–a</a:t>
            </a:r>
          </a:p>
          <a:p>
            <a:endParaRPr lang="en-US" dirty="0"/>
          </a:p>
          <a:p>
            <a:endParaRPr lang="en-US" dirty="0" smtClean="0"/>
          </a:p>
          <a:p>
            <a:r>
              <a:rPr lang="es-CO" dirty="0"/>
              <a:t>Vemos como los </a:t>
            </a:r>
            <a:r>
              <a:rPr lang="es-CO" dirty="0" err="1"/>
              <a:t>branch</a:t>
            </a:r>
            <a:r>
              <a:rPr lang="es-CO" dirty="0"/>
              <a:t> remotos se pintan en rojo.</a:t>
            </a:r>
          </a:p>
          <a:p>
            <a:r>
              <a:rPr lang="es-CO" dirty="0" smtClean="0"/>
              <a:t>$ </a:t>
            </a:r>
            <a:r>
              <a:rPr lang="es-CO" dirty="0" err="1"/>
              <a:t>git</a:t>
            </a:r>
            <a:r>
              <a:rPr lang="es-CO" dirty="0"/>
              <a:t> status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562" t="48329" r="35376" b="43288"/>
          <a:stretch/>
        </p:blipFill>
        <p:spPr bwMode="auto">
          <a:xfrm>
            <a:off x="1041745" y="2473889"/>
            <a:ext cx="7934385" cy="814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562" t="71342" r="35376" b="22740"/>
          <a:stretch/>
        </p:blipFill>
        <p:spPr bwMode="auto">
          <a:xfrm>
            <a:off x="945106" y="4174397"/>
            <a:ext cx="8127661" cy="839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079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3174" y="1430594"/>
            <a:ext cx="10660626" cy="5020309"/>
          </a:xfrm>
        </p:spPr>
        <p:txBody>
          <a:bodyPr>
            <a:normAutofit/>
          </a:bodyPr>
          <a:lstStyle/>
          <a:p>
            <a:r>
              <a:rPr lang="es-CO" dirty="0"/>
              <a:t>3.3. Para aplicar todos los </a:t>
            </a:r>
            <a:r>
              <a:rPr lang="es-CO" dirty="0" err="1"/>
              <a:t>commits</a:t>
            </a:r>
            <a:r>
              <a:rPr lang="es-CO" dirty="0"/>
              <a:t> que hemos hecho en nuestro </a:t>
            </a:r>
            <a:r>
              <a:rPr lang="es-CO" dirty="0" err="1"/>
              <a:t>branch</a:t>
            </a:r>
            <a:r>
              <a:rPr lang="es-CO" dirty="0"/>
              <a:t> sobre </a:t>
            </a:r>
            <a:r>
              <a:rPr lang="es-CO" dirty="0" smtClean="0"/>
              <a:t>otro </a:t>
            </a:r>
            <a:r>
              <a:rPr lang="es-CO" dirty="0" err="1" smtClean="0"/>
              <a:t>branch</a:t>
            </a:r>
            <a:endParaRPr lang="es-CO" dirty="0"/>
          </a:p>
          <a:p>
            <a:r>
              <a:rPr lang="es-CO" dirty="0" smtClean="0">
                <a:solidFill>
                  <a:srgbClr val="FF0000"/>
                </a:solidFill>
              </a:rPr>
              <a:t>$ </a:t>
            </a:r>
            <a:r>
              <a:rPr lang="es-CO" dirty="0" err="1">
                <a:solidFill>
                  <a:srgbClr val="FF0000"/>
                </a:solidFill>
              </a:rPr>
              <a:t>git</a:t>
            </a:r>
            <a:r>
              <a:rPr lang="es-CO" dirty="0">
                <a:solidFill>
                  <a:srgbClr val="FF0000"/>
                </a:solidFill>
              </a:rPr>
              <a:t> </a:t>
            </a:r>
            <a:r>
              <a:rPr lang="es-CO" dirty="0" err="1">
                <a:solidFill>
                  <a:srgbClr val="FF0000"/>
                </a:solidFill>
              </a:rPr>
              <a:t>checkout</a:t>
            </a:r>
            <a:r>
              <a:rPr lang="es-CO" dirty="0">
                <a:solidFill>
                  <a:srgbClr val="FF0000"/>
                </a:solidFill>
              </a:rPr>
              <a:t> master</a:t>
            </a:r>
          </a:p>
          <a:p>
            <a:r>
              <a:rPr lang="es-CO" dirty="0" smtClean="0">
                <a:solidFill>
                  <a:srgbClr val="FF0000"/>
                </a:solidFill>
              </a:rPr>
              <a:t>$ </a:t>
            </a:r>
            <a:r>
              <a:rPr lang="es-CO" dirty="0" err="1">
                <a:solidFill>
                  <a:srgbClr val="FF0000"/>
                </a:solidFill>
              </a:rPr>
              <a:t>git</a:t>
            </a:r>
            <a:r>
              <a:rPr lang="es-CO" dirty="0">
                <a:solidFill>
                  <a:srgbClr val="FF0000"/>
                </a:solidFill>
              </a:rPr>
              <a:t> </a:t>
            </a:r>
            <a:r>
              <a:rPr lang="es-CO" dirty="0" err="1">
                <a:solidFill>
                  <a:srgbClr val="FF0000"/>
                </a:solidFill>
              </a:rPr>
              <a:t>merge</a:t>
            </a:r>
            <a:r>
              <a:rPr lang="es-CO" dirty="0">
                <a:solidFill>
                  <a:srgbClr val="FF0000"/>
                </a:solidFill>
              </a:rPr>
              <a:t> nuevo-</a:t>
            </a:r>
            <a:r>
              <a:rPr lang="es-CO" dirty="0" err="1">
                <a:solidFill>
                  <a:srgbClr val="FF0000"/>
                </a:solidFill>
              </a:rPr>
              <a:t>branch</a:t>
            </a:r>
            <a:endParaRPr lang="es-CO" dirty="0">
              <a:solidFill>
                <a:srgbClr val="FF0000"/>
              </a:solidFill>
            </a:endParaRPr>
          </a:p>
          <a:p>
            <a:r>
              <a:rPr lang="es-CO" dirty="0"/>
              <a:t>Ahora en el </a:t>
            </a:r>
            <a:r>
              <a:rPr lang="es-CO" dirty="0" err="1"/>
              <a:t>branch</a:t>
            </a:r>
            <a:r>
              <a:rPr lang="es-CO" dirty="0"/>
              <a:t> </a:t>
            </a:r>
            <a:r>
              <a:rPr lang="es-CO" i="1" dirty="0"/>
              <a:t>master </a:t>
            </a:r>
            <a:r>
              <a:rPr lang="es-CO" dirty="0"/>
              <a:t>tenemos todos los cambios que hicimos sobre nuestro </a:t>
            </a:r>
            <a:r>
              <a:rPr lang="es-CO" dirty="0" err="1"/>
              <a:t>branch</a:t>
            </a:r>
            <a:r>
              <a:rPr lang="es-CO" dirty="0"/>
              <a:t>, por lo </a:t>
            </a:r>
            <a:r>
              <a:rPr lang="es-CO" dirty="0" smtClean="0"/>
              <a:t>que podemos </a:t>
            </a:r>
            <a:r>
              <a:rPr lang="es-CO" dirty="0"/>
              <a:t>hacer un </a:t>
            </a:r>
            <a:r>
              <a:rPr lang="es-CO" i="1" dirty="0" err="1"/>
              <a:t>push</a:t>
            </a:r>
            <a:r>
              <a:rPr lang="es-CO" i="1" dirty="0"/>
              <a:t> </a:t>
            </a:r>
            <a:r>
              <a:rPr lang="es-CO" dirty="0"/>
              <a:t>para subirlos al repositorio central (como por ejemplo </a:t>
            </a:r>
            <a:r>
              <a:rPr lang="es-CO" i="1" dirty="0" err="1"/>
              <a:t>GitHub</a:t>
            </a:r>
            <a:r>
              <a:rPr lang="es-CO" dirty="0"/>
              <a:t>).</a:t>
            </a:r>
          </a:p>
        </p:txBody>
      </p:sp>
    </p:spTree>
    <p:extLst>
      <p:ext uri="{BB962C8B-B14F-4D97-AF65-F5344CB8AC3E}">
        <p14:creationId xmlns:p14="http://schemas.microsoft.com/office/powerpoint/2010/main" val="1519792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701458"/>
            <a:ext cx="10515600" cy="5475505"/>
          </a:xfrm>
        </p:spPr>
        <p:txBody>
          <a:bodyPr>
            <a:normAutofit/>
          </a:bodyPr>
          <a:lstStyle/>
          <a:p>
            <a:r>
              <a:rPr lang="es-CO" dirty="0"/>
              <a:t>3.4. Otras operaciones con los </a:t>
            </a:r>
            <a:r>
              <a:rPr lang="es-CO" dirty="0" err="1"/>
              <a:t>branch</a:t>
            </a:r>
            <a:endParaRPr lang="es-CO" dirty="0"/>
          </a:p>
          <a:p>
            <a:r>
              <a:rPr lang="es-CO" dirty="0"/>
              <a:t>Con lo que hemos visto hasta ahora tendríamos cubierto el ciclo básico de trabajo (crear, </a:t>
            </a:r>
            <a:r>
              <a:rPr lang="es-CO" dirty="0" smtClean="0"/>
              <a:t>trabajar, unir</a:t>
            </a:r>
            <a:r>
              <a:rPr lang="es-CO" dirty="0"/>
              <a:t>). Pero podemos hacer muchas más operaciones, por ejemplo, para ver las diferencias entre </a:t>
            </a:r>
            <a:r>
              <a:rPr lang="es-CO" dirty="0" smtClean="0"/>
              <a:t>el </a:t>
            </a:r>
            <a:r>
              <a:rPr lang="es-CO" dirty="0" err="1" smtClean="0"/>
              <a:t>branch</a:t>
            </a:r>
            <a:r>
              <a:rPr lang="es-CO" dirty="0" smtClean="0"/>
              <a:t> </a:t>
            </a:r>
            <a:r>
              <a:rPr lang="es-CO" i="1" dirty="0"/>
              <a:t>master </a:t>
            </a:r>
            <a:r>
              <a:rPr lang="es-CO" dirty="0"/>
              <a:t>y el </a:t>
            </a:r>
            <a:r>
              <a:rPr lang="es-CO" i="1" dirty="0"/>
              <a:t>nuevo-</a:t>
            </a:r>
            <a:r>
              <a:rPr lang="es-CO" i="1" dirty="0" err="1"/>
              <a:t>branch</a:t>
            </a:r>
            <a:r>
              <a:rPr lang="es-CO" dirty="0"/>
              <a:t>, suponiendo que estamos en el </a:t>
            </a:r>
            <a:r>
              <a:rPr lang="es-CO" i="1" dirty="0"/>
              <a:t>master</a:t>
            </a:r>
            <a:r>
              <a:rPr lang="es-CO" dirty="0"/>
              <a:t>, podemos hacer:</a:t>
            </a:r>
          </a:p>
          <a:p>
            <a:r>
              <a:rPr lang="es-CO" dirty="0">
                <a:solidFill>
                  <a:srgbClr val="FF0000"/>
                </a:solidFill>
              </a:rPr>
              <a:t>$ </a:t>
            </a:r>
            <a:r>
              <a:rPr lang="es-CO" dirty="0" err="1">
                <a:solidFill>
                  <a:srgbClr val="FF0000"/>
                </a:solidFill>
              </a:rPr>
              <a:t>git</a:t>
            </a:r>
            <a:r>
              <a:rPr lang="es-CO" dirty="0">
                <a:solidFill>
                  <a:srgbClr val="FF0000"/>
                </a:solidFill>
              </a:rPr>
              <a:t> </a:t>
            </a:r>
            <a:r>
              <a:rPr lang="es-CO" dirty="0" err="1">
                <a:solidFill>
                  <a:srgbClr val="FF0000"/>
                </a:solidFill>
              </a:rPr>
              <a:t>branch</a:t>
            </a:r>
            <a:r>
              <a:rPr lang="es-CO" dirty="0">
                <a:solidFill>
                  <a:srgbClr val="FF0000"/>
                </a:solidFill>
              </a:rPr>
              <a:t> </a:t>
            </a:r>
            <a:r>
              <a:rPr lang="es-CO" dirty="0" err="1">
                <a:solidFill>
                  <a:srgbClr val="FF0000"/>
                </a:solidFill>
              </a:rPr>
              <a:t>diff</a:t>
            </a:r>
            <a:r>
              <a:rPr lang="es-CO" dirty="0">
                <a:solidFill>
                  <a:srgbClr val="FF0000"/>
                </a:solidFill>
              </a:rPr>
              <a:t> nuevo-</a:t>
            </a:r>
            <a:r>
              <a:rPr lang="es-CO" dirty="0" err="1">
                <a:solidFill>
                  <a:srgbClr val="FF0000"/>
                </a:solidFill>
              </a:rPr>
              <a:t>branch</a:t>
            </a:r>
            <a:endParaRPr lang="es-CO" dirty="0">
              <a:solidFill>
                <a:srgbClr val="FF0000"/>
              </a:solidFill>
            </a:endParaRPr>
          </a:p>
          <a:p>
            <a:r>
              <a:rPr lang="es-CO" dirty="0"/>
              <a:t>O podemos borrar un </a:t>
            </a:r>
            <a:r>
              <a:rPr lang="es-CO" dirty="0" err="1"/>
              <a:t>branch</a:t>
            </a:r>
            <a:r>
              <a:rPr lang="es-CO" dirty="0"/>
              <a:t> si ya no lo vamos a usar más:</a:t>
            </a:r>
          </a:p>
          <a:p>
            <a:r>
              <a:rPr lang="es-CO" dirty="0">
                <a:solidFill>
                  <a:srgbClr val="FF0000"/>
                </a:solidFill>
              </a:rPr>
              <a:t>$ </a:t>
            </a:r>
            <a:r>
              <a:rPr lang="es-CO" dirty="0" err="1">
                <a:solidFill>
                  <a:srgbClr val="FF0000"/>
                </a:solidFill>
              </a:rPr>
              <a:t>git</a:t>
            </a:r>
            <a:r>
              <a:rPr lang="es-CO" dirty="0">
                <a:solidFill>
                  <a:srgbClr val="FF0000"/>
                </a:solidFill>
              </a:rPr>
              <a:t> </a:t>
            </a:r>
            <a:r>
              <a:rPr lang="es-CO" dirty="0" err="1">
                <a:solidFill>
                  <a:srgbClr val="FF0000"/>
                </a:solidFill>
              </a:rPr>
              <a:t>branch</a:t>
            </a:r>
            <a:r>
              <a:rPr lang="es-CO" dirty="0">
                <a:solidFill>
                  <a:srgbClr val="FF0000"/>
                </a:solidFill>
              </a:rPr>
              <a:t> -d nuevo-</a:t>
            </a:r>
            <a:r>
              <a:rPr lang="es-CO" dirty="0" err="1">
                <a:solidFill>
                  <a:srgbClr val="FF0000"/>
                </a:solidFill>
              </a:rPr>
              <a:t>branch</a:t>
            </a:r>
            <a:endParaRPr lang="es-CO" dirty="0">
              <a:solidFill>
                <a:srgbClr val="FF0000"/>
              </a:solidFill>
            </a:endParaRPr>
          </a:p>
        </p:txBody>
      </p:sp>
    </p:spTree>
    <p:extLst>
      <p:ext uri="{BB962C8B-B14F-4D97-AF65-F5344CB8AC3E}">
        <p14:creationId xmlns:p14="http://schemas.microsoft.com/office/powerpoint/2010/main" val="2375299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Porque usar integración Continua?</a:t>
            </a:r>
            <a:endParaRPr lang="es-ES" dirty="0"/>
          </a:p>
        </p:txBody>
      </p:sp>
      <p:pic>
        <p:nvPicPr>
          <p:cNvPr id="4" name="Marcador de contenido 3"/>
          <p:cNvPicPr>
            <a:picLocks noGrp="1" noChangeAspect="1"/>
          </p:cNvPicPr>
          <p:nvPr>
            <p:ph idx="1"/>
          </p:nvPr>
        </p:nvPicPr>
        <p:blipFill>
          <a:blip r:embed="rId2">
            <a:lum bright="-50000"/>
            <a:alphaModFix/>
          </a:blip>
          <a:srcRect/>
          <a:stretch>
            <a:fillRect/>
          </a:stretch>
        </p:blipFill>
        <p:spPr>
          <a:xfrm>
            <a:off x="7980032" y="2344737"/>
            <a:ext cx="2777613" cy="3467100"/>
          </a:xfrm>
          <a:prstGeom prst="rect">
            <a:avLst/>
          </a:prstGeom>
          <a:noFill/>
          <a:ln>
            <a:noFill/>
          </a:ln>
        </p:spPr>
      </p:pic>
      <p:pic>
        <p:nvPicPr>
          <p:cNvPr id="5" name="Imagen 4"/>
          <p:cNvPicPr>
            <a:picLocks noChangeAspect="1"/>
          </p:cNvPicPr>
          <p:nvPr/>
        </p:nvPicPr>
        <p:blipFill>
          <a:blip r:embed="rId3">
            <a:lum bright="-50000"/>
            <a:alphaModFix/>
          </a:blip>
          <a:srcRect/>
          <a:stretch>
            <a:fillRect/>
          </a:stretch>
        </p:blipFill>
        <p:spPr>
          <a:xfrm>
            <a:off x="1391320" y="2344737"/>
            <a:ext cx="2510979" cy="3435963"/>
          </a:xfrm>
          <a:prstGeom prst="rect">
            <a:avLst/>
          </a:prstGeom>
          <a:noFill/>
          <a:ln>
            <a:noFill/>
          </a:ln>
        </p:spPr>
      </p:pic>
      <p:pic>
        <p:nvPicPr>
          <p:cNvPr id="6" name="Imagen 5"/>
          <p:cNvPicPr>
            <a:picLocks noChangeAspect="1"/>
          </p:cNvPicPr>
          <p:nvPr/>
        </p:nvPicPr>
        <p:blipFill>
          <a:blip r:embed="rId4">
            <a:lum bright="-50000"/>
            <a:alphaModFix/>
          </a:blip>
          <a:srcRect/>
          <a:stretch>
            <a:fillRect/>
          </a:stretch>
        </p:blipFill>
        <p:spPr>
          <a:xfrm>
            <a:off x="4425464" y="2344737"/>
            <a:ext cx="3031403" cy="3467100"/>
          </a:xfrm>
          <a:prstGeom prst="rect">
            <a:avLst/>
          </a:prstGeom>
          <a:noFill/>
          <a:ln>
            <a:noFill/>
          </a:ln>
        </p:spPr>
      </p:pic>
    </p:spTree>
    <p:extLst>
      <p:ext uri="{BB962C8B-B14F-4D97-AF65-F5344CB8AC3E}">
        <p14:creationId xmlns:p14="http://schemas.microsoft.com/office/powerpoint/2010/main" val="3977697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Git hub</a:t>
            </a:r>
          </a:p>
        </p:txBody>
      </p:sp>
      <p:sp>
        <p:nvSpPr>
          <p:cNvPr id="3" name="Marcador de contenido 2"/>
          <p:cNvSpPr>
            <a:spLocks noGrp="1"/>
          </p:cNvSpPr>
          <p:nvPr>
            <p:ph idx="1"/>
          </p:nvPr>
        </p:nvSpPr>
        <p:spPr>
          <a:xfrm>
            <a:off x="5928852" y="2323652"/>
            <a:ext cx="4498894" cy="3508977"/>
          </a:xfrm>
        </p:spPr>
        <p:txBody>
          <a:bodyPr vert="horz" lIns="91440" tIns="45720" rIns="91440" bIns="45720" rtlCol="0" anchor="t">
            <a:normAutofit/>
          </a:bodyPr>
          <a:lstStyle/>
          <a:p>
            <a:r>
              <a:rPr lang="es-ES" dirty="0">
                <a:solidFill>
                  <a:srgbClr val="000000"/>
                </a:solidFill>
                <a:latin typeface="Calibri" charset="0"/>
              </a:rPr>
              <a:t>E</a:t>
            </a:r>
            <a:r>
              <a:rPr lang="es-ES" dirty="0" smtClean="0">
                <a:solidFill>
                  <a:srgbClr val="000000"/>
                </a:solidFill>
                <a:latin typeface="Calibri" charset="0"/>
              </a:rPr>
              <a:t>s </a:t>
            </a:r>
            <a:r>
              <a:rPr lang="es-ES" dirty="0">
                <a:solidFill>
                  <a:srgbClr val="000000"/>
                </a:solidFill>
                <a:latin typeface="Calibri" charset="0"/>
              </a:rPr>
              <a:t>una forja para alojar proyectos utilizando el sistema de control de versiones Git. Utiliza el framework Ruby on Rails por GitHub, Inc. (anteriormente conocida como Logical Awesome).</a:t>
            </a:r>
          </a:p>
          <a:p>
            <a:endParaRPr lang="es-ES" dirty="0"/>
          </a:p>
        </p:txBody>
      </p:sp>
      <p:pic>
        <p:nvPicPr>
          <p:cNvPr id="4" name="Imagen 3" descr="GitHub-Logo.png"/>
          <p:cNvPicPr>
            <a:picLocks noChangeAspect="1"/>
          </p:cNvPicPr>
          <p:nvPr/>
        </p:nvPicPr>
        <p:blipFill>
          <a:blip r:embed="rId3"/>
          <a:stretch>
            <a:fillRect/>
          </a:stretch>
        </p:blipFill>
        <p:spPr>
          <a:xfrm>
            <a:off x="1537150" y="3186005"/>
            <a:ext cx="2743200" cy="716661"/>
          </a:xfrm>
          <a:prstGeom prst="rect">
            <a:avLst/>
          </a:prstGeom>
        </p:spPr>
      </p:pic>
    </p:spTree>
    <p:extLst>
      <p:ext uri="{BB962C8B-B14F-4D97-AF65-F5344CB8AC3E}">
        <p14:creationId xmlns:p14="http://schemas.microsoft.com/office/powerpoint/2010/main" val="778569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B</a:t>
            </a:r>
            <a:r>
              <a:rPr lang="es-CO" dirty="0" err="1" smtClean="0"/>
              <a:t>itbucket</a:t>
            </a:r>
            <a:endParaRPr lang="es-CO" dirty="0"/>
          </a:p>
        </p:txBody>
      </p:sp>
      <p:sp>
        <p:nvSpPr>
          <p:cNvPr id="3" name="2 Marcador de contenido"/>
          <p:cNvSpPr>
            <a:spLocks noGrp="1"/>
          </p:cNvSpPr>
          <p:nvPr>
            <p:ph idx="1"/>
          </p:nvPr>
        </p:nvSpPr>
        <p:spPr>
          <a:xfrm>
            <a:off x="6074482" y="2514599"/>
            <a:ext cx="4557889" cy="3508977"/>
          </a:xfrm>
        </p:spPr>
        <p:txBody>
          <a:bodyPr>
            <a:normAutofit/>
          </a:bodyPr>
          <a:lstStyle/>
          <a:p>
            <a:pPr algn="just" fontAlgn="base"/>
            <a:r>
              <a:rPr lang="es-CO" dirty="0"/>
              <a:t>Colaboración Código para equipos</a:t>
            </a:r>
          </a:p>
          <a:p>
            <a:pPr algn="just" fontAlgn="base"/>
            <a:r>
              <a:rPr lang="es-CO" dirty="0"/>
              <a:t>Distribuido control de versiones que hace que sea fácil para usted para colaborar</a:t>
            </a:r>
            <a:r>
              <a:rPr lang="es-CO" dirty="0" smtClean="0"/>
              <a:t>.</a:t>
            </a:r>
            <a:endParaRPr lang="es-CO" dirty="0"/>
          </a:p>
        </p:txBody>
      </p:sp>
      <p:pic>
        <p:nvPicPr>
          <p:cNvPr id="1026" name="Picture 2" descr="Hacer auto deploy con Bitbucket y GIT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049" y="2514599"/>
            <a:ext cx="3578886" cy="268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51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solidFill>
                  <a:srgbClr val="333333"/>
                </a:solidFill>
                <a:latin typeface="Calibri" charset="0"/>
              </a:rPr>
              <a:t>Travis CI</a:t>
            </a:r>
            <a:r>
              <a:rPr lang="es-ES" dirty="0">
                <a:solidFill>
                  <a:srgbClr val="333333"/>
                </a:solidFill>
                <a:latin typeface="Calibri" charset="0"/>
              </a:rPr>
              <a:t> </a:t>
            </a:r>
          </a:p>
        </p:txBody>
      </p:sp>
      <p:sp>
        <p:nvSpPr>
          <p:cNvPr id="3" name="Marcador de contenido 2"/>
          <p:cNvSpPr>
            <a:spLocks noGrp="1"/>
          </p:cNvSpPr>
          <p:nvPr>
            <p:ph idx="1"/>
          </p:nvPr>
        </p:nvSpPr>
        <p:spPr/>
        <p:txBody>
          <a:bodyPr vert="horz" lIns="91440" tIns="45720" rIns="91440" bIns="45720" rtlCol="0" anchor="t">
            <a:normAutofit/>
          </a:bodyPr>
          <a:lstStyle/>
          <a:p>
            <a:r>
              <a:rPr lang="es-ES" dirty="0">
                <a:solidFill>
                  <a:srgbClr val="333333"/>
                </a:solidFill>
                <a:latin typeface="Calibri" charset="0"/>
              </a:rPr>
              <a:t>Te permite conectar tu repositorio de Github y probar después de cada push que hagas, regenerando el proyecto. Soporta múltiples lenguajes como Clojure, Erlang, Node.js, PHP y </a:t>
            </a:r>
            <a:r>
              <a:rPr lang="es-ES" dirty="0" err="1" smtClean="0">
                <a:solidFill>
                  <a:srgbClr val="333333"/>
                </a:solidFill>
                <a:latin typeface="Calibri" charset="0"/>
              </a:rPr>
              <a:t>Ruby,Scala</a:t>
            </a:r>
            <a:r>
              <a:rPr lang="es-ES" dirty="0">
                <a:solidFill>
                  <a:srgbClr val="333333"/>
                </a:solidFill>
                <a:latin typeface="Calibri" charset="0"/>
              </a:rPr>
              <a:t>, Python y Java.</a:t>
            </a:r>
          </a:p>
          <a:p>
            <a:endParaRPr lang="es-ES" dirty="0">
              <a:solidFill>
                <a:srgbClr val="333333"/>
              </a:solidFill>
              <a:latin typeface="Calibri" charset="0"/>
            </a:endParaRPr>
          </a:p>
          <a:p>
            <a:endParaRPr lang="es-ES" dirty="0"/>
          </a:p>
        </p:txBody>
      </p:sp>
      <p:pic>
        <p:nvPicPr>
          <p:cNvPr id="4" name="Imagen 3" descr="travis-logo.png"/>
          <p:cNvPicPr>
            <a:picLocks noChangeAspect="1"/>
          </p:cNvPicPr>
          <p:nvPr/>
        </p:nvPicPr>
        <p:blipFill>
          <a:blip r:embed="rId3"/>
          <a:stretch>
            <a:fillRect/>
          </a:stretch>
        </p:blipFill>
        <p:spPr>
          <a:xfrm>
            <a:off x="3166334" y="4078140"/>
            <a:ext cx="2743200" cy="1356472"/>
          </a:xfrm>
          <a:prstGeom prst="rect">
            <a:avLst/>
          </a:prstGeom>
        </p:spPr>
      </p:pic>
    </p:spTree>
    <p:extLst>
      <p:ext uri="{BB962C8B-B14F-4D97-AF65-F5344CB8AC3E}">
        <p14:creationId xmlns:p14="http://schemas.microsoft.com/office/powerpoint/2010/main" val="4090459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20473" y="1027664"/>
            <a:ext cx="3812147" cy="1143000"/>
          </a:xfrm>
        </p:spPr>
        <p:txBody>
          <a:bodyPr>
            <a:normAutofit fontScale="90000"/>
          </a:bodyPr>
          <a:lstStyle/>
          <a:p>
            <a:pPr lvl="0"/>
            <a:r>
              <a:rPr lang="es-CL" dirty="0">
                <a:solidFill>
                  <a:srgbClr val="FFFFFF"/>
                </a:solidFill>
                <a:latin typeface="Gill Sans MT" pitchFamily="34"/>
                <a:ea typeface="SimSun" pitchFamily="2"/>
                <a:cs typeface="Tahoma" pitchFamily="2"/>
              </a:rPr>
              <a:t>Jenkins</a:t>
            </a:r>
            <a:br>
              <a:rPr lang="es-CL" dirty="0">
                <a:solidFill>
                  <a:srgbClr val="FFFFFF"/>
                </a:solidFill>
                <a:latin typeface="Gill Sans MT" pitchFamily="34"/>
                <a:ea typeface="SimSun" pitchFamily="2"/>
                <a:cs typeface="Tahoma" pitchFamily="2"/>
              </a:rPr>
            </a:br>
            <a:endParaRPr lang="es-ES" dirty="0"/>
          </a:p>
        </p:txBody>
      </p:sp>
      <p:sp>
        <p:nvSpPr>
          <p:cNvPr id="3" name="Marcador de contenido 2"/>
          <p:cNvSpPr>
            <a:spLocks noGrp="1"/>
          </p:cNvSpPr>
          <p:nvPr>
            <p:ph idx="1"/>
          </p:nvPr>
        </p:nvSpPr>
        <p:spPr>
          <a:xfrm>
            <a:off x="6851560" y="2323651"/>
            <a:ext cx="3331487" cy="3508977"/>
          </a:xfrm>
        </p:spPr>
        <p:txBody>
          <a:bodyPr/>
          <a:lstStyle/>
          <a:p>
            <a:pPr lvl="0"/>
            <a:r>
              <a:rPr lang="es-CL" dirty="0">
                <a:solidFill>
                  <a:schemeClr val="tx1"/>
                </a:solidFill>
                <a:latin typeface="Gill Sans MT" pitchFamily="34"/>
                <a:ea typeface="SimSun" pitchFamily="2"/>
                <a:cs typeface="Tahoma" pitchFamily="2"/>
              </a:rPr>
              <a:t>Jenkins es un servidor de integración continua (CI)  escrita </a:t>
            </a:r>
            <a:r>
              <a:rPr lang="es-CL" dirty="0" err="1">
                <a:solidFill>
                  <a:schemeClr val="tx1"/>
                </a:solidFill>
                <a:latin typeface="Gill Sans MT" pitchFamily="34"/>
                <a:ea typeface="SimSun" pitchFamily="2"/>
                <a:cs typeface="Tahoma" pitchFamily="2"/>
              </a:rPr>
              <a:t>enJava</a:t>
            </a:r>
            <a:r>
              <a:rPr lang="es-CL" dirty="0">
                <a:solidFill>
                  <a:schemeClr val="tx1"/>
                </a:solidFill>
                <a:latin typeface="Gill Sans MT" pitchFamily="34"/>
                <a:ea typeface="SimSun" pitchFamily="2"/>
                <a:cs typeface="Tahoma" pitchFamily="2"/>
              </a:rPr>
              <a:t>, el cual corre en un contenedor </a:t>
            </a:r>
            <a:r>
              <a:rPr lang="es-CL" dirty="0" err="1">
                <a:solidFill>
                  <a:schemeClr val="tx1"/>
                </a:solidFill>
                <a:latin typeface="Gill Sans MT" pitchFamily="34"/>
                <a:ea typeface="SimSun" pitchFamily="2"/>
                <a:cs typeface="Tahoma" pitchFamily="2"/>
              </a:rPr>
              <a:t>servlet</a:t>
            </a:r>
            <a:r>
              <a:rPr lang="es-CL" dirty="0">
                <a:solidFill>
                  <a:schemeClr val="tx1"/>
                </a:solidFill>
                <a:latin typeface="Gill Sans MT" pitchFamily="34"/>
                <a:ea typeface="SimSun" pitchFamily="2"/>
                <a:cs typeface="Tahoma" pitchFamily="2"/>
              </a:rPr>
              <a:t>.</a:t>
            </a:r>
          </a:p>
          <a:p>
            <a:endParaRPr lang="es-ES" dirty="0"/>
          </a:p>
        </p:txBody>
      </p:sp>
      <p:pic>
        <p:nvPicPr>
          <p:cNvPr id="4" name="Imagen 3"/>
          <p:cNvPicPr>
            <a:picLocks noChangeAspect="1"/>
          </p:cNvPicPr>
          <p:nvPr/>
        </p:nvPicPr>
        <p:blipFill>
          <a:blip r:embed="rId2">
            <a:lum bright="-50000"/>
            <a:alphaModFix/>
          </a:blip>
          <a:srcRect/>
          <a:stretch>
            <a:fillRect/>
          </a:stretch>
        </p:blipFill>
        <p:spPr>
          <a:xfrm>
            <a:off x="2350986" y="2365440"/>
            <a:ext cx="3240000" cy="3425400"/>
          </a:xfrm>
          <a:prstGeom prst="rect">
            <a:avLst/>
          </a:prstGeom>
          <a:noFill/>
          <a:ln>
            <a:noFill/>
          </a:ln>
        </p:spPr>
      </p:pic>
      <p:sp>
        <p:nvSpPr>
          <p:cNvPr id="5" name="CuadroTexto 4"/>
          <p:cNvSpPr txBox="1"/>
          <p:nvPr/>
        </p:nvSpPr>
        <p:spPr>
          <a:xfrm>
            <a:off x="1876577" y="1027664"/>
            <a:ext cx="3403346" cy="369332"/>
          </a:xfrm>
          <a:prstGeom prst="rect">
            <a:avLst/>
          </a:prstGeom>
          <a:noFill/>
        </p:spPr>
        <p:txBody>
          <a:bodyPr wrap="square" rtlCol="0">
            <a:spAutoFit/>
          </a:bodyPr>
          <a:lstStyle/>
          <a:p>
            <a:r>
              <a:rPr lang="es-ES" dirty="0" smtClean="0">
                <a:solidFill>
                  <a:schemeClr val="bg2">
                    <a:lumMod val="75000"/>
                  </a:schemeClr>
                </a:solidFill>
              </a:rPr>
              <a:t>JENKINS</a:t>
            </a:r>
            <a:endParaRPr lang="es-ES" dirty="0">
              <a:solidFill>
                <a:schemeClr val="bg2">
                  <a:lumMod val="75000"/>
                </a:schemeClr>
              </a:solidFill>
            </a:endParaRPr>
          </a:p>
        </p:txBody>
      </p:sp>
    </p:spTree>
    <p:extLst>
      <p:ext uri="{BB962C8B-B14F-4D97-AF65-F5344CB8AC3E}">
        <p14:creationId xmlns:p14="http://schemas.microsoft.com/office/powerpoint/2010/main" val="1611101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a:t>
            </a:r>
            <a:endParaRPr lang="es-ES" dirty="0"/>
          </a:p>
        </p:txBody>
      </p:sp>
      <p:sp>
        <p:nvSpPr>
          <p:cNvPr id="3" name="Marcador de contenido 2"/>
          <p:cNvSpPr>
            <a:spLocks noGrp="1"/>
          </p:cNvSpPr>
          <p:nvPr>
            <p:ph idx="1"/>
          </p:nvPr>
        </p:nvSpPr>
        <p:spPr>
          <a:xfrm>
            <a:off x="6735650" y="2465321"/>
            <a:ext cx="3743611" cy="2106680"/>
          </a:xfrm>
        </p:spPr>
        <p:txBody>
          <a:bodyPr/>
          <a:lstStyle/>
          <a:p>
            <a:pPr lvl="0"/>
            <a:r>
              <a:rPr lang="es-CL" dirty="0">
                <a:solidFill>
                  <a:schemeClr val="tx1"/>
                </a:solidFill>
                <a:latin typeface="Gill Sans MT" pitchFamily="34"/>
                <a:ea typeface="SimSun" pitchFamily="2"/>
                <a:cs typeface="Tahoma" pitchFamily="2"/>
              </a:rPr>
              <a:t>Ejecuta tareas programadas en un archivo XML, controlando dependencia de tareas.</a:t>
            </a:r>
          </a:p>
          <a:p>
            <a:endParaRPr lang="es-ES" dirty="0"/>
          </a:p>
        </p:txBody>
      </p:sp>
      <p:pic>
        <p:nvPicPr>
          <p:cNvPr id="5" name="Imagen 4"/>
          <p:cNvPicPr>
            <a:picLocks noChangeAspect="1"/>
          </p:cNvPicPr>
          <p:nvPr/>
        </p:nvPicPr>
        <p:blipFill>
          <a:blip r:embed="rId2">
            <a:lum bright="-50000"/>
            <a:alphaModFix/>
          </a:blip>
          <a:srcRect/>
          <a:stretch>
            <a:fillRect/>
          </a:stretch>
        </p:blipFill>
        <p:spPr>
          <a:xfrm>
            <a:off x="1917513" y="2567941"/>
            <a:ext cx="3488759" cy="2160000"/>
          </a:xfrm>
          <a:prstGeom prst="rect">
            <a:avLst/>
          </a:prstGeom>
          <a:noFill/>
          <a:ln>
            <a:noFill/>
          </a:ln>
        </p:spPr>
      </p:pic>
    </p:spTree>
    <p:extLst>
      <p:ext uri="{BB962C8B-B14F-4D97-AF65-F5344CB8AC3E}">
        <p14:creationId xmlns:p14="http://schemas.microsoft.com/office/powerpoint/2010/main" val="2643091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1111" y="1075813"/>
            <a:ext cx="9366325" cy="1143000"/>
          </a:xfrm>
        </p:spPr>
        <p:txBody>
          <a:bodyPr>
            <a:normAutofit fontScale="90000"/>
          </a:bodyPr>
          <a:lstStyle/>
          <a:p>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Sonar</a:t>
            </a:r>
            <a:br>
              <a:rPr lang="es-CO" dirty="0" smtClean="0"/>
            </a:br>
            <a:r>
              <a:rPr lang="es-CO" dirty="0" smtClean="0"/>
              <a:t/>
            </a:r>
            <a:br>
              <a:rPr lang="es-CO" dirty="0" smtClean="0"/>
            </a:br>
            <a:endParaRPr lang="es-CO" dirty="0"/>
          </a:p>
        </p:txBody>
      </p:sp>
      <p:sp>
        <p:nvSpPr>
          <p:cNvPr id="6" name="5 Marcador de contenido"/>
          <p:cNvSpPr>
            <a:spLocks noGrp="1"/>
          </p:cNvSpPr>
          <p:nvPr>
            <p:ph idx="1"/>
          </p:nvPr>
        </p:nvSpPr>
        <p:spPr/>
        <p:txBody>
          <a:bodyPr>
            <a:normAutofit lnSpcReduction="10000"/>
          </a:bodyPr>
          <a:lstStyle/>
          <a:p>
            <a:endParaRPr lang="es-CO" dirty="0" smtClean="0"/>
          </a:p>
          <a:p>
            <a:endParaRPr lang="es-CO" dirty="0"/>
          </a:p>
          <a:p>
            <a:endParaRPr lang="es-CO" dirty="0" smtClean="0"/>
          </a:p>
          <a:p>
            <a:endParaRPr lang="es-CO" dirty="0"/>
          </a:p>
          <a:p>
            <a:r>
              <a:rPr lang="es-CO" dirty="0" smtClean="0"/>
              <a:t>es </a:t>
            </a:r>
            <a:r>
              <a:rPr lang="es-CO" dirty="0"/>
              <a:t>una plataforma para evaluar código fuente. Es </a:t>
            </a:r>
            <a:r>
              <a:rPr lang="es-CO" dirty="0" smtClean="0"/>
              <a:t>software </a:t>
            </a:r>
            <a:r>
              <a:rPr lang="es-CO" dirty="0"/>
              <a:t>libre y usa diversas herramientas de análisis estático de código fuente como </a:t>
            </a:r>
            <a:r>
              <a:rPr lang="es-CO" dirty="0" err="1" smtClean="0"/>
              <a:t>Checkstyle</a:t>
            </a:r>
            <a:r>
              <a:rPr lang="es-CO" dirty="0"/>
              <a:t> para obtener métricas que pueden ayudar a mejorar la calidad del código de un programa</a:t>
            </a:r>
          </a:p>
        </p:txBody>
      </p:sp>
      <p:pic>
        <p:nvPicPr>
          <p:cNvPr id="7" name="3 Marcador de contenid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110" y="592137"/>
            <a:ext cx="6227926" cy="3253353"/>
          </a:xfrm>
          <a:prstGeom prst="rect">
            <a:avLst/>
          </a:prstGeom>
        </p:spPr>
      </p:pic>
    </p:spTree>
    <p:extLst>
      <p:ext uri="{BB962C8B-B14F-4D97-AF65-F5344CB8AC3E}">
        <p14:creationId xmlns:p14="http://schemas.microsoft.com/office/powerpoint/2010/main" val="1679433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ctrTitle"/>
          </p:nvPr>
        </p:nvSpPr>
        <p:spPr>
          <a:xfrm>
            <a:off x="694704" y="539427"/>
            <a:ext cx="10802595" cy="665285"/>
          </a:xfrm>
        </p:spPr>
        <p:txBody>
          <a:bodyPr/>
          <a:lstStyle/>
          <a:p>
            <a:r>
              <a:rPr lang="en-US" dirty="0" smtClean="0"/>
              <a:t>COMO FUNCIONA LA INTEGRACIÓN </a:t>
            </a:r>
            <a:r>
              <a:rPr lang="en-US" dirty="0" smtClean="0">
                <a:solidFill>
                  <a:schemeClr val="accent2"/>
                </a:solidFill>
              </a:rPr>
              <a:t>CONTINUA?</a:t>
            </a:r>
            <a:endParaRPr lang="en-US" dirty="0">
              <a:solidFill>
                <a:schemeClr val="accent2"/>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4648200"/>
            <a:ext cx="2032227" cy="2032227"/>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153" y="4445000"/>
            <a:ext cx="1930627" cy="1930627"/>
          </a:xfrm>
          <a:prstGeom prst="rect">
            <a:avLst/>
          </a:prstGeom>
        </p:spPr>
      </p:pic>
      <p:sp>
        <p:nvSpPr>
          <p:cNvPr id="8" name="Rectángulo 7"/>
          <p:cNvSpPr/>
          <p:nvPr/>
        </p:nvSpPr>
        <p:spPr>
          <a:xfrm>
            <a:off x="1752456" y="1413467"/>
            <a:ext cx="2886440" cy="28864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9" name="Rectángulo 8"/>
          <p:cNvSpPr/>
          <p:nvPr/>
        </p:nvSpPr>
        <p:spPr>
          <a:xfrm>
            <a:off x="7763353" y="1413467"/>
            <a:ext cx="2886440" cy="288644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0" name="Rectángulo 9"/>
          <p:cNvSpPr/>
          <p:nvPr/>
        </p:nvSpPr>
        <p:spPr>
          <a:xfrm>
            <a:off x="1972153" y="2429467"/>
            <a:ext cx="2438400" cy="17107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1" name="Rectángulo 10"/>
          <p:cNvSpPr/>
          <p:nvPr/>
        </p:nvSpPr>
        <p:spPr>
          <a:xfrm>
            <a:off x="7987373" y="4660379"/>
            <a:ext cx="2438400" cy="694507"/>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2" name="Rectángulo 11"/>
          <p:cNvSpPr/>
          <p:nvPr/>
        </p:nvSpPr>
        <p:spPr>
          <a:xfrm>
            <a:off x="8190573" y="4863579"/>
            <a:ext cx="2438400" cy="694507"/>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3" name="Flecha derecha 12"/>
          <p:cNvSpPr/>
          <p:nvPr/>
        </p:nvSpPr>
        <p:spPr>
          <a:xfrm>
            <a:off x="4638897" y="2226267"/>
            <a:ext cx="3124457" cy="491533"/>
          </a:xfrm>
          <a:prstGeom prst="righ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solidFill>
                <a:schemeClr val="bg2">
                  <a:lumMod val="10000"/>
                </a:schemeClr>
              </a:solidFill>
            </a:endParaRPr>
          </a:p>
        </p:txBody>
      </p:sp>
      <p:sp>
        <p:nvSpPr>
          <p:cNvPr id="14" name="Flecha izquierda 13"/>
          <p:cNvSpPr/>
          <p:nvPr/>
        </p:nvSpPr>
        <p:spPr>
          <a:xfrm>
            <a:off x="3699353" y="4863579"/>
            <a:ext cx="3860800" cy="546735"/>
          </a:xfrm>
          <a:prstGeom prst="left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5" name="Flecha abajo 14"/>
          <p:cNvSpPr/>
          <p:nvPr/>
        </p:nvSpPr>
        <p:spPr>
          <a:xfrm>
            <a:off x="8982553" y="4299907"/>
            <a:ext cx="609600" cy="563672"/>
          </a:xfrm>
          <a:prstGeom prst="down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6" name="Text Placeholder 8"/>
          <p:cNvSpPr>
            <a:spLocks noGrp="1"/>
          </p:cNvSpPr>
          <p:nvPr>
            <p:ph type="body" sz="quarter" idx="4294967295"/>
          </p:nvPr>
        </p:nvSpPr>
        <p:spPr>
          <a:xfrm>
            <a:off x="8487126" y="5003913"/>
            <a:ext cx="1816228" cy="406400"/>
          </a:xfrm>
          <a:prstGeom prst="rect">
            <a:avLst/>
          </a:prstGeom>
        </p:spPr>
        <p:txBody>
          <a:bodyPr>
            <a:normAutofit fontScale="85000" lnSpcReduction="20000"/>
          </a:bodyPr>
          <a:lstStyle/>
          <a:p>
            <a:pPr marL="0" indent="0">
              <a:buNone/>
            </a:pPr>
            <a:r>
              <a:rPr lang="en-US" sz="2667" dirty="0" err="1">
                <a:solidFill>
                  <a:schemeClr val="bg1"/>
                </a:solidFill>
              </a:rPr>
              <a:t>Resultados</a:t>
            </a:r>
            <a:endParaRPr lang="en-US" sz="1867" dirty="0">
              <a:solidFill>
                <a:schemeClr val="bg1"/>
              </a:solidFill>
            </a:endParaRPr>
          </a:p>
        </p:txBody>
      </p:sp>
      <p:sp>
        <p:nvSpPr>
          <p:cNvPr id="17" name="Text Placeholder 8"/>
          <p:cNvSpPr>
            <a:spLocks noGrp="1"/>
          </p:cNvSpPr>
          <p:nvPr>
            <p:ph type="body" sz="quarter" idx="4294967295"/>
          </p:nvPr>
        </p:nvSpPr>
        <p:spPr>
          <a:xfrm>
            <a:off x="1972153" y="1490545"/>
            <a:ext cx="2438400" cy="735721"/>
          </a:xfrm>
          <a:prstGeom prst="rect">
            <a:avLst/>
          </a:prstGeom>
        </p:spPr>
        <p:txBody>
          <a:bodyPr>
            <a:normAutofit fontScale="92500" lnSpcReduction="20000"/>
          </a:bodyPr>
          <a:lstStyle/>
          <a:p>
            <a:pPr marL="0" indent="0">
              <a:buNone/>
            </a:pPr>
            <a:r>
              <a:rPr lang="en-US" sz="2667" dirty="0" err="1">
                <a:solidFill>
                  <a:schemeClr val="bg1"/>
                </a:solidFill>
              </a:rPr>
              <a:t>Repositorio</a:t>
            </a:r>
            <a:r>
              <a:rPr lang="en-US" sz="2667" dirty="0">
                <a:solidFill>
                  <a:schemeClr val="bg1"/>
                </a:solidFill>
              </a:rPr>
              <a:t> de </a:t>
            </a:r>
            <a:r>
              <a:rPr lang="en-US" sz="2667" dirty="0" err="1">
                <a:solidFill>
                  <a:schemeClr val="bg1"/>
                </a:solidFill>
              </a:rPr>
              <a:t>código</a:t>
            </a:r>
            <a:endParaRPr lang="en-US" sz="1867" dirty="0">
              <a:solidFill>
                <a:schemeClr val="bg1"/>
              </a:solidFill>
            </a:endParaRPr>
          </a:p>
        </p:txBody>
      </p:sp>
      <p:sp>
        <p:nvSpPr>
          <p:cNvPr id="18" name="Text Placeholder 8"/>
          <p:cNvSpPr>
            <a:spLocks noGrp="1"/>
          </p:cNvSpPr>
          <p:nvPr>
            <p:ph type="body" sz="quarter" idx="4294967295"/>
          </p:nvPr>
        </p:nvSpPr>
        <p:spPr>
          <a:xfrm>
            <a:off x="7987373" y="1464909"/>
            <a:ext cx="2438400" cy="735721"/>
          </a:xfrm>
          <a:prstGeom prst="rect">
            <a:avLst/>
          </a:prstGeom>
        </p:spPr>
        <p:txBody>
          <a:bodyPr>
            <a:normAutofit fontScale="92500"/>
          </a:bodyPr>
          <a:lstStyle/>
          <a:p>
            <a:pPr marL="0" indent="0">
              <a:buNone/>
            </a:pPr>
            <a:r>
              <a:rPr lang="en-US" sz="2667" dirty="0" err="1">
                <a:solidFill>
                  <a:schemeClr val="bg1"/>
                </a:solidFill>
              </a:rPr>
              <a:t>Servidor</a:t>
            </a:r>
            <a:r>
              <a:rPr lang="en-US" sz="2667" dirty="0">
                <a:solidFill>
                  <a:schemeClr val="bg1"/>
                </a:solidFill>
              </a:rPr>
              <a:t> BUILD</a:t>
            </a:r>
            <a:endParaRPr lang="en-US" sz="1867" dirty="0">
              <a:solidFill>
                <a:schemeClr val="bg1"/>
              </a:solidFill>
            </a:endParaRPr>
          </a:p>
        </p:txBody>
      </p:sp>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437" y="4292487"/>
            <a:ext cx="711427" cy="711427"/>
          </a:xfrm>
          <a:prstGeom prst="rect">
            <a:avLst/>
          </a:prstGeom>
        </p:spPr>
      </p:pic>
      <p:sp>
        <p:nvSpPr>
          <p:cNvPr id="20" name="Flecha arriba 19"/>
          <p:cNvSpPr/>
          <p:nvPr/>
        </p:nvSpPr>
        <p:spPr>
          <a:xfrm>
            <a:off x="2769794" y="4299907"/>
            <a:ext cx="355713" cy="563672"/>
          </a:xfrm>
          <a:prstGeom prst="upArrow">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1" name="Text Placeholder 8"/>
          <p:cNvSpPr>
            <a:spLocks noGrp="1"/>
          </p:cNvSpPr>
          <p:nvPr>
            <p:ph type="body" sz="quarter" idx="4294967295"/>
          </p:nvPr>
        </p:nvSpPr>
        <p:spPr>
          <a:xfrm>
            <a:off x="1659275" y="6121627"/>
            <a:ext cx="1816228" cy="406400"/>
          </a:xfrm>
          <a:prstGeom prst="rect">
            <a:avLst/>
          </a:prstGeom>
        </p:spPr>
        <p:txBody>
          <a:bodyPr>
            <a:normAutofit fontScale="85000" lnSpcReduction="10000"/>
          </a:bodyPr>
          <a:lstStyle/>
          <a:p>
            <a:pPr marL="0" indent="0">
              <a:buNone/>
            </a:pPr>
            <a:r>
              <a:rPr lang="en-US" sz="2133" dirty="0" err="1"/>
              <a:t>Desarrollador</a:t>
            </a:r>
            <a:endParaRPr lang="en-US" sz="1467" dirty="0"/>
          </a:p>
        </p:txBody>
      </p:sp>
      <p:sp>
        <p:nvSpPr>
          <p:cNvPr id="22" name="Text Placeholder 8"/>
          <p:cNvSpPr>
            <a:spLocks noGrp="1"/>
          </p:cNvSpPr>
          <p:nvPr>
            <p:ph type="body" sz="quarter" idx="4294967295"/>
          </p:nvPr>
        </p:nvSpPr>
        <p:spPr>
          <a:xfrm>
            <a:off x="1951971" y="2462760"/>
            <a:ext cx="2438400" cy="387429"/>
          </a:xfrm>
          <a:prstGeom prst="rect">
            <a:avLst/>
          </a:prstGeom>
        </p:spPr>
        <p:txBody>
          <a:bodyPr>
            <a:normAutofit fontScale="85000" lnSpcReduction="20000"/>
          </a:bodyPr>
          <a:lstStyle/>
          <a:p>
            <a:pPr marL="0" indent="0" algn="ctr">
              <a:buNone/>
            </a:pPr>
            <a:r>
              <a:rPr lang="en-US" sz="2667" dirty="0">
                <a:solidFill>
                  <a:schemeClr val="bg1"/>
                </a:solidFill>
              </a:rPr>
              <a:t>App</a:t>
            </a:r>
            <a:endParaRPr lang="en-US" sz="1867" dirty="0">
              <a:solidFill>
                <a:schemeClr val="bg1"/>
              </a:solidFill>
            </a:endParaRPr>
          </a:p>
        </p:txBody>
      </p:sp>
      <p:sp>
        <p:nvSpPr>
          <p:cNvPr id="23" name="Rectángulo 22"/>
          <p:cNvSpPr/>
          <p:nvPr/>
        </p:nvSpPr>
        <p:spPr>
          <a:xfrm>
            <a:off x="2094279" y="3000095"/>
            <a:ext cx="2153783" cy="413767"/>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4" name="Rectángulo 23"/>
          <p:cNvSpPr/>
          <p:nvPr/>
        </p:nvSpPr>
        <p:spPr>
          <a:xfrm>
            <a:off x="2094279" y="3521931"/>
            <a:ext cx="2153783" cy="413767"/>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5" name="Text Placeholder 8"/>
          <p:cNvSpPr>
            <a:spLocks noGrp="1"/>
          </p:cNvSpPr>
          <p:nvPr>
            <p:ph type="body" sz="quarter" idx="4294967295"/>
          </p:nvPr>
        </p:nvSpPr>
        <p:spPr>
          <a:xfrm>
            <a:off x="8839581" y="2252071"/>
            <a:ext cx="1111315" cy="571061"/>
          </a:xfrm>
          <a:prstGeom prst="rect">
            <a:avLst/>
          </a:prstGeom>
        </p:spPr>
        <p:txBody>
          <a:bodyPr/>
          <a:lstStyle/>
          <a:p>
            <a:pPr marL="0" indent="0">
              <a:buNone/>
            </a:pPr>
            <a:r>
              <a:rPr lang="en-US" sz="2667" dirty="0">
                <a:solidFill>
                  <a:schemeClr val="bg1"/>
                </a:solidFill>
              </a:rPr>
              <a:t>Build</a:t>
            </a:r>
            <a:endParaRPr lang="en-US" sz="1867" dirty="0">
              <a:solidFill>
                <a:schemeClr val="bg1"/>
              </a:solidFill>
            </a:endParaRPr>
          </a:p>
        </p:txBody>
      </p:sp>
      <p:sp>
        <p:nvSpPr>
          <p:cNvPr id="26" name="Text Placeholder 8"/>
          <p:cNvSpPr>
            <a:spLocks noGrp="1"/>
          </p:cNvSpPr>
          <p:nvPr>
            <p:ph type="body" sz="quarter" idx="4294967295"/>
          </p:nvPr>
        </p:nvSpPr>
        <p:spPr>
          <a:xfrm>
            <a:off x="8487125" y="2853573"/>
            <a:ext cx="1586192" cy="668359"/>
          </a:xfrm>
          <a:prstGeom prst="rect">
            <a:avLst/>
          </a:prstGeom>
        </p:spPr>
        <p:txBody>
          <a:bodyPr>
            <a:normAutofit fontScale="92500"/>
          </a:bodyPr>
          <a:lstStyle/>
          <a:p>
            <a:pPr marL="0" indent="0" algn="ctr">
              <a:buNone/>
            </a:pPr>
            <a:r>
              <a:rPr lang="en-US" sz="1867" dirty="0" err="1">
                <a:solidFill>
                  <a:schemeClr val="bg1"/>
                </a:solidFill>
              </a:rPr>
              <a:t>Ejecutar</a:t>
            </a:r>
            <a:r>
              <a:rPr lang="en-US" sz="1867" dirty="0">
                <a:solidFill>
                  <a:schemeClr val="bg1"/>
                </a:solidFill>
              </a:rPr>
              <a:t> tests </a:t>
            </a:r>
            <a:r>
              <a:rPr lang="en-US" sz="1867" dirty="0" err="1">
                <a:solidFill>
                  <a:schemeClr val="bg1"/>
                </a:solidFill>
              </a:rPr>
              <a:t>Unitarios</a:t>
            </a:r>
            <a:endParaRPr lang="en-US" sz="1400" dirty="0">
              <a:solidFill>
                <a:schemeClr val="bg1"/>
              </a:solidFill>
            </a:endParaRPr>
          </a:p>
        </p:txBody>
      </p:sp>
      <p:pic>
        <p:nvPicPr>
          <p:cNvPr id="27" name="Imagen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8197" y="2823132"/>
            <a:ext cx="659587" cy="659587"/>
          </a:xfrm>
          <a:prstGeom prst="rect">
            <a:avLst/>
          </a:prstGeom>
        </p:spPr>
      </p:pic>
      <p:sp>
        <p:nvSpPr>
          <p:cNvPr id="28" name="Text Placeholder 8"/>
          <p:cNvSpPr>
            <a:spLocks noGrp="1"/>
          </p:cNvSpPr>
          <p:nvPr>
            <p:ph type="body" sz="quarter" idx="4294967295"/>
          </p:nvPr>
        </p:nvSpPr>
        <p:spPr>
          <a:xfrm>
            <a:off x="1560350" y="4417973"/>
            <a:ext cx="1170935" cy="406400"/>
          </a:xfrm>
          <a:prstGeom prst="rect">
            <a:avLst/>
          </a:prstGeom>
        </p:spPr>
        <p:txBody>
          <a:bodyPr>
            <a:normAutofit fontScale="92500"/>
          </a:bodyPr>
          <a:lstStyle/>
          <a:p>
            <a:pPr marL="0" indent="0">
              <a:buNone/>
            </a:pPr>
            <a:r>
              <a:rPr lang="en-US" sz="2133" dirty="0"/>
              <a:t>Commit</a:t>
            </a:r>
            <a:endParaRPr lang="en-US" sz="1467" dirty="0"/>
          </a:p>
        </p:txBody>
      </p:sp>
      <p:sp>
        <p:nvSpPr>
          <p:cNvPr id="29" name="Text Placeholder 8"/>
          <p:cNvSpPr>
            <a:spLocks noGrp="1"/>
          </p:cNvSpPr>
          <p:nvPr>
            <p:ph type="body" sz="quarter" idx="4294967295"/>
          </p:nvPr>
        </p:nvSpPr>
        <p:spPr>
          <a:xfrm>
            <a:off x="1951969" y="2921000"/>
            <a:ext cx="2438400" cy="387429"/>
          </a:xfrm>
          <a:prstGeom prst="rect">
            <a:avLst/>
          </a:prstGeom>
        </p:spPr>
        <p:txBody>
          <a:bodyPr>
            <a:normAutofit fontScale="85000" lnSpcReduction="20000"/>
          </a:bodyPr>
          <a:lstStyle/>
          <a:p>
            <a:pPr marL="0" indent="0" algn="ctr">
              <a:buNone/>
            </a:pPr>
            <a:r>
              <a:rPr lang="en-US" sz="2667" dirty="0" err="1">
                <a:solidFill>
                  <a:schemeClr val="bg1"/>
                </a:solidFill>
              </a:rPr>
              <a:t>Código</a:t>
            </a:r>
            <a:endParaRPr lang="en-US" sz="1867" dirty="0">
              <a:solidFill>
                <a:schemeClr val="bg1"/>
              </a:solidFill>
            </a:endParaRPr>
          </a:p>
        </p:txBody>
      </p:sp>
      <p:sp>
        <p:nvSpPr>
          <p:cNvPr id="30" name="Text Placeholder 8"/>
          <p:cNvSpPr>
            <a:spLocks noGrp="1"/>
          </p:cNvSpPr>
          <p:nvPr>
            <p:ph type="body" sz="quarter" idx="4294967295"/>
          </p:nvPr>
        </p:nvSpPr>
        <p:spPr>
          <a:xfrm>
            <a:off x="1972153" y="3458658"/>
            <a:ext cx="2438400" cy="387429"/>
          </a:xfrm>
          <a:prstGeom prst="rect">
            <a:avLst/>
          </a:prstGeom>
        </p:spPr>
        <p:txBody>
          <a:bodyPr>
            <a:normAutofit fontScale="85000" lnSpcReduction="20000"/>
          </a:bodyPr>
          <a:lstStyle/>
          <a:p>
            <a:pPr marL="0" indent="0" algn="ctr">
              <a:buNone/>
            </a:pPr>
            <a:r>
              <a:rPr lang="en-US" sz="2667" dirty="0">
                <a:solidFill>
                  <a:schemeClr val="bg1"/>
                </a:solidFill>
              </a:rPr>
              <a:t>Tests </a:t>
            </a:r>
            <a:r>
              <a:rPr lang="en-US" sz="2667" dirty="0" err="1">
                <a:solidFill>
                  <a:schemeClr val="bg1"/>
                </a:solidFill>
              </a:rPr>
              <a:t>Unitarios</a:t>
            </a:r>
            <a:endParaRPr lang="en-US" sz="1867" dirty="0">
              <a:solidFill>
                <a:schemeClr val="bg1"/>
              </a:solidFill>
            </a:endParaRPr>
          </a:p>
        </p:txBody>
      </p:sp>
      <p:sp>
        <p:nvSpPr>
          <p:cNvPr id="31" name="Flecha curvada hacia arriba 30"/>
          <p:cNvSpPr/>
          <p:nvPr/>
        </p:nvSpPr>
        <p:spPr>
          <a:xfrm>
            <a:off x="8726293" y="3566896"/>
            <a:ext cx="1107856" cy="640115"/>
          </a:xfrm>
          <a:prstGeom prst="curvedUpArrow">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solidFill>
                <a:schemeClr val="tx1"/>
              </a:solidFill>
            </a:endParaRPr>
          </a:p>
        </p:txBody>
      </p:sp>
      <p:sp>
        <p:nvSpPr>
          <p:cNvPr id="32" name="Elipse 31"/>
          <p:cNvSpPr/>
          <p:nvPr/>
        </p:nvSpPr>
        <p:spPr>
          <a:xfrm>
            <a:off x="914400" y="4292487"/>
            <a:ext cx="640115" cy="6401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3" name="Elipse 32"/>
          <p:cNvSpPr/>
          <p:nvPr/>
        </p:nvSpPr>
        <p:spPr>
          <a:xfrm>
            <a:off x="7847011" y="2151976"/>
            <a:ext cx="640115" cy="6401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4" name="Elipse 33"/>
          <p:cNvSpPr/>
          <p:nvPr/>
        </p:nvSpPr>
        <p:spPr>
          <a:xfrm>
            <a:off x="7807271" y="2886920"/>
            <a:ext cx="640115" cy="6401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5" name="Text Placeholder 8"/>
          <p:cNvSpPr>
            <a:spLocks noGrp="1"/>
          </p:cNvSpPr>
          <p:nvPr>
            <p:ph type="body" sz="quarter" idx="4294967295"/>
          </p:nvPr>
        </p:nvSpPr>
        <p:spPr>
          <a:xfrm>
            <a:off x="938720" y="4376126"/>
            <a:ext cx="573149" cy="340949"/>
          </a:xfrm>
          <a:prstGeom prst="rect">
            <a:avLst/>
          </a:prstGeom>
        </p:spPr>
        <p:txBody>
          <a:bodyPr>
            <a:normAutofit fontScale="70000" lnSpcReduction="20000"/>
          </a:bodyPr>
          <a:lstStyle/>
          <a:p>
            <a:pPr marL="0" indent="0" algn="ctr">
              <a:buNone/>
            </a:pPr>
            <a:r>
              <a:rPr lang="en-US" sz="2667" dirty="0">
                <a:solidFill>
                  <a:schemeClr val="bg1"/>
                </a:solidFill>
              </a:rPr>
              <a:t>1º</a:t>
            </a:r>
            <a:endParaRPr lang="en-US" sz="1867" dirty="0">
              <a:solidFill>
                <a:schemeClr val="bg1"/>
              </a:solidFill>
            </a:endParaRPr>
          </a:p>
        </p:txBody>
      </p:sp>
      <p:sp>
        <p:nvSpPr>
          <p:cNvPr id="36" name="Text Placeholder 8"/>
          <p:cNvSpPr>
            <a:spLocks noGrp="1"/>
          </p:cNvSpPr>
          <p:nvPr>
            <p:ph type="body" sz="quarter" idx="4294967295"/>
          </p:nvPr>
        </p:nvSpPr>
        <p:spPr>
          <a:xfrm>
            <a:off x="7880494" y="2257768"/>
            <a:ext cx="573149" cy="340949"/>
          </a:xfrm>
          <a:prstGeom prst="rect">
            <a:avLst/>
          </a:prstGeom>
        </p:spPr>
        <p:txBody>
          <a:bodyPr>
            <a:normAutofit fontScale="70000" lnSpcReduction="20000"/>
          </a:bodyPr>
          <a:lstStyle/>
          <a:p>
            <a:pPr marL="0" indent="0" algn="ctr">
              <a:buNone/>
            </a:pPr>
            <a:r>
              <a:rPr lang="en-US" sz="2667" dirty="0">
                <a:solidFill>
                  <a:schemeClr val="bg1"/>
                </a:solidFill>
              </a:rPr>
              <a:t>2º</a:t>
            </a:r>
            <a:endParaRPr lang="en-US" sz="1867" dirty="0">
              <a:solidFill>
                <a:schemeClr val="bg1"/>
              </a:solidFill>
            </a:endParaRPr>
          </a:p>
        </p:txBody>
      </p:sp>
      <p:sp>
        <p:nvSpPr>
          <p:cNvPr id="37" name="Text Placeholder 8"/>
          <p:cNvSpPr>
            <a:spLocks noGrp="1"/>
          </p:cNvSpPr>
          <p:nvPr>
            <p:ph type="body" sz="quarter" idx="4294967295"/>
          </p:nvPr>
        </p:nvSpPr>
        <p:spPr>
          <a:xfrm>
            <a:off x="7884471" y="3008052"/>
            <a:ext cx="573149" cy="340949"/>
          </a:xfrm>
          <a:prstGeom prst="rect">
            <a:avLst/>
          </a:prstGeom>
        </p:spPr>
        <p:txBody>
          <a:bodyPr>
            <a:normAutofit fontScale="70000" lnSpcReduction="20000"/>
          </a:bodyPr>
          <a:lstStyle/>
          <a:p>
            <a:pPr marL="0" indent="0" algn="ctr">
              <a:buNone/>
            </a:pPr>
            <a:r>
              <a:rPr lang="en-US" sz="2667" dirty="0">
                <a:solidFill>
                  <a:schemeClr val="bg1"/>
                </a:solidFill>
              </a:rPr>
              <a:t>3º</a:t>
            </a:r>
            <a:endParaRPr lang="en-US" sz="1867" dirty="0">
              <a:solidFill>
                <a:schemeClr val="bg1"/>
              </a:solidFill>
            </a:endParaRPr>
          </a:p>
        </p:txBody>
      </p:sp>
    </p:spTree>
    <p:extLst>
      <p:ext uri="{BB962C8B-B14F-4D97-AF65-F5344CB8AC3E}">
        <p14:creationId xmlns:p14="http://schemas.microsoft.com/office/powerpoint/2010/main" val="424254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fade">
                                      <p:cBhvr>
                                        <p:cTn id="22" dur="500"/>
                                        <p:tgtEl>
                                          <p:spTgt spid="35">
                                            <p:txEl>
                                              <p:pRg st="0" end="0"/>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Effect transition="in" filter="fade">
                                      <p:cBhvr>
                                        <p:cTn id="44" dur="500"/>
                                        <p:tgtEl>
                                          <p:spTgt spid="1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Effect transition="in" filter="fade">
                                      <p:cBhvr>
                                        <p:cTn id="54" dur="1000"/>
                                        <p:tgtEl>
                                          <p:spTgt spid="30">
                                            <p:txEl>
                                              <p:pRg st="0" end="0"/>
                                            </p:txEl>
                                          </p:spTgt>
                                        </p:tgtEl>
                                      </p:cBhvr>
                                    </p:animEffect>
                                    <p:anim calcmode="lin" valueType="num">
                                      <p:cBhvr>
                                        <p:cTn id="55"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30">
                                            <p:txEl>
                                              <p:pRg st="0" end="0"/>
                                            </p:txEl>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animEffect transition="in" filter="fade">
                                      <p:cBhvr>
                                        <p:cTn id="59" dur="1000"/>
                                        <p:tgtEl>
                                          <p:spTgt spid="29">
                                            <p:txEl>
                                              <p:pRg st="0" end="0"/>
                                            </p:txEl>
                                          </p:spTgt>
                                        </p:tgtEl>
                                      </p:cBhvr>
                                    </p:animEffect>
                                    <p:anim calcmode="lin" valueType="num">
                                      <p:cBhvr>
                                        <p:cTn id="60"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2">
                                            <p:txEl>
                                              <p:pRg st="0" end="0"/>
                                            </p:txEl>
                                          </p:spTgt>
                                        </p:tgtEl>
                                        <p:attrNameLst>
                                          <p:attrName>style.visibility</p:attrName>
                                        </p:attrNameLst>
                                      </p:cBhvr>
                                      <p:to>
                                        <p:strVal val="visible"/>
                                      </p:to>
                                    </p:set>
                                    <p:animEffect transition="in" filter="fade">
                                      <p:cBhvr>
                                        <p:cTn id="69" dur="1000"/>
                                        <p:tgtEl>
                                          <p:spTgt spid="22">
                                            <p:txEl>
                                              <p:pRg st="0" end="0"/>
                                            </p:txEl>
                                          </p:spTgt>
                                        </p:tgtEl>
                                      </p:cBhvr>
                                    </p:animEffect>
                                    <p:anim calcmode="lin" valueType="num">
                                      <p:cBhvr>
                                        <p:cTn id="7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500"/>
                                        <p:tgtEl>
                                          <p:spTgt spid="1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xEl>
                                              <p:pRg st="0" end="0"/>
                                            </p:txEl>
                                          </p:spTgt>
                                        </p:tgtEl>
                                        <p:attrNameLst>
                                          <p:attrName>style.visibility</p:attrName>
                                        </p:attrNameLst>
                                      </p:cBhvr>
                                      <p:to>
                                        <p:strVal val="visible"/>
                                      </p:to>
                                    </p:set>
                                    <p:animEffect transition="in" filter="fade">
                                      <p:cBhvr>
                                        <p:cTn id="95" dur="500"/>
                                        <p:tgtEl>
                                          <p:spTgt spid="36">
                                            <p:txEl>
                                              <p:pRg st="0" end="0"/>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xEl>
                                              <p:pRg st="0" end="0"/>
                                            </p:txEl>
                                          </p:spTgt>
                                        </p:tgtEl>
                                        <p:attrNameLst>
                                          <p:attrName>style.visibility</p:attrName>
                                        </p:attrNameLst>
                                      </p:cBhvr>
                                      <p:to>
                                        <p:strVal val="visible"/>
                                      </p:to>
                                    </p:set>
                                    <p:animEffect transition="in" filter="fade">
                                      <p:cBhvr>
                                        <p:cTn id="98" dur="500"/>
                                        <p:tgtEl>
                                          <p:spTgt spid="2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7">
                                            <p:txEl>
                                              <p:pRg st="0" end="0"/>
                                            </p:txEl>
                                          </p:spTgt>
                                        </p:tgtEl>
                                        <p:attrNameLst>
                                          <p:attrName>style.visibility</p:attrName>
                                        </p:attrNameLst>
                                      </p:cBhvr>
                                      <p:to>
                                        <p:strVal val="visible"/>
                                      </p:to>
                                    </p:set>
                                    <p:animEffect transition="in" filter="fade">
                                      <p:cBhvr>
                                        <p:cTn id="103" dur="500"/>
                                        <p:tgtEl>
                                          <p:spTgt spid="37">
                                            <p:txEl>
                                              <p:pRg st="0" end="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xEl>
                                              <p:pRg st="0" end="0"/>
                                            </p:txEl>
                                          </p:spTgt>
                                        </p:tgtEl>
                                        <p:attrNameLst>
                                          <p:attrName>style.visibility</p:attrName>
                                        </p:attrNameLst>
                                      </p:cBhvr>
                                      <p:to>
                                        <p:strVal val="visible"/>
                                      </p:to>
                                    </p:set>
                                    <p:animEffect transition="in" filter="fade">
                                      <p:cBhvr>
                                        <p:cTn id="109" dur="500"/>
                                        <p:tgtEl>
                                          <p:spTgt spid="26">
                                            <p:txEl>
                                              <p:pRg st="0" end="0"/>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fade">
                                      <p:cBhvr>
                                        <p:cTn id="126" dur="500"/>
                                        <p:tgtEl>
                                          <p:spTgt spid="1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6">
                                            <p:txEl>
                                              <p:pRg st="0" end="0"/>
                                            </p:txEl>
                                          </p:spTgt>
                                        </p:tgtEl>
                                        <p:attrNameLst>
                                          <p:attrName>style.visibility</p:attrName>
                                        </p:attrNameLst>
                                      </p:cBhvr>
                                      <p:to>
                                        <p:strVal val="visible"/>
                                      </p:to>
                                    </p:set>
                                    <p:animEffect transition="in" filter="fade">
                                      <p:cBhvr>
                                        <p:cTn id="129" dur="500"/>
                                        <p:tgtEl>
                                          <p:spTgt spid="16">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fade">
                                      <p:cBhvr>
                                        <p:cTn id="1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build="p"/>
      <p:bldP spid="17" grpId="0" build="p"/>
      <p:bldP spid="18" grpId="0" build="p"/>
      <p:bldP spid="20" grpId="0" animBg="1"/>
      <p:bldP spid="21" grpId="0" build="p"/>
      <p:bldP spid="22" grpId="0" build="p"/>
      <p:bldP spid="23" grpId="0" animBg="1"/>
      <p:bldP spid="24" grpId="0" animBg="1"/>
      <p:bldP spid="25" grpId="0" build="p"/>
      <p:bldP spid="26" grpId="0" build="p"/>
      <p:bldP spid="28" grpId="0" build="p"/>
      <p:bldP spid="29" grpId="0" build="p"/>
      <p:bldP spid="30" grpId="0" build="p"/>
      <p:bldP spid="31" grpId="0" animBg="1"/>
      <p:bldP spid="32" grpId="0" animBg="1"/>
      <p:bldP spid="33" grpId="0" animBg="1"/>
      <p:bldP spid="34" grpId="0" animBg="1"/>
      <p:bldP spid="35" grpId="0" build="p"/>
      <p:bldP spid="36" grpId="0" build="p"/>
      <p:bldP spid="3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Entorno de Integración Continua</a:t>
            </a:r>
            <a:endParaRPr lang="es-ES" dirty="0"/>
          </a:p>
        </p:txBody>
      </p:sp>
      <p:pic>
        <p:nvPicPr>
          <p:cNvPr id="4" name="Marcador de contenido 3"/>
          <p:cNvPicPr>
            <a:picLocks noGrp="1" noChangeAspect="1"/>
          </p:cNvPicPr>
          <p:nvPr>
            <p:ph idx="1"/>
          </p:nvPr>
        </p:nvPicPr>
        <p:blipFill>
          <a:blip r:embed="rId2"/>
          <a:stretch>
            <a:fillRect/>
          </a:stretch>
        </p:blipFill>
        <p:spPr>
          <a:xfrm>
            <a:off x="1391320" y="2324100"/>
            <a:ext cx="9699467" cy="3508375"/>
          </a:xfrm>
          <a:prstGeom prst="rect">
            <a:avLst/>
          </a:prstGeom>
        </p:spPr>
      </p:pic>
    </p:spTree>
    <p:extLst>
      <p:ext uri="{BB962C8B-B14F-4D97-AF65-F5344CB8AC3E}">
        <p14:creationId xmlns:p14="http://schemas.microsoft.com/office/powerpoint/2010/main" val="1891610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Build</a:t>
            </a:r>
            <a:r>
              <a:rPr lang="es-ES" dirty="0"/>
              <a:t> </a:t>
            </a:r>
            <a:r>
              <a:rPr lang="es-ES" dirty="0" smtClean="0"/>
              <a:t>Automatizados</a:t>
            </a:r>
            <a:endParaRPr lang="es-ES" dirty="0"/>
          </a:p>
        </p:txBody>
      </p:sp>
      <p:sp>
        <p:nvSpPr>
          <p:cNvPr id="3" name="Marcador de contenido 2"/>
          <p:cNvSpPr>
            <a:spLocks noGrp="1"/>
          </p:cNvSpPr>
          <p:nvPr>
            <p:ph idx="1"/>
          </p:nvPr>
        </p:nvSpPr>
        <p:spPr/>
        <p:txBody>
          <a:bodyPr/>
          <a:lstStyle/>
          <a:p>
            <a:r>
              <a:rPr lang="es-ES" b="1" dirty="0" smtClean="0">
                <a:solidFill>
                  <a:srgbClr val="000000"/>
                </a:solidFill>
              </a:rPr>
              <a:t>Abarcan:</a:t>
            </a:r>
          </a:p>
          <a:p>
            <a:pPr marL="68580" indent="0">
              <a:buNone/>
            </a:pPr>
            <a:r>
              <a:rPr lang="es-ES" b="1" dirty="0" smtClean="0">
                <a:solidFill>
                  <a:srgbClr val="000000"/>
                </a:solidFill>
              </a:rPr>
              <a:t>                 -Compilación</a:t>
            </a:r>
          </a:p>
          <a:p>
            <a:pPr marL="68580" indent="0">
              <a:buNone/>
            </a:pPr>
            <a:r>
              <a:rPr lang="es-ES" b="1" dirty="0">
                <a:solidFill>
                  <a:srgbClr val="000000"/>
                </a:solidFill>
              </a:rPr>
              <a:t> </a:t>
            </a:r>
            <a:r>
              <a:rPr lang="es-ES" b="1" dirty="0" smtClean="0">
                <a:solidFill>
                  <a:srgbClr val="000000"/>
                </a:solidFill>
              </a:rPr>
              <a:t>                -Testeo</a:t>
            </a:r>
          </a:p>
          <a:p>
            <a:pPr marL="68580" indent="0">
              <a:buNone/>
            </a:pPr>
            <a:r>
              <a:rPr lang="es-ES" b="1" dirty="0">
                <a:solidFill>
                  <a:srgbClr val="000000"/>
                </a:solidFill>
              </a:rPr>
              <a:t> </a:t>
            </a:r>
            <a:r>
              <a:rPr lang="es-ES" b="1" dirty="0" smtClean="0">
                <a:solidFill>
                  <a:srgbClr val="000000"/>
                </a:solidFill>
              </a:rPr>
              <a:t>                -Inspección</a:t>
            </a:r>
          </a:p>
          <a:p>
            <a:pPr marL="68580" indent="0">
              <a:buNone/>
            </a:pPr>
            <a:r>
              <a:rPr lang="es-ES" b="1" dirty="0">
                <a:solidFill>
                  <a:srgbClr val="000000"/>
                </a:solidFill>
              </a:rPr>
              <a:t> </a:t>
            </a:r>
            <a:r>
              <a:rPr lang="es-ES" b="1" dirty="0" smtClean="0">
                <a:solidFill>
                  <a:srgbClr val="000000"/>
                </a:solidFill>
              </a:rPr>
              <a:t>                -Despliegue</a:t>
            </a:r>
            <a:endParaRPr lang="es-ES" dirty="0"/>
          </a:p>
        </p:txBody>
      </p:sp>
      <p:pic>
        <p:nvPicPr>
          <p:cNvPr id="3074" name="Picture 2" descr="http://www.unirisx.com/blog/wp-content/uploads/2014/04/build-buy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927" y="2411265"/>
            <a:ext cx="4127334" cy="273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11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8482" y="213472"/>
            <a:ext cx="9366325" cy="1143000"/>
          </a:xfrm>
        </p:spPr>
        <p:txBody>
          <a:bodyPr/>
          <a:lstStyle/>
          <a:p>
            <a:r>
              <a:rPr lang="es-ES" dirty="0"/>
              <a:t>Ventajas y Desventajas</a:t>
            </a:r>
          </a:p>
        </p:txBody>
      </p:sp>
      <p:sp>
        <p:nvSpPr>
          <p:cNvPr id="3" name="Marcador de contenido 2"/>
          <p:cNvSpPr>
            <a:spLocks noGrp="1"/>
          </p:cNvSpPr>
          <p:nvPr>
            <p:ph idx="1"/>
          </p:nvPr>
        </p:nvSpPr>
        <p:spPr>
          <a:xfrm>
            <a:off x="920773" y="1831671"/>
            <a:ext cx="10545762" cy="4931092"/>
          </a:xfrm>
        </p:spPr>
        <p:txBody>
          <a:bodyPr vert="horz" lIns="91440" tIns="45720" rIns="91440" bIns="45720" rtlCol="0" anchor="t">
            <a:normAutofit fontScale="70000" lnSpcReduction="20000"/>
          </a:bodyPr>
          <a:lstStyle/>
          <a:p>
            <a:pPr marL="0" indent="0" algn="just">
              <a:buNone/>
            </a:pPr>
            <a:r>
              <a:rPr lang="es-ES" b="1" dirty="0">
                <a:solidFill>
                  <a:srgbClr val="141412"/>
                </a:solidFill>
                <a:latin typeface="Source Sans Pro" charset="0"/>
              </a:rPr>
              <a:t>Ventajas </a:t>
            </a:r>
          </a:p>
          <a:p>
            <a:pPr marL="0" indent="0" algn="just">
              <a:buNone/>
            </a:pPr>
            <a:endParaRPr lang="es-ES" b="1" dirty="0">
              <a:solidFill>
                <a:srgbClr val="141412"/>
              </a:solidFill>
              <a:latin typeface="Source Sans Pro" charset="0"/>
            </a:endParaRPr>
          </a:p>
          <a:p>
            <a:pPr algn="just"/>
            <a:r>
              <a:rPr lang="es-ES" dirty="0">
                <a:solidFill>
                  <a:srgbClr val="141412"/>
                </a:solidFill>
                <a:latin typeface="Source Sans Pro" charset="0"/>
              </a:rPr>
              <a:t>Detección de errores lo antes posible.</a:t>
            </a:r>
          </a:p>
          <a:p>
            <a:pPr algn="just"/>
            <a:r>
              <a:rPr lang="es-ES" dirty="0">
                <a:solidFill>
                  <a:srgbClr val="252525"/>
                </a:solidFill>
                <a:latin typeface="Source Sans Pro" charset="0"/>
              </a:rPr>
              <a:t>Los desarrolladores pueden detectar y solucionar problemas de integración                                                                                                                                        de forma continua, evitando el caos de última hora cuando se acercan las fechas de entrega.</a:t>
            </a:r>
          </a:p>
          <a:p>
            <a:pPr algn="just"/>
            <a:r>
              <a:rPr lang="es-ES" dirty="0">
                <a:solidFill>
                  <a:srgbClr val="252525"/>
                </a:solidFill>
                <a:latin typeface="Source Sans Pro" charset="0"/>
              </a:rPr>
              <a:t>Disponibilidad constante de una versión para pruebas, demos o lanzamientos anticipados. </a:t>
            </a:r>
          </a:p>
          <a:p>
            <a:pPr algn="just"/>
            <a:r>
              <a:rPr lang="es-ES" dirty="0">
                <a:solidFill>
                  <a:srgbClr val="252525"/>
                </a:solidFill>
                <a:latin typeface="Source Sans Pro" charset="0"/>
              </a:rPr>
              <a:t>Ejecución inmediata</a:t>
            </a:r>
            <a:r>
              <a:rPr lang="es-ES" dirty="0">
                <a:solidFill>
                  <a:srgbClr val="141412"/>
                </a:solidFill>
                <a:latin typeface="Source Sans Pro" charset="0"/>
              </a:rPr>
              <a:t>         </a:t>
            </a:r>
            <a:r>
              <a:rPr lang="es-ES" dirty="0">
                <a:solidFill>
                  <a:srgbClr val="252525"/>
                </a:solidFill>
                <a:latin typeface="Source Sans Pro" charset="0"/>
              </a:rPr>
              <a:t>de las pruebas unitarias.</a:t>
            </a:r>
          </a:p>
          <a:p>
            <a:pPr algn="just"/>
            <a:r>
              <a:rPr lang="es-ES" dirty="0">
                <a:solidFill>
                  <a:srgbClr val="252525"/>
                </a:solidFill>
                <a:latin typeface="Source Sans Pro" charset="0"/>
              </a:rPr>
              <a:t>Monitorización continua de las métricas de calidad del proyecto.</a:t>
            </a:r>
          </a:p>
          <a:p>
            <a:pPr marL="0" indent="0" algn="just">
              <a:buNone/>
            </a:pPr>
            <a:endParaRPr lang="es-ES" b="1" dirty="0">
              <a:solidFill>
                <a:srgbClr val="252525"/>
              </a:solidFill>
              <a:latin typeface="Source Sans Pro" charset="0"/>
            </a:endParaRPr>
          </a:p>
          <a:p>
            <a:pPr algn="just"/>
            <a:endParaRPr lang="es-ES" b="1" dirty="0">
              <a:solidFill>
                <a:srgbClr val="252525"/>
              </a:solidFill>
              <a:latin typeface="Source Sans Pro" charset="0"/>
            </a:endParaRPr>
          </a:p>
          <a:p>
            <a:pPr marL="0" indent="0" algn="just">
              <a:buNone/>
            </a:pPr>
            <a:r>
              <a:rPr lang="es-ES" b="1" dirty="0">
                <a:solidFill>
                  <a:srgbClr val="141412"/>
                </a:solidFill>
                <a:latin typeface="Source Sans Pro" charset="0"/>
              </a:rPr>
              <a:t>Desventajas</a:t>
            </a:r>
            <a:r>
              <a:rPr lang="es-ES" dirty="0">
                <a:solidFill>
                  <a:srgbClr val="141412"/>
                </a:solidFill>
                <a:latin typeface="Source Sans Pro" charset="0"/>
              </a:rPr>
              <a:t>:</a:t>
            </a:r>
          </a:p>
          <a:p>
            <a:pPr algn="just"/>
            <a:endParaRPr lang="es-ES" dirty="0">
              <a:solidFill>
                <a:srgbClr val="141412"/>
              </a:solidFill>
              <a:latin typeface="Source Sans Pro" charset="0"/>
            </a:endParaRPr>
          </a:p>
          <a:p>
            <a:pPr algn="just"/>
            <a:r>
              <a:rPr lang="es-ES" dirty="0">
                <a:solidFill>
                  <a:srgbClr val="141412"/>
                </a:solidFill>
                <a:latin typeface="Source Sans Pro" charset="0"/>
              </a:rPr>
              <a:t>Necesitamos un tiempo de implantación inicial.</a:t>
            </a:r>
          </a:p>
          <a:p>
            <a:pPr algn="just"/>
            <a:r>
              <a:rPr lang="es-ES" dirty="0">
                <a:solidFill>
                  <a:srgbClr val="141412"/>
                </a:solidFill>
                <a:latin typeface="Source Sans Pro" charset="0"/>
              </a:rPr>
              <a:t>Es imprescindible desarrollar una buenas test-suite para la automatización de pruebas para sacarle rendimiento.</a:t>
            </a:r>
          </a:p>
          <a:p>
            <a:pPr algn="just"/>
            <a:r>
              <a:rPr lang="es-ES" dirty="0">
                <a:solidFill>
                  <a:srgbClr val="141412"/>
                </a:solidFill>
                <a:latin typeface="Source Sans Pro" charset="0"/>
              </a:rPr>
              <a:t>La refactorización a gran escala puede ser problemática debido a la continua evolución del código base.</a:t>
            </a:r>
          </a:p>
          <a:p>
            <a:pPr algn="just"/>
            <a:r>
              <a:rPr lang="es-ES" dirty="0">
                <a:solidFill>
                  <a:srgbClr val="141412"/>
                </a:solidFill>
                <a:latin typeface="Source Sans Pro" charset="0"/>
              </a:rPr>
              <a:t>El coste hardware puede ser significativo.</a:t>
            </a:r>
          </a:p>
        </p:txBody>
      </p:sp>
    </p:spTree>
    <p:extLst>
      <p:ext uri="{BB962C8B-B14F-4D97-AF65-F5344CB8AC3E}">
        <p14:creationId xmlns:p14="http://schemas.microsoft.com/office/powerpoint/2010/main" val="4005424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altLang="es-ES" dirty="0" err="1"/>
              <a:t>Que</a:t>
            </a:r>
            <a:r>
              <a:rPr lang="en-US" altLang="es-ES" dirty="0"/>
              <a:t> </a:t>
            </a:r>
            <a:r>
              <a:rPr lang="en-US" altLang="es-ES" dirty="0" err="1"/>
              <a:t>Necesitamos</a:t>
            </a:r>
            <a:r>
              <a:rPr lang="en-US" altLang="es-ES" dirty="0"/>
              <a:t/>
            </a:r>
            <a:br>
              <a:rPr lang="en-US" altLang="es-ES" dirty="0"/>
            </a:br>
            <a:endParaRPr lang="es-ES" dirty="0"/>
          </a:p>
        </p:txBody>
      </p:sp>
      <p:sp>
        <p:nvSpPr>
          <p:cNvPr id="3" name="Marcador de contenido 2"/>
          <p:cNvSpPr>
            <a:spLocks noGrp="1"/>
          </p:cNvSpPr>
          <p:nvPr>
            <p:ph idx="1"/>
          </p:nvPr>
        </p:nvSpPr>
        <p:spPr/>
        <p:txBody>
          <a:bodyPr>
            <a:normAutofit fontScale="92500" lnSpcReduction="10000"/>
          </a:bodyPr>
          <a:lstStyle/>
          <a:p>
            <a:pPr hangingPunct="0">
              <a:lnSpc>
                <a:spcPct val="90000"/>
              </a:lnSpc>
              <a:spcBef>
                <a:spcPts val="675"/>
              </a:spcBef>
            </a:pPr>
            <a:r>
              <a:rPr lang="en-US" altLang="es-ES" b="1" dirty="0">
                <a:solidFill>
                  <a:schemeClr val="tx1"/>
                </a:solidFill>
                <a:latin typeface="Nina Compressed" charset="0"/>
              </a:rPr>
              <a:t>Software</a:t>
            </a:r>
          </a:p>
          <a:p>
            <a:pPr hangingPunct="0">
              <a:lnSpc>
                <a:spcPct val="90000"/>
              </a:lnSpc>
              <a:spcBef>
                <a:spcPts val="575"/>
              </a:spcBef>
            </a:pPr>
            <a:r>
              <a:rPr lang="en-US" altLang="es-ES" dirty="0">
                <a:solidFill>
                  <a:schemeClr val="tx1"/>
                </a:solidFill>
                <a:latin typeface="Nina Compressed" charset="0"/>
              </a:rPr>
              <a:t>- Control de </a:t>
            </a:r>
            <a:r>
              <a:rPr lang="en-US" altLang="es-ES" dirty="0" err="1">
                <a:solidFill>
                  <a:schemeClr val="tx1"/>
                </a:solidFill>
                <a:latin typeface="Nina Compressed" charset="0"/>
              </a:rPr>
              <a:t>Versiones</a:t>
            </a:r>
            <a:r>
              <a:rPr lang="en-US" altLang="es-ES" dirty="0">
                <a:solidFill>
                  <a:schemeClr val="tx1"/>
                </a:solidFill>
                <a:latin typeface="Nina Compressed" charset="0"/>
              </a:rPr>
              <a:t> (SVN)</a:t>
            </a:r>
          </a:p>
          <a:p>
            <a:pPr hangingPunct="0">
              <a:lnSpc>
                <a:spcPct val="90000"/>
              </a:lnSpc>
              <a:spcBef>
                <a:spcPts val="575"/>
              </a:spcBef>
            </a:pPr>
            <a:r>
              <a:rPr lang="es-ES" altLang="es-ES" dirty="0">
                <a:solidFill>
                  <a:schemeClr val="tx1"/>
                </a:solidFill>
                <a:latin typeface="Nina Compressed" charset="0"/>
              </a:rPr>
              <a:t>- Herramienta para generar </a:t>
            </a:r>
            <a:r>
              <a:rPr lang="es-ES" altLang="es-ES" dirty="0" err="1">
                <a:solidFill>
                  <a:schemeClr val="tx1"/>
                </a:solidFill>
                <a:latin typeface="Nina Compressed" charset="0"/>
              </a:rPr>
              <a:t>Build</a:t>
            </a:r>
            <a:r>
              <a:rPr lang="es-ES" altLang="es-ES" dirty="0">
                <a:solidFill>
                  <a:schemeClr val="tx1"/>
                </a:solidFill>
                <a:latin typeface="Nina Compressed" charset="0"/>
              </a:rPr>
              <a:t> y </a:t>
            </a:r>
            <a:r>
              <a:rPr lang="es-ES" altLang="es-ES" dirty="0" err="1">
                <a:solidFill>
                  <a:schemeClr val="tx1"/>
                </a:solidFill>
                <a:latin typeface="Nina Compressed" charset="0"/>
              </a:rPr>
              <a:t>automización</a:t>
            </a:r>
            <a:r>
              <a:rPr lang="es-ES" altLang="es-ES" dirty="0">
                <a:solidFill>
                  <a:schemeClr val="tx1"/>
                </a:solidFill>
                <a:latin typeface="Nina Compressed" charset="0"/>
              </a:rPr>
              <a:t> de tareas (</a:t>
            </a:r>
            <a:r>
              <a:rPr lang="es-ES" altLang="es-ES" dirty="0" err="1">
                <a:solidFill>
                  <a:schemeClr val="tx1"/>
                </a:solidFill>
                <a:latin typeface="Nina Compressed" charset="0"/>
              </a:rPr>
              <a:t>Maven</a:t>
            </a:r>
            <a:r>
              <a:rPr lang="es-ES" altLang="es-ES" dirty="0">
                <a:solidFill>
                  <a:schemeClr val="tx1"/>
                </a:solidFill>
                <a:latin typeface="Nina Compressed" charset="0"/>
              </a:rPr>
              <a:t> - Hudson)</a:t>
            </a:r>
          </a:p>
          <a:p>
            <a:pPr hangingPunct="0">
              <a:lnSpc>
                <a:spcPct val="90000"/>
              </a:lnSpc>
              <a:spcBef>
                <a:spcPts val="575"/>
              </a:spcBef>
            </a:pPr>
            <a:r>
              <a:rPr lang="en-US" altLang="es-ES" dirty="0">
                <a:solidFill>
                  <a:schemeClr val="tx1"/>
                </a:solidFill>
                <a:latin typeface="Nina Compressed" charset="0"/>
              </a:rPr>
              <a:t>- T</a:t>
            </a:r>
            <a:r>
              <a:rPr lang="en-US" altLang="es-ES" dirty="0" smtClean="0">
                <a:solidFill>
                  <a:schemeClr val="tx1"/>
                </a:solidFill>
                <a:latin typeface="Nina Compressed" charset="0"/>
              </a:rPr>
              <a:t>esting :Junit</a:t>
            </a:r>
            <a:endParaRPr lang="en-US" altLang="es-ES" dirty="0">
              <a:solidFill>
                <a:schemeClr val="tx1"/>
              </a:solidFill>
              <a:latin typeface="Nina Compressed" charset="0"/>
            </a:endParaRPr>
          </a:p>
          <a:p>
            <a:pPr hangingPunct="0">
              <a:lnSpc>
                <a:spcPct val="90000"/>
              </a:lnSpc>
              <a:spcBef>
                <a:spcPts val="575"/>
              </a:spcBef>
            </a:pPr>
            <a:r>
              <a:rPr lang="en-US" altLang="es-ES" dirty="0">
                <a:solidFill>
                  <a:schemeClr val="tx1"/>
                </a:solidFill>
                <a:latin typeface="Nina Compressed" charset="0"/>
              </a:rPr>
              <a:t>- </a:t>
            </a:r>
            <a:r>
              <a:rPr lang="en-US" altLang="es-ES" dirty="0" err="1">
                <a:solidFill>
                  <a:schemeClr val="tx1"/>
                </a:solidFill>
                <a:latin typeface="Nina Compressed" charset="0"/>
              </a:rPr>
              <a:t>Métricas</a:t>
            </a:r>
            <a:r>
              <a:rPr lang="en-US" altLang="es-ES" dirty="0">
                <a:solidFill>
                  <a:schemeClr val="tx1"/>
                </a:solidFill>
                <a:latin typeface="Nina Compressed" charset="0"/>
              </a:rPr>
              <a:t> y/o </a:t>
            </a:r>
            <a:r>
              <a:rPr lang="en-US" altLang="es-ES" dirty="0" err="1">
                <a:solidFill>
                  <a:schemeClr val="tx1"/>
                </a:solidFill>
                <a:latin typeface="Nina Compressed" charset="0"/>
              </a:rPr>
              <a:t>reportes</a:t>
            </a:r>
            <a:r>
              <a:rPr lang="en-US" altLang="es-ES" dirty="0">
                <a:solidFill>
                  <a:schemeClr val="tx1"/>
                </a:solidFill>
                <a:latin typeface="Nina Compressed" charset="0"/>
              </a:rPr>
              <a:t> de </a:t>
            </a:r>
            <a:r>
              <a:rPr lang="en-US" altLang="es-ES" dirty="0" err="1">
                <a:solidFill>
                  <a:schemeClr val="tx1"/>
                </a:solidFill>
                <a:latin typeface="Nina Compressed" charset="0"/>
              </a:rPr>
              <a:t>Analisis</a:t>
            </a:r>
            <a:r>
              <a:rPr lang="en-US" altLang="es-ES" dirty="0">
                <a:solidFill>
                  <a:schemeClr val="tx1"/>
                </a:solidFill>
                <a:latin typeface="Nina Compressed" charset="0"/>
              </a:rPr>
              <a:t> de </a:t>
            </a:r>
            <a:r>
              <a:rPr lang="en-US" altLang="es-ES" dirty="0" err="1">
                <a:solidFill>
                  <a:schemeClr val="tx1"/>
                </a:solidFill>
                <a:latin typeface="Nina Compressed" charset="0"/>
              </a:rPr>
              <a:t>código</a:t>
            </a:r>
            <a:r>
              <a:rPr lang="en-US" altLang="es-ES" dirty="0">
                <a:solidFill>
                  <a:schemeClr val="tx1"/>
                </a:solidFill>
                <a:latin typeface="Nina Compressed" charset="0"/>
              </a:rPr>
              <a:t> (Sonar)</a:t>
            </a:r>
          </a:p>
          <a:p>
            <a:pPr hangingPunct="0">
              <a:lnSpc>
                <a:spcPct val="90000"/>
              </a:lnSpc>
              <a:spcBef>
                <a:spcPts val="575"/>
              </a:spcBef>
            </a:pPr>
            <a:endParaRPr lang="en-US" altLang="es-ES" dirty="0">
              <a:solidFill>
                <a:schemeClr val="tx1"/>
              </a:solidFill>
              <a:latin typeface="Nina Compressed" charset="0"/>
            </a:endParaRPr>
          </a:p>
          <a:p>
            <a:pPr hangingPunct="0">
              <a:lnSpc>
                <a:spcPct val="90000"/>
              </a:lnSpc>
              <a:spcBef>
                <a:spcPts val="675"/>
              </a:spcBef>
            </a:pPr>
            <a:r>
              <a:rPr lang="en-US" altLang="es-ES" b="1" dirty="0">
                <a:solidFill>
                  <a:schemeClr val="tx1"/>
                </a:solidFill>
                <a:latin typeface="Nina Compressed" charset="0"/>
              </a:rPr>
              <a:t>Hardware</a:t>
            </a:r>
          </a:p>
          <a:p>
            <a:pPr hangingPunct="0">
              <a:lnSpc>
                <a:spcPct val="90000"/>
              </a:lnSpc>
              <a:spcBef>
                <a:spcPts val="575"/>
              </a:spcBef>
            </a:pPr>
            <a:r>
              <a:rPr lang="en-US" altLang="es-ES" dirty="0">
                <a:solidFill>
                  <a:schemeClr val="tx1"/>
                </a:solidFill>
                <a:latin typeface="Nina Compressed" charset="0"/>
              </a:rPr>
              <a:t>- </a:t>
            </a:r>
            <a:r>
              <a:rPr lang="en-US" altLang="es-ES" dirty="0" err="1">
                <a:solidFill>
                  <a:schemeClr val="tx1"/>
                </a:solidFill>
                <a:latin typeface="Nina Compressed" charset="0"/>
              </a:rPr>
              <a:t>Servidor</a:t>
            </a:r>
            <a:r>
              <a:rPr lang="en-US" altLang="es-ES" dirty="0">
                <a:solidFill>
                  <a:schemeClr val="tx1"/>
                </a:solidFill>
                <a:latin typeface="Nina Compressed" charset="0"/>
              </a:rPr>
              <a:t> </a:t>
            </a:r>
            <a:r>
              <a:rPr lang="en-US" altLang="es-ES" dirty="0" err="1">
                <a:solidFill>
                  <a:schemeClr val="tx1"/>
                </a:solidFill>
                <a:latin typeface="Nina Compressed" charset="0"/>
              </a:rPr>
              <a:t>dedicado</a:t>
            </a:r>
            <a:r>
              <a:rPr lang="en-US" altLang="es-ES" dirty="0">
                <a:solidFill>
                  <a:schemeClr val="tx1"/>
                </a:solidFill>
                <a:latin typeface="Nina Compressed" charset="0"/>
              </a:rPr>
              <a:t> a IC</a:t>
            </a:r>
          </a:p>
          <a:p>
            <a:pPr hangingPunct="0">
              <a:lnSpc>
                <a:spcPct val="90000"/>
              </a:lnSpc>
              <a:spcBef>
                <a:spcPts val="575"/>
              </a:spcBef>
            </a:pPr>
            <a:r>
              <a:rPr lang="en-US" altLang="es-ES" dirty="0">
                <a:solidFill>
                  <a:schemeClr val="tx1"/>
                </a:solidFill>
                <a:latin typeface="Nina Compressed" charset="0"/>
              </a:rPr>
              <a:t>- </a:t>
            </a:r>
            <a:r>
              <a:rPr lang="en-US" altLang="es-ES" dirty="0" err="1">
                <a:solidFill>
                  <a:schemeClr val="tx1"/>
                </a:solidFill>
                <a:latin typeface="Nina Compressed" charset="0"/>
              </a:rPr>
              <a:t>Espacio</a:t>
            </a:r>
            <a:r>
              <a:rPr lang="en-US" altLang="es-ES" dirty="0">
                <a:solidFill>
                  <a:schemeClr val="tx1"/>
                </a:solidFill>
                <a:latin typeface="Nina Compressed" charset="0"/>
              </a:rPr>
              <a:t> </a:t>
            </a:r>
            <a:r>
              <a:rPr lang="en-US" altLang="es-ES" dirty="0" err="1">
                <a:solidFill>
                  <a:schemeClr val="tx1"/>
                </a:solidFill>
                <a:latin typeface="Nina Compressed" charset="0"/>
              </a:rPr>
              <a:t>en</a:t>
            </a:r>
            <a:r>
              <a:rPr lang="en-US" altLang="es-ES" dirty="0">
                <a:solidFill>
                  <a:schemeClr val="tx1"/>
                </a:solidFill>
                <a:latin typeface="Nina Compressed" charset="0"/>
              </a:rPr>
              <a:t> el disco</a:t>
            </a:r>
          </a:p>
          <a:p>
            <a:endParaRPr lang="es-ES" dirty="0"/>
          </a:p>
        </p:txBody>
      </p:sp>
    </p:spTree>
    <p:extLst>
      <p:ext uri="{BB962C8B-B14F-4D97-AF65-F5344CB8AC3E}">
        <p14:creationId xmlns:p14="http://schemas.microsoft.com/office/powerpoint/2010/main" val="10017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3B3835"/>
                </a:solidFill>
                <a:latin typeface="Century Gothic" charset="0"/>
              </a:rPr>
              <a:t>1. Introducción</a:t>
            </a:r>
          </a:p>
        </p:txBody>
      </p:sp>
      <p:sp>
        <p:nvSpPr>
          <p:cNvPr id="3" name="Marcador de contenido 2"/>
          <p:cNvSpPr>
            <a:spLocks noGrp="1"/>
          </p:cNvSpPr>
          <p:nvPr>
            <p:ph idx="1"/>
          </p:nvPr>
        </p:nvSpPr>
        <p:spPr>
          <a:xfrm>
            <a:off x="1391323" y="2323652"/>
            <a:ext cx="9036423" cy="3801575"/>
          </a:xfrm>
        </p:spPr>
        <p:txBody>
          <a:bodyPr vert="horz" lIns="91440" tIns="45720" rIns="91440" bIns="45720" rtlCol="0" anchor="t">
            <a:normAutofit lnSpcReduction="10000"/>
          </a:bodyPr>
          <a:lstStyle/>
          <a:p>
            <a:r>
              <a:rPr lang="es-ES" dirty="0">
                <a:solidFill>
                  <a:srgbClr val="000000"/>
                </a:solidFill>
                <a:latin typeface=""/>
              </a:rPr>
              <a:t>Realización de despliegues diarios o suficientemente a menudo como para justificar montar una estructura de despliegues, compilación y propagación de nuevas versiones.</a:t>
            </a:r>
          </a:p>
          <a:p>
            <a:r>
              <a:rPr lang="es-ES" dirty="0">
                <a:solidFill>
                  <a:srgbClr val="000000"/>
                </a:solidFill>
                <a:latin typeface=""/>
              </a:rPr>
              <a:t>Permite que la construcción y ejecución de pruebas sea realizada cada vez que el código cambia o cuando se configure.</a:t>
            </a:r>
          </a:p>
          <a:p>
            <a:r>
              <a:rPr lang="es-ES" dirty="0">
                <a:solidFill>
                  <a:srgbClr val="000000"/>
                </a:solidFill>
                <a:latin typeface=""/>
              </a:rPr>
              <a:t> Detección y solución de dependencias e incompatibilidades en el código.</a:t>
            </a:r>
          </a:p>
          <a:p>
            <a:r>
              <a:rPr lang="es-ES" dirty="0">
                <a:solidFill>
                  <a:srgbClr val="000000"/>
                </a:solidFill>
                <a:latin typeface=""/>
              </a:rPr>
              <a:t> El proceso de build diario minimiza los riesgos de integración porque los problemas son identificados continuamente</a:t>
            </a:r>
            <a:r>
              <a:rPr lang="es-ES" dirty="0" smtClean="0">
                <a:solidFill>
                  <a:srgbClr val="000000"/>
                </a:solidFill>
                <a:latin typeface=""/>
              </a:rPr>
              <a:t>.</a:t>
            </a:r>
            <a:endParaRPr lang="es-ES" dirty="0">
              <a:solidFill>
                <a:srgbClr val="000000"/>
              </a:solidFill>
              <a:latin typeface=""/>
            </a:endParaRPr>
          </a:p>
        </p:txBody>
      </p:sp>
    </p:spTree>
    <p:extLst>
      <p:ext uri="{BB962C8B-B14F-4D97-AF65-F5344CB8AC3E}">
        <p14:creationId xmlns:p14="http://schemas.microsoft.com/office/powerpoint/2010/main" val="39390614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2031</Words>
  <Application>Microsoft Office PowerPoint</Application>
  <PresentationFormat>Panorámica</PresentationFormat>
  <Paragraphs>181</Paragraphs>
  <Slides>35</Slides>
  <Notes>19</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35</vt:i4>
      </vt:variant>
    </vt:vector>
  </HeadingPairs>
  <TitlesOfParts>
    <vt:vector size="51" baseType="lpstr">
      <vt:lpstr>Gulim</vt:lpstr>
      <vt:lpstr>MS PGothic</vt:lpstr>
      <vt:lpstr>SimSun</vt:lpstr>
      <vt:lpstr>Arial</vt:lpstr>
      <vt:lpstr>Calibri</vt:lpstr>
      <vt:lpstr>Calibri Light</vt:lpstr>
      <vt:lpstr>Century Gothic</vt:lpstr>
      <vt:lpstr>Exo</vt:lpstr>
      <vt:lpstr>Gill Sans MT</vt:lpstr>
      <vt:lpstr>Nina Compressed</vt:lpstr>
      <vt:lpstr>Segoe UI</vt:lpstr>
      <vt:lpstr>Source Sans Pro</vt:lpstr>
      <vt:lpstr>Tahoma</vt:lpstr>
      <vt:lpstr>Times New Roman</vt:lpstr>
      <vt:lpstr>Wingdings 2</vt:lpstr>
      <vt:lpstr>Austin</vt:lpstr>
      <vt:lpstr>Integración Continua</vt:lpstr>
      <vt:lpstr>Que es ?</vt:lpstr>
      <vt:lpstr>Porque usar integración Continua?</vt:lpstr>
      <vt:lpstr>COMO FUNCIONA LA INTEGRACIÓN CONTINUA?</vt:lpstr>
      <vt:lpstr>Entorno de Integración Continua</vt:lpstr>
      <vt:lpstr>Build Automatizados</vt:lpstr>
      <vt:lpstr>Ventajas y Desventajas</vt:lpstr>
      <vt:lpstr>Que Necesitamos </vt:lpstr>
      <vt:lpstr>1. Introducción</vt:lpstr>
      <vt:lpstr>2. Procedimiento</vt:lpstr>
      <vt:lpstr>OBJETIVOS </vt:lpstr>
      <vt:lpstr>HERRAMIENTAS</vt:lpstr>
      <vt:lpstr>Tecnologias de Integracion Continua</vt:lpstr>
      <vt:lpstr>Feedback Rapido</vt:lpstr>
      <vt:lpstr>¿Cómo es importante la Integración Continua para las siguientes personas?</vt:lpstr>
      <vt:lpstr>Para un tester (Control)</vt:lpstr>
      <vt:lpstr>Presentación de PowerPoint</vt:lpstr>
      <vt:lpstr>Para un jefe de proyecto (Visibilidad)</vt:lpstr>
      <vt:lpstr>Presentación de PowerPoint</vt:lpstr>
      <vt:lpstr>Para un jefe de programadores</vt:lpstr>
      <vt:lpstr>Presentación de PowerPoint</vt:lpstr>
      <vt:lpstr>Para un equipo de programadores (seguridad) </vt:lpstr>
      <vt:lpstr>Presentación de PowerPoint</vt:lpstr>
      <vt:lpstr>GIT</vt:lpstr>
      <vt:lpstr>Branch en Git</vt:lpstr>
      <vt:lpstr>Para crear un branch </vt:lpstr>
      <vt:lpstr>Presentación de PowerPoint</vt:lpstr>
      <vt:lpstr>Presentación de PowerPoint</vt:lpstr>
      <vt:lpstr>Presentación de PowerPoint</vt:lpstr>
      <vt:lpstr>Git hub</vt:lpstr>
      <vt:lpstr>Bitbucket</vt:lpstr>
      <vt:lpstr>Travis CI </vt:lpstr>
      <vt:lpstr>Jenkins </vt:lpstr>
      <vt:lpstr>ANT</vt:lpstr>
      <vt:lpstr>      Sonar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Continua</dc:title>
  <dc:creator/>
  <cp:lastModifiedBy/>
  <cp:revision>8</cp:revision>
  <dcterms:created xsi:type="dcterms:W3CDTF">2012-07-30T22:48:03Z</dcterms:created>
  <dcterms:modified xsi:type="dcterms:W3CDTF">2015-05-12T08:44:45Z</dcterms:modified>
</cp:coreProperties>
</file>