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031890A-78E8-4663-8A72-BF693AF81C06}">
          <p14:sldIdLst>
            <p14:sldId id="256"/>
            <p14:sldId id="259"/>
            <p14:sldId id="260"/>
            <p14:sldId id="257"/>
          </p14:sldIdLst>
        </p14:section>
        <p14:section name="Sección sin título" id="{2414A58C-7266-4743-8372-62A8B7EF19E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>
      <p:cViewPr>
        <p:scale>
          <a:sx n="60" d="100"/>
          <a:sy n="60" d="100"/>
        </p:scale>
        <p:origin x="93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F7B4C-C1E3-4735-B701-E63B382CFE69}" type="datetimeFigureOut">
              <a:rPr lang="zh-CN" altLang="en-US" smtClean="0"/>
              <a:t>2017/1/18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5D09-363C-48BD-B259-80F1153F0B5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4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05D09-363C-48BD-B259-80F1153F0B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8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33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6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19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8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2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5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23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778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5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8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52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8398-50C8-4D38-931F-7B6AE129B589}" type="datetimeFigureOut">
              <a:rPr lang="nl-NL" smtClean="0"/>
              <a:pPr/>
              <a:t>18-1-2017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3917-9A95-4BA8-9FCC-F0CAEAFC3E62}" type="slidenum">
              <a:rPr lang="nl-NL" smtClean="0"/>
              <a:pPr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58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36912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nl-NL" altLang="zh-CN" sz="4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</a:t>
            </a:r>
            <a:r>
              <a:rPr lang="nl-NL" altLang="zh-CN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altLang="zh-CN" sz="4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nl-NL" altLang="zh-CN" sz="4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icrobial</a:t>
            </a:r>
            <a:r>
              <a:rPr lang="nl-NL" altLang="zh-CN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community analysis</a:t>
            </a:r>
            <a:r>
              <a:rPr lang="nl-NL" altLang="zh-CN" dirty="0" smtClean="0"/>
              <a:t/>
            </a:r>
            <a:br>
              <a:rPr lang="nl-NL" altLang="zh-CN" dirty="0" smtClean="0"/>
            </a:br>
            <a:r>
              <a:rPr lang="en-US" sz="2700" dirty="0" smtClean="0"/>
              <a:t>  </a:t>
            </a:r>
            <a:br>
              <a:rPr lang="en-US" sz="27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3928" y="4725144"/>
            <a:ext cx="4752528" cy="1296144"/>
          </a:xfrm>
        </p:spPr>
        <p:txBody>
          <a:bodyPr>
            <a:normAutofit/>
          </a:bodyPr>
          <a:lstStyle/>
          <a:p>
            <a:r>
              <a:rPr lang="nl-NL" dirty="0" smtClean="0"/>
              <a:t>Edisa Garcia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&amp;</a:t>
            </a:r>
            <a:r>
              <a:rPr lang="en-US" altLang="zh-CN" dirty="0" smtClean="0"/>
              <a:t> </a:t>
            </a:r>
            <a:r>
              <a:rPr lang="nl-NL" altLang="zh-CN" dirty="0" smtClean="0"/>
              <a:t>Xiu Jia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20</a:t>
            </a:r>
            <a:r>
              <a:rPr lang="nl-NL" dirty="0" smtClean="0"/>
              <a:t> </a:t>
            </a:r>
            <a:r>
              <a:rPr lang="nl-NL" dirty="0" smtClean="0"/>
              <a:t>J</a:t>
            </a:r>
            <a:r>
              <a:rPr lang="en-US" altLang="zh-CN" dirty="0" smtClean="0"/>
              <a:t>an. 2017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287299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2514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Aim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224" y="1824878"/>
            <a:ext cx="8229600" cy="1468759"/>
          </a:xfrm>
        </p:spPr>
        <p:txBody>
          <a:bodyPr>
            <a:normAutofit lnSpcReduction="10000"/>
          </a:bodyPr>
          <a:lstStyle/>
          <a:p>
            <a:r>
              <a:rPr lang="en-GB" altLang="zh-CN" dirty="0" smtClean="0"/>
              <a:t>Integrate different </a:t>
            </a:r>
            <a:r>
              <a:rPr lang="en-GB" altLang="zh-CN" dirty="0" err="1" smtClean="0"/>
              <a:t>softwares</a:t>
            </a:r>
            <a:r>
              <a:rPr lang="en-GB" altLang="zh-CN" dirty="0" smtClean="0"/>
              <a:t> to optimize the pipeline </a:t>
            </a:r>
            <a:r>
              <a:rPr lang="en-GB" altLang="zh-CN" dirty="0" smtClean="0"/>
              <a:t>from raw 16S </a:t>
            </a:r>
            <a:r>
              <a:rPr lang="en-GB" altLang="zh-CN" dirty="0" err="1" smtClean="0"/>
              <a:t>rDNA</a:t>
            </a:r>
            <a:r>
              <a:rPr lang="en-GB" altLang="zh-CN" dirty="0" smtClean="0"/>
              <a:t> sequences to a OTU table.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69976" y="3683684"/>
            <a:ext cx="7632848" cy="432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altLang="zh-CN" dirty="0" err="1" smtClean="0">
                <a:solidFill>
                  <a:schemeClr val="accent1">
                    <a:lumMod val="50000"/>
                  </a:schemeClr>
                </a:solidFill>
              </a:rPr>
              <a:t>OTUs</a:t>
            </a:r>
            <a:r>
              <a:rPr lang="nl-NL" altLang="zh-CN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nl-NL" altLang="zh-CN" dirty="0" err="1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nl-NL" altLang="zh-CN" dirty="0" err="1" smtClean="0">
                <a:solidFill>
                  <a:schemeClr val="accent1">
                    <a:lumMod val="50000"/>
                  </a:schemeClr>
                </a:solidFill>
              </a:rPr>
              <a:t>perational</a:t>
            </a:r>
            <a:r>
              <a:rPr lang="nl-NL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nl-NL" altLang="zh-CN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nl-NL" altLang="zh-CN" dirty="0" err="1" smtClean="0">
                <a:solidFill>
                  <a:schemeClr val="accent1">
                    <a:lumMod val="50000"/>
                  </a:schemeClr>
                </a:solidFill>
              </a:rPr>
              <a:t>axonomic</a:t>
            </a:r>
            <a:r>
              <a:rPr lang="nl-NL" altLang="zh-CN" dirty="0" smtClean="0">
                <a:solidFill>
                  <a:schemeClr val="accent1">
                    <a:lumMod val="50000"/>
                  </a:schemeClr>
                </a:solidFill>
              </a:rPr>
              <a:t> Units (~species)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11760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347" y="5564398"/>
            <a:ext cx="2701850" cy="10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“merge paired reads flash”的图片搜索结果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1449"/>
          <a:stretch/>
        </p:blipFill>
        <p:spPr bwMode="auto">
          <a:xfrm>
            <a:off x="335347" y="2191850"/>
            <a:ext cx="3332837" cy="1224136"/>
          </a:xfrm>
          <a:prstGeom prst="rect">
            <a:avLst/>
          </a:prstGeom>
          <a:noFill/>
        </p:spPr>
      </p:pic>
      <p:pic>
        <p:nvPicPr>
          <p:cNvPr id="7" name="Picture 10" descr="“qiime”的图片搜索结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687" y="354066"/>
            <a:ext cx="3297418" cy="1060908"/>
          </a:xfrm>
          <a:prstGeom prst="rect">
            <a:avLst/>
          </a:prstGeom>
          <a:noFill/>
        </p:spPr>
      </p:pic>
      <p:pic>
        <p:nvPicPr>
          <p:cNvPr id="8" name="Picture 12" descr="“usearch”的图片搜索结果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5805" y="4982557"/>
            <a:ext cx="1982786" cy="638713"/>
          </a:xfrm>
          <a:prstGeom prst="rect">
            <a:avLst/>
          </a:prstGeom>
          <a:noFill/>
        </p:spPr>
      </p:pic>
      <p:pic>
        <p:nvPicPr>
          <p:cNvPr id="9" name="Picture 4" descr="“merge paired reads flash”的图片搜索结果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867"/>
          <a:stretch/>
        </p:blipFill>
        <p:spPr bwMode="auto">
          <a:xfrm>
            <a:off x="533644" y="3292983"/>
            <a:ext cx="2305256" cy="786251"/>
          </a:xfrm>
          <a:prstGeom prst="rect">
            <a:avLst/>
          </a:prstGeom>
          <a:noFill/>
        </p:spPr>
      </p:pic>
      <p:sp>
        <p:nvSpPr>
          <p:cNvPr id="12" name="CuadroTexto 11"/>
          <p:cNvSpPr txBox="1"/>
          <p:nvPr/>
        </p:nvSpPr>
        <p:spPr>
          <a:xfrm>
            <a:off x="3654501" y="-38594"/>
            <a:ext cx="5496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Robust </a:t>
            </a:r>
            <a:r>
              <a:rPr lang="en-GB" sz="2400" dirty="0" err="1" smtClean="0"/>
              <a:t>plataform</a:t>
            </a:r>
            <a:r>
              <a:rPr lang="en-GB" sz="2400" dirty="0" smtClean="0"/>
              <a:t> based on </a:t>
            </a:r>
            <a:r>
              <a:rPr lang="en-GB" sz="2400" dirty="0" err="1" smtClean="0"/>
              <a:t>PyCogent</a:t>
            </a:r>
            <a:r>
              <a:rPr lang="en-GB" sz="2400" dirty="0" smtClean="0"/>
              <a:t> toolkit that allows rapidly insights about microbial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Highly modular </a:t>
            </a:r>
            <a:r>
              <a:rPr lang="en-GB" sz="2400" dirty="0" smtClean="0">
                <a:sym typeface="Wingdings" panose="05000000000000000000" pitchFamily="2" charset="2"/>
              </a:rPr>
              <a:t></a:t>
            </a:r>
            <a:r>
              <a:rPr lang="en-GB" sz="2400" dirty="0" smtClean="0"/>
              <a:t> Multiple options in quality filtering</a:t>
            </a:r>
          </a:p>
          <a:p>
            <a:endParaRPr lang="en-US" sz="2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654501" y="2855603"/>
            <a:ext cx="4599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Fast and accurate in merging pair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end-reads</a:t>
            </a:r>
            <a:endParaRPr lang="en-US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732240" y="47971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654501" y="4918067"/>
            <a:ext cx="548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Accurate in chimera detection and  OTU generation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2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08" y="346646"/>
            <a:ext cx="3610744" cy="562074"/>
          </a:xfrm>
        </p:spPr>
        <p:txBody>
          <a:bodyPr>
            <a:noAutofit/>
          </a:bodyPr>
          <a:lstStyle/>
          <a:p>
            <a:r>
              <a:rPr lang="nl-NL" b="1" dirty="0" smtClean="0"/>
              <a:t>Workflow</a:t>
            </a:r>
            <a:endParaRPr lang="nl-NL" b="1" dirty="0"/>
          </a:p>
        </p:txBody>
      </p:sp>
      <p:sp>
        <p:nvSpPr>
          <p:cNvPr id="4" name="圆角矩形 3"/>
          <p:cNvSpPr/>
          <p:nvPr/>
        </p:nvSpPr>
        <p:spPr>
          <a:xfrm>
            <a:off x="395536" y="1128276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Obtain 16S rRNA sequencing data</a:t>
            </a:r>
            <a:endParaRPr lang="zh-CN" altLang="en-US" sz="17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165304"/>
            <a:ext cx="1691680" cy="438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Image result for linu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701" y="5736790"/>
            <a:ext cx="857777" cy="9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圆角矩形 17"/>
          <p:cNvSpPr/>
          <p:nvPr/>
        </p:nvSpPr>
        <p:spPr>
          <a:xfrm>
            <a:off x="4139952" y="6309320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Results </a:t>
            </a:r>
            <a:r>
              <a:rPr lang="nl-NL" altLang="zh-CN" sz="1700" dirty="0" smtClean="0"/>
              <a:t>visualization</a:t>
            </a:r>
            <a:endParaRPr lang="zh-CN" altLang="en-US" sz="1700" dirty="0"/>
          </a:p>
        </p:txBody>
      </p:sp>
      <p:sp>
        <p:nvSpPr>
          <p:cNvPr id="20" name="圆角矩形 19"/>
          <p:cNvSpPr/>
          <p:nvPr/>
        </p:nvSpPr>
        <p:spPr>
          <a:xfrm>
            <a:off x="2123728" y="3429000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Pick\calculate OTU</a:t>
            </a:r>
            <a:endParaRPr lang="zh-CN" altLang="en-US" sz="1700" dirty="0"/>
          </a:p>
        </p:txBody>
      </p:sp>
      <p:sp>
        <p:nvSpPr>
          <p:cNvPr id="21" name="圆角矩形 20"/>
          <p:cNvSpPr/>
          <p:nvPr/>
        </p:nvSpPr>
        <p:spPr>
          <a:xfrm>
            <a:off x="827584" y="1700808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M</a:t>
            </a:r>
            <a:r>
              <a:rPr lang="en-US" altLang="zh-CN" sz="1700" dirty="0" err="1" smtClean="0"/>
              <a:t>erge</a:t>
            </a:r>
            <a:r>
              <a:rPr lang="en-US" altLang="zh-CN" sz="1700" dirty="0" smtClean="0"/>
              <a:t> paired-end reads</a:t>
            </a:r>
            <a:endParaRPr lang="zh-CN" altLang="en-US" sz="1700" dirty="0"/>
          </a:p>
        </p:txBody>
      </p:sp>
      <p:pic>
        <p:nvPicPr>
          <p:cNvPr id="5" name="Picture 4" descr="“merge paired reads flash”的图片搜索结果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4090"/>
          <a:stretch/>
        </p:blipFill>
        <p:spPr bwMode="auto">
          <a:xfrm>
            <a:off x="4213910" y="1622924"/>
            <a:ext cx="1872208" cy="504055"/>
          </a:xfrm>
          <a:prstGeom prst="rect">
            <a:avLst/>
          </a:prstGeom>
          <a:noFill/>
        </p:spPr>
      </p:pic>
      <p:sp>
        <p:nvSpPr>
          <p:cNvPr id="24" name="圆角矩形 23"/>
          <p:cNvSpPr/>
          <p:nvPr/>
        </p:nvSpPr>
        <p:spPr>
          <a:xfrm>
            <a:off x="1259632" y="2276872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Quality filtering of fastq reads</a:t>
            </a:r>
            <a:endParaRPr lang="zh-CN" altLang="en-US" sz="1700" dirty="0"/>
          </a:p>
        </p:txBody>
      </p:sp>
      <p:sp>
        <p:nvSpPr>
          <p:cNvPr id="25" name="圆角矩形 24"/>
          <p:cNvSpPr/>
          <p:nvPr/>
        </p:nvSpPr>
        <p:spPr>
          <a:xfrm>
            <a:off x="1691680" y="2852936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Remove chimera </a:t>
            </a:r>
            <a:r>
              <a:rPr lang="nl-NL" altLang="zh-CN" sz="1700" dirty="0" smtClean="0"/>
              <a:t>sequences</a:t>
            </a:r>
            <a:endParaRPr lang="zh-CN" altLang="en-US" sz="1700" dirty="0"/>
          </a:p>
        </p:txBody>
      </p:sp>
      <p:pic>
        <p:nvPicPr>
          <p:cNvPr id="1034" name="Picture 10" descr="“qiime”的图片搜索结果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276872"/>
            <a:ext cx="1480321" cy="476277"/>
          </a:xfrm>
          <a:prstGeom prst="rect">
            <a:avLst/>
          </a:prstGeom>
          <a:noFill/>
        </p:spPr>
      </p:pic>
      <p:pic>
        <p:nvPicPr>
          <p:cNvPr id="1036" name="Picture 12" descr="“usearch”的图片搜索结果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2996952"/>
            <a:ext cx="1031487" cy="332272"/>
          </a:xfrm>
          <a:prstGeom prst="rect">
            <a:avLst/>
          </a:prstGeom>
          <a:noFill/>
        </p:spPr>
      </p:pic>
      <p:pic>
        <p:nvPicPr>
          <p:cNvPr id="1038" name="Picture 14" descr="“peregrine”的图片搜索结果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7" b="18650"/>
          <a:stretch>
            <a:fillRect/>
          </a:stretch>
        </p:blipFill>
        <p:spPr bwMode="auto">
          <a:xfrm>
            <a:off x="7060767" y="111921"/>
            <a:ext cx="2123728" cy="980728"/>
          </a:xfrm>
          <a:prstGeom prst="rect">
            <a:avLst/>
          </a:prstGeom>
          <a:noFill/>
        </p:spPr>
      </p:pic>
      <p:pic>
        <p:nvPicPr>
          <p:cNvPr id="29" name="Picture 12" descr="“usearch”的图片搜索结果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36096" y="3573016"/>
            <a:ext cx="1031487" cy="332272"/>
          </a:xfrm>
          <a:prstGeom prst="rect">
            <a:avLst/>
          </a:prstGeom>
          <a:noFill/>
        </p:spPr>
      </p:pic>
      <p:sp>
        <p:nvSpPr>
          <p:cNvPr id="30" name="圆角矩形 29"/>
          <p:cNvSpPr/>
          <p:nvPr/>
        </p:nvSpPr>
        <p:spPr>
          <a:xfrm>
            <a:off x="2483768" y="4005064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Taxonomy annotation</a:t>
            </a:r>
            <a:endParaRPr lang="zh-CN" altLang="en-US" sz="1700" dirty="0"/>
          </a:p>
        </p:txBody>
      </p:sp>
      <p:sp>
        <p:nvSpPr>
          <p:cNvPr id="31" name="圆角矩形 30"/>
          <p:cNvSpPr/>
          <p:nvPr/>
        </p:nvSpPr>
        <p:spPr>
          <a:xfrm>
            <a:off x="3275856" y="5157192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M</a:t>
            </a:r>
            <a:r>
              <a:rPr lang="en-US" altLang="zh-CN" sz="1700" dirty="0" err="1" smtClean="0"/>
              <a:t>ake</a:t>
            </a:r>
            <a:r>
              <a:rPr lang="en-US" altLang="zh-CN" sz="1700" dirty="0" smtClean="0"/>
              <a:t> a </a:t>
            </a:r>
            <a:r>
              <a:rPr lang="en-US" altLang="zh-CN" sz="1700" dirty="0" smtClean="0"/>
              <a:t>Phylogenic tree</a:t>
            </a:r>
            <a:endParaRPr lang="zh-CN" altLang="en-US" sz="1700" dirty="0"/>
          </a:p>
        </p:txBody>
      </p:sp>
      <p:sp>
        <p:nvSpPr>
          <p:cNvPr id="32" name="圆角矩形 31"/>
          <p:cNvSpPr/>
          <p:nvPr/>
        </p:nvSpPr>
        <p:spPr>
          <a:xfrm>
            <a:off x="3707904" y="5733256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alpha, beta diversity analysis</a:t>
            </a:r>
            <a:endParaRPr lang="zh-CN" altLang="en-US" sz="1700" dirty="0"/>
          </a:p>
        </p:txBody>
      </p:sp>
      <p:sp>
        <p:nvSpPr>
          <p:cNvPr id="33" name="圆角矩形 32"/>
          <p:cNvSpPr/>
          <p:nvPr/>
        </p:nvSpPr>
        <p:spPr>
          <a:xfrm>
            <a:off x="2843808" y="4581128"/>
            <a:ext cx="3286400" cy="42178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altLang="zh-CN" sz="1700" dirty="0" smtClean="0"/>
              <a:t> Generate OTU table</a:t>
            </a:r>
            <a:endParaRPr lang="zh-CN" altLang="en-US" sz="1700" dirty="0"/>
          </a:p>
        </p:txBody>
      </p:sp>
      <p:pic>
        <p:nvPicPr>
          <p:cNvPr id="34" name="Picture 2" descr="Image result for 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396119"/>
            <a:ext cx="445483" cy="34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“qiime”的图片搜索结果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005064"/>
            <a:ext cx="1480321" cy="476277"/>
          </a:xfrm>
          <a:prstGeom prst="rect">
            <a:avLst/>
          </a:prstGeom>
          <a:noFill/>
        </p:spPr>
      </p:pic>
      <p:pic>
        <p:nvPicPr>
          <p:cNvPr id="37" name="Picture 10" descr="“qiime”的图片搜索结果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4581128"/>
            <a:ext cx="1480321" cy="476277"/>
          </a:xfrm>
          <a:prstGeom prst="rect">
            <a:avLst/>
          </a:prstGeom>
          <a:noFill/>
        </p:spPr>
      </p:pic>
      <p:pic>
        <p:nvPicPr>
          <p:cNvPr id="38" name="Picture 10" descr="“qiime”的图片搜索结果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8719" y="5125366"/>
            <a:ext cx="1480321" cy="476277"/>
          </a:xfrm>
          <a:prstGeom prst="rect">
            <a:avLst/>
          </a:prstGeom>
          <a:noFill/>
        </p:spPr>
      </p:pic>
      <p:pic>
        <p:nvPicPr>
          <p:cNvPr id="39" name="Picture 10" descr="“qiime”的图片搜索结果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60767" y="5689027"/>
            <a:ext cx="1480321" cy="476277"/>
          </a:xfrm>
          <a:prstGeom prst="rect">
            <a:avLst/>
          </a:prstGeom>
          <a:noFill/>
        </p:spPr>
      </p:pic>
      <p:cxnSp>
        <p:nvCxnSpPr>
          <p:cNvPr id="9" name="Conector recto 8"/>
          <p:cNvCxnSpPr/>
          <p:nvPr/>
        </p:nvCxnSpPr>
        <p:spPr>
          <a:xfrm>
            <a:off x="2123728" y="5057405"/>
            <a:ext cx="6052573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0388" y="1098329"/>
            <a:ext cx="1117692" cy="451734"/>
          </a:xfrm>
          <a:prstGeom prst="rect">
            <a:avLst/>
          </a:prstGeom>
          <a:effectLst/>
        </p:spPr>
      </p:pic>
      <p:sp>
        <p:nvSpPr>
          <p:cNvPr id="41" name="Llamada ovalada 40"/>
          <p:cNvSpPr/>
          <p:nvPr/>
        </p:nvSpPr>
        <p:spPr>
          <a:xfrm>
            <a:off x="201286" y="3933931"/>
            <a:ext cx="1814686" cy="791213"/>
          </a:xfrm>
          <a:prstGeom prst="wedgeEllipseCallout">
            <a:avLst>
              <a:gd name="adj1" fmla="val 98595"/>
              <a:gd name="adj2" fmla="val -6131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Change the data format</a:t>
            </a:r>
            <a:endParaRPr lang="en-US" sz="1600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313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122</Words>
  <Application>Microsoft Office PowerPoint</Application>
  <PresentationFormat>Presentación en pantalla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Wingdings</vt:lpstr>
      <vt:lpstr>Office Theme</vt:lpstr>
      <vt:lpstr>Soil microbial community analysis     </vt:lpstr>
      <vt:lpstr>Aim </vt:lpstr>
      <vt:lpstr>Presentación de PowerPoint</vt:lpstr>
      <vt:lpstr>Workflow</vt:lpstr>
    </vt:vector>
  </TitlesOfParts>
  <Company>University of Groningen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microbial community analysis    Using UPARSE method to get OTUs from 16S rDNA sequences</dc:title>
  <dc:creator>X. Jia</dc:creator>
  <cp:lastModifiedBy>Edisa García Hernández</cp:lastModifiedBy>
  <cp:revision>37</cp:revision>
  <dcterms:created xsi:type="dcterms:W3CDTF">2017-01-11T18:16:25Z</dcterms:created>
  <dcterms:modified xsi:type="dcterms:W3CDTF">2017-01-19T17:04:16Z</dcterms:modified>
</cp:coreProperties>
</file>