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83" r:id="rId3"/>
    <p:sldId id="275" r:id="rId4"/>
    <p:sldId id="282" r:id="rId5"/>
    <p:sldId id="281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EF5"/>
    <a:srgbClr val="333238"/>
    <a:srgbClr val="F3F0E6"/>
    <a:srgbClr val="131B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98"/>
    <p:restoredTop sz="91060"/>
  </p:normalViewPr>
  <p:slideViewPr>
    <p:cSldViewPr snapToGrid="0" snapToObjects="1">
      <p:cViewPr>
        <p:scale>
          <a:sx n="110" d="100"/>
          <a:sy n="110" d="100"/>
        </p:scale>
        <p:origin x="14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69" d="100"/>
          <a:sy n="69" d="100"/>
        </p:scale>
        <p:origin x="399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8BD92-DD1E-6447-9825-438C3467A038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240F8-3EBF-1146-86FE-8029DA0F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44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240F8-3EBF-1146-86FE-8029DA0FEA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80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240F8-3EBF-1146-86FE-8029DA0FEA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62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240F8-3EBF-1146-86FE-8029DA0FEA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68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240F8-3EBF-1146-86FE-8029DA0FEA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53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AB4B-3B91-414C-B6CE-94C27B330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B5E6D-1E4C-764B-A6FA-66C2CE092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1CB5C-B9AB-6B4C-857F-D081D722B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C187F693-6C8E-D449-98E9-E772C209CAE0}" type="datetimeFigureOut">
              <a:rPr lang="en-US" smtClean="0"/>
              <a:pPr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AF16F-2B7A-5841-B9F1-6681A897D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0C2EF-5D18-8245-B2E2-6912CAB9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37CE14EE-CCEE-B848-92EE-456D5C8C2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6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F4061-E957-F24C-B827-C631C55BF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69BC0-C323-2442-87AA-10FE31454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C8B58-9F8E-574C-BF0B-C4F2501C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F693-6C8E-D449-98E9-E772C209CAE0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1D5F4-4167-CF4C-9B8C-5D19DEF9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C6B2A-CE59-B847-B3C6-796B2243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14EE-CCEE-B848-92EE-456D5C8C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5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5FB5E6-EB58-9B45-942E-6B94363AD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18BF5-00D5-B743-B93B-8C2436B8C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ACEEE-19B7-E641-B338-BC2C5E29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F693-6C8E-D449-98E9-E772C209CAE0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C7204-50A9-5D4E-9BCF-F0FDDD0AE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AE23E-7075-EA45-B213-8801B479E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14EE-CCEE-B848-92EE-456D5C8C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5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5FD92-F212-1A48-BCAA-ADDE84FBF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830"/>
            <a:ext cx="10515600" cy="82441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3D9D5-C8B3-054A-BC1A-F859E15A7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4DF85-F5FE-6445-AA8A-1F8882B9D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F693-6C8E-D449-98E9-E772C209CAE0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FDD7D-D604-604E-8241-FBAB5B0C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B8788-8A0E-C442-B550-362E5246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14EE-CCEE-B848-92EE-456D5C8C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7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EF2BE-ADCD-7D4B-9E7A-9425D6B85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B23CE-0C5C-D549-8368-5E8F94894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4C886-F761-3640-B4B7-BBB6A3513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F693-6C8E-D449-98E9-E772C209CAE0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C76F3-C947-314E-8F3F-AA632A57B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265EF-A28E-2E4C-BA75-6F5BCA87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14EE-CCEE-B848-92EE-456D5C8C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35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D88B1-3F1B-CC48-B93E-FC13A16C2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72631"/>
            <a:ext cx="5181600" cy="49043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27FD3-8EDD-A344-8842-14B0EF249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72631"/>
            <a:ext cx="5181600" cy="49043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99595-5BB6-644B-89FA-B57E59416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F693-6C8E-D449-98E9-E772C209CAE0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91AAB-8024-BA47-AF85-B24E195F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A3155-CB61-9C4F-96B3-B4F60DDE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14EE-CCEE-B848-92EE-456D5C8C2F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ED33E94-1AB3-3844-A7F7-B7409B227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830"/>
            <a:ext cx="10515600" cy="8244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117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15ED9-CC85-7241-BFF1-E9B66E1D0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BB041-107B-CD43-B0EF-068368B68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17BE6-E23E-9D42-A88E-4447593B7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29DD72-3370-724B-9655-CF0D90EFC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2A1340-C284-7E47-8958-C84030BBDF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52FF5B-A160-2945-8928-1DDF8C0EF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F693-6C8E-D449-98E9-E772C209CAE0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7AA6AF-FB24-DE48-8A73-A8B8269F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10E429-5529-D740-8869-869A038BC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14EE-CCEE-B848-92EE-456D5C8C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9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2B0E-950F-6E48-9329-8C9993872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58146-FE97-034D-BF0C-D35FEAA1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F693-6C8E-D449-98E9-E772C209CAE0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94DF2-0518-914B-901A-F0AC2EEC3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B3884-0498-9B4C-A71E-6C72FE4AF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14EE-CCEE-B848-92EE-456D5C8C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3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0F07D8-F756-AF4F-92A0-5C6E2C20A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F693-6C8E-D449-98E9-E772C209CAE0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DB534B-5CE2-D34F-867D-4571D0B7E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4624C-D65D-9142-8CA3-B08DE986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14EE-CCEE-B848-92EE-456D5C8C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8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4F0A6-5FCB-4946-BC96-66B75CE48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DDCE1-7011-3B4C-BB7F-69B9D71E8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0262F-6048-644A-B82C-1A8712425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18B0D-B530-4043-B8E5-08F147E56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F693-6C8E-D449-98E9-E772C209CAE0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1D305-04B7-EB4E-A5B5-236591B3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49FA7-E1A2-C14B-AB05-BEC9C9CA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14EE-CCEE-B848-92EE-456D5C8C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8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D4CBF-88A5-334D-B941-61CAA9D8B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97F7A6-6E65-C14C-A018-41313EAA6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16529-64DD-DF4B-B339-DA10E5968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B9C1B-E3C2-E041-898F-7AAFDCAC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F693-6C8E-D449-98E9-E772C209CAE0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A52E7-5115-BB46-B806-F6BD31E7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7CEEF-E69C-144C-9D81-AA3A5CC6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14EE-CCEE-B848-92EE-456D5C8C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8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72A5BA-FD0D-7D4E-9C28-4BBBD1B09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E5F12-0A3C-3D4D-9159-C47AED45E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3BA67-B46E-A04D-A103-46F760B2A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C187F693-6C8E-D449-98E9-E772C209CAE0}" type="datetimeFigureOut">
              <a:rPr lang="en-US" smtClean="0"/>
              <a:pPr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9C38D-8EEC-B843-A393-35FCE7D5D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3864F-A584-E94C-9338-94177BDA2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37CE14EE-CCEE-B848-92EE-456D5C8C2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3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09C4-F07D-F84C-B834-5833A3377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6312" y="450846"/>
            <a:ext cx="10239375" cy="2349505"/>
          </a:xfrm>
        </p:spPr>
        <p:txBody>
          <a:bodyPr>
            <a:normAutofit/>
          </a:bodyPr>
          <a:lstStyle/>
          <a:p>
            <a:r>
              <a:rPr lang="en-US" dirty="0"/>
              <a:t>Advanced Data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9A1F1-DF37-0F4C-A5FA-54CBBBD21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87684"/>
            <a:ext cx="9144000" cy="1655762"/>
          </a:xfrm>
        </p:spPr>
        <p:txBody>
          <a:bodyPr>
            <a:normAutofit/>
          </a:bodyPr>
          <a:lstStyle/>
          <a:p>
            <a:pPr marR="0">
              <a:spcAft>
                <a:spcPts val="0"/>
              </a:spcAft>
            </a:pPr>
            <a:r>
              <a:rPr lang="en-US" dirty="0" err="1"/>
              <a:t>Etana</a:t>
            </a:r>
            <a:r>
              <a:rPr lang="en-US" dirty="0"/>
              <a:t> </a:t>
            </a:r>
            <a:r>
              <a:rPr lang="en-US" dirty="0" err="1"/>
              <a:t>Disasa</a:t>
            </a:r>
            <a:endParaRPr lang="en-US" dirty="0"/>
          </a:p>
          <a:p>
            <a:pPr marR="0">
              <a:spcAft>
                <a:spcPts val="0"/>
              </a:spcAft>
            </a:pPr>
            <a:r>
              <a:rPr lang="en-US" dirty="0"/>
              <a:t>College of Computer &amp; Information Sciences</a:t>
            </a:r>
          </a:p>
          <a:p>
            <a:pPr marR="0">
              <a:spcAft>
                <a:spcPts val="0"/>
              </a:spcAft>
            </a:pPr>
            <a:r>
              <a:rPr lang="en-US" dirty="0"/>
              <a:t>Regis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6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407CA-1989-2EAF-C472-E3E76A0EC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855A2-EAB3-5E3B-3061-6BCBE0D64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dataset “Drug Poisoning Mortality by County: United States” was retrieved from CDC Data. </a:t>
            </a:r>
          </a:p>
          <a:p>
            <a:r>
              <a:rPr lang="en-US" dirty="0"/>
              <a:t>It includes several data points including death rates by country which could also be grouped by state and geographical classification. </a:t>
            </a:r>
          </a:p>
          <a:p>
            <a:r>
              <a:rPr lang="en-US" dirty="0"/>
              <a:t>The data accounts for a time frame from 2003 – 2020</a:t>
            </a:r>
          </a:p>
        </p:txBody>
      </p:sp>
    </p:spTree>
    <p:extLst>
      <p:ext uri="{BB962C8B-B14F-4D97-AF65-F5344CB8AC3E}">
        <p14:creationId xmlns:p14="http://schemas.microsoft.com/office/powerpoint/2010/main" val="72478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6BA3D7-1A0D-0E46-8FDF-BFBB79FD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Average Drug Poison Death Rate by County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9F32DA-8CC8-EA83-58E6-4E8F45D74ECD}"/>
              </a:ext>
            </a:extLst>
          </p:cNvPr>
          <p:cNvSpPr txBox="1">
            <a:spLocks/>
          </p:cNvSpPr>
          <p:nvPr/>
        </p:nvSpPr>
        <p:spPr>
          <a:xfrm>
            <a:off x="7861300" y="1306582"/>
            <a:ext cx="3940175" cy="4244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Figure 1 displays an 18 years average drug poisoning death rate (death rate) across the united states by each county.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Century Gothic" panose="020B0502020202020204" pitchFamily="34" charset="0"/>
              </a:rPr>
              <a:t>This choropleth map displays that certain regions in the south western and mid east United States have witnessed higher death rates. 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Century Gothic" panose="020B0502020202020204" pitchFamily="34" charset="0"/>
              </a:rPr>
              <a:t>It is also visible that the center of the country (vertically) appear to have lower death rates.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399380-FBDA-B744-D47D-A7741BBBD1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60"/>
          <a:stretch/>
        </p:blipFill>
        <p:spPr>
          <a:xfrm>
            <a:off x="390525" y="1306582"/>
            <a:ext cx="7324725" cy="372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38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6BA3D7-1A0D-0E46-8FDF-BFBB79FD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Traffic Volume on Holidays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9F32DA-8CC8-EA83-58E6-4E8F45D74ECD}"/>
              </a:ext>
            </a:extLst>
          </p:cNvPr>
          <p:cNvSpPr txBox="1">
            <a:spLocks/>
          </p:cNvSpPr>
          <p:nvPr/>
        </p:nvSpPr>
        <p:spPr>
          <a:xfrm>
            <a:off x="5792415" y="1093244"/>
            <a:ext cx="5999191" cy="4244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After more data analysis, this heat map is populated with death rate (drug poisoning) across the U.S. states and territories from 2023 – 2020.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It is evident that across the united states, the death rate has increased. 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In particular, District of Columbia and West Virginia have witnessed significant increase. </a:t>
            </a:r>
          </a:p>
          <a:p>
            <a:pPr>
              <a:lnSpc>
                <a:spcPct val="110000"/>
              </a:lnSpc>
            </a:pPr>
            <a:endParaRPr 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716D5-1F11-1D5D-A372-EBEA44747F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99" b="8670"/>
          <a:stretch/>
        </p:blipFill>
        <p:spPr>
          <a:xfrm>
            <a:off x="1677615" y="881148"/>
            <a:ext cx="4114800" cy="570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6BA3D7-1A0D-0E46-8FDF-BFBB79FD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Traffic Volume in Different Weather Conditions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9F32DA-8CC8-EA83-58E6-4E8F45D74ECD}"/>
              </a:ext>
            </a:extLst>
          </p:cNvPr>
          <p:cNvSpPr txBox="1">
            <a:spLocks/>
          </p:cNvSpPr>
          <p:nvPr/>
        </p:nvSpPr>
        <p:spPr>
          <a:xfrm>
            <a:off x="7672388" y="1306582"/>
            <a:ext cx="4129087" cy="4244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Another matrix included in this dataset was geographical classification. 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Century Gothic" panose="020B0502020202020204" pitchFamily="34" charset="0"/>
              </a:rPr>
              <a:t>This line chart shows that over the time span of 2003-2020, all geographical class has shown an uptick in death rate. 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Century Gothic" panose="020B0502020202020204" pitchFamily="34" charset="0"/>
              </a:rPr>
              <a:t>Large Central Metro areas witness the highest average death rate.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72D3AE-71F0-74B2-F6E0-1187C0A6BF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60" r="6495"/>
          <a:stretch/>
        </p:blipFill>
        <p:spPr>
          <a:xfrm>
            <a:off x="566737" y="1093244"/>
            <a:ext cx="68199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85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25D0-40E9-AC11-26BF-02518C20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7318E-3E4B-0EA1-7974-136B518C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Drug poisoning death rate (death rate) across the United States shows a continuous increate across the country. </a:t>
            </a:r>
          </a:p>
          <a:p>
            <a:r>
              <a:rPr lang="en-US" dirty="0"/>
              <a:t>Certain counties particularly in the south west and mid east of the country has experienced more rate. </a:t>
            </a:r>
          </a:p>
          <a:p>
            <a:r>
              <a:rPr lang="en-US" dirty="0"/>
              <a:t>Nevertheless, when the data is grouped by states, each state has shown witnessed increased death rates. </a:t>
            </a:r>
          </a:p>
          <a:p>
            <a:r>
              <a:rPr lang="en-US" dirty="0"/>
              <a:t>Unlike popular assumption, the increase wasn’t just an urban issue. Across all geographical classification, death rate has increased.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801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9818</TotalTime>
  <Words>334</Words>
  <Application>Microsoft Macintosh PowerPoint</Application>
  <PresentationFormat>Widescreen</PresentationFormat>
  <Paragraphs>29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Office Theme</vt:lpstr>
      <vt:lpstr>Advanced Data Visualization</vt:lpstr>
      <vt:lpstr>Introduction</vt:lpstr>
      <vt:lpstr>Average Drug Poison Death Rate by County</vt:lpstr>
      <vt:lpstr>Traffic Volume on Holidays</vt:lpstr>
      <vt:lpstr>Traffic Volume in Different Weather Conditions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Etana C. Disasa</dc:creator>
  <cp:lastModifiedBy>Etana C. Disasa</cp:lastModifiedBy>
  <cp:revision>25</cp:revision>
  <dcterms:created xsi:type="dcterms:W3CDTF">2022-09-13T14:55:14Z</dcterms:created>
  <dcterms:modified xsi:type="dcterms:W3CDTF">2022-10-15T07:25:16Z</dcterms:modified>
</cp:coreProperties>
</file>