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62" r:id="rId6"/>
    <p:sldId id="277" r:id="rId7"/>
    <p:sldId id="276" r:id="rId8"/>
    <p:sldId id="275" r:id="rId9"/>
    <p:sldId id="263" r:id="rId10"/>
    <p:sldId id="264" r:id="rId11"/>
    <p:sldId id="267" r:id="rId12"/>
    <p:sldId id="278" r:id="rId13"/>
    <p:sldId id="260" r:id="rId14"/>
    <p:sldId id="280" r:id="rId15"/>
    <p:sldId id="282" r:id="rId16"/>
    <p:sldId id="261" r:id="rId17"/>
    <p:sldId id="279" r:id="rId18"/>
    <p:sldId id="265" r:id="rId19"/>
    <p:sldId id="283" r:id="rId20"/>
    <p:sldId id="266" r:id="rId21"/>
    <p:sldId id="268" r:id="rId22"/>
    <p:sldId id="270" r:id="rId23"/>
    <p:sldId id="274" r:id="rId24"/>
    <p:sldId id="284" r:id="rId25"/>
    <p:sldId id="285"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853CF28D-0E9E-415C-8046-F2805520F5C9}" type="datetimeFigureOut">
              <a:rPr lang="es-CO" smtClean="0"/>
              <a:t>26/06/2019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246416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53CF28D-0E9E-415C-8046-F2805520F5C9}" type="datetimeFigureOut">
              <a:rPr lang="es-CO" smtClean="0"/>
              <a:t>26/06/2019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335362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53CF28D-0E9E-415C-8046-F2805520F5C9}" type="datetimeFigureOut">
              <a:rPr lang="es-CO" smtClean="0"/>
              <a:t>26/06/2019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245721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53CF28D-0E9E-415C-8046-F2805520F5C9}" type="datetimeFigureOut">
              <a:rPr lang="es-CO" smtClean="0"/>
              <a:t>26/06/2019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301308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53CF28D-0E9E-415C-8046-F2805520F5C9}" type="datetimeFigureOut">
              <a:rPr lang="es-CO" smtClean="0"/>
              <a:t>26/06/2019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161907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853CF28D-0E9E-415C-8046-F2805520F5C9}" type="datetimeFigureOut">
              <a:rPr lang="es-CO" smtClean="0"/>
              <a:t>26/06/2019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333922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853CF28D-0E9E-415C-8046-F2805520F5C9}" type="datetimeFigureOut">
              <a:rPr lang="es-CO" smtClean="0"/>
              <a:t>26/06/2019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36106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853CF28D-0E9E-415C-8046-F2805520F5C9}" type="datetimeFigureOut">
              <a:rPr lang="es-CO" smtClean="0"/>
              <a:t>26/06/2019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327268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53CF28D-0E9E-415C-8046-F2805520F5C9}" type="datetimeFigureOut">
              <a:rPr lang="es-CO" smtClean="0"/>
              <a:t>26/06/2019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263860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53CF28D-0E9E-415C-8046-F2805520F5C9}" type="datetimeFigureOut">
              <a:rPr lang="es-CO" smtClean="0"/>
              <a:t>26/06/2019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386379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53CF28D-0E9E-415C-8046-F2805520F5C9}" type="datetimeFigureOut">
              <a:rPr lang="es-CO" smtClean="0"/>
              <a:t>26/06/2019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32B3D5D-9CEF-441D-BF94-9724320FB5D8}" type="slidenum">
              <a:rPr lang="es-CO" smtClean="0"/>
              <a:t>‹Nº›</a:t>
            </a:fld>
            <a:endParaRPr lang="es-CO"/>
          </a:p>
        </p:txBody>
      </p:sp>
    </p:spTree>
    <p:extLst>
      <p:ext uri="{BB962C8B-B14F-4D97-AF65-F5344CB8AC3E}">
        <p14:creationId xmlns:p14="http://schemas.microsoft.com/office/powerpoint/2010/main" val="411139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CF28D-0E9E-415C-8046-F2805520F5C9}" type="datetimeFigureOut">
              <a:rPr lang="es-CO" smtClean="0"/>
              <a:t>26/06/2019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B3D5D-9CEF-441D-BF94-9724320FB5D8}" type="slidenum">
              <a:rPr lang="es-CO" smtClean="0"/>
              <a:t>‹Nº›</a:t>
            </a:fld>
            <a:endParaRPr lang="es-CO"/>
          </a:p>
        </p:txBody>
      </p:sp>
    </p:spTree>
    <p:extLst>
      <p:ext uri="{BB962C8B-B14F-4D97-AF65-F5344CB8AC3E}">
        <p14:creationId xmlns:p14="http://schemas.microsoft.com/office/powerpoint/2010/main" val="314982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medium.com/@ms.kaleia/tabu-search-gentle-introduction-46c479eb6525" TargetMode="External"/><Relationship Id="rId3" Type="http://schemas.openxmlformats.org/officeDocument/2006/relationships/hyperlink" Target="https://www.codeproject.com/Articles/222317/Tabu-Search-Finding-the-Minimal-Value-of-Peaks-Fun" TargetMode="External"/><Relationship Id="rId7" Type="http://schemas.openxmlformats.org/officeDocument/2006/relationships/hyperlink" Target="https://www.eit.lth.se/fileadmin/eit/courses/ets061/Lectures/Lecture-H2.pdf" TargetMode="External"/><Relationship Id="rId2" Type="http://schemas.openxmlformats.org/officeDocument/2006/relationships/hyperlink" Target="https://books.google.com.co/books?id=RJbV_-JlIUQC&amp;lpg=PA125&amp;dq=tabu%20search%20example&amp;hl=es&amp;pg=PP1#v=onepage&amp;q&amp;f=false" TargetMode="External"/><Relationship Id="rId1" Type="http://schemas.openxmlformats.org/officeDocument/2006/relationships/slideLayout" Target="../slideLayouts/slideLayout1.xml"/><Relationship Id="rId6" Type="http://schemas.openxmlformats.org/officeDocument/2006/relationships/hyperlink" Target="http://www.cleveralgorithms.com/nature-inspired/stochastic/tabu_search.html" TargetMode="External"/><Relationship Id="rId11" Type="http://schemas.openxmlformats.org/officeDocument/2006/relationships/hyperlink" Target="https://docplayer.es/52010647-Un-algoritmo-hibrido-ac3-tabu-search-para-resolver-puzzles-sudoku.html" TargetMode="External"/><Relationship Id="rId5" Type="http://schemas.openxmlformats.org/officeDocument/2006/relationships/hyperlink" Target="https://www.globalsoftwaresupport.com/tabu-search-algorithm/" TargetMode="External"/><Relationship Id="rId10" Type="http://schemas.openxmlformats.org/officeDocument/2006/relationships/hyperlink" Target="https://slideplayer.es/slide/3914460/" TargetMode="External"/><Relationship Id="rId4" Type="http://schemas.openxmlformats.org/officeDocument/2006/relationships/hyperlink" Target="http://home.ifi.uio.no/infheur/Bakgrunn/Intro_to_TS_Gendreau.htm" TargetMode="External"/><Relationship Id="rId9" Type="http://schemas.openxmlformats.org/officeDocument/2006/relationships/hyperlink" Target="https://es.slideshare.net/mustafarashid1/tabusearch-fina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chemeClr val="accent6">
                <a:lumMod val="0"/>
                <a:lumOff val="100000"/>
              </a:schemeClr>
            </a:gs>
            <a:gs pos="60000">
              <a:schemeClr val="accent6">
                <a:lumMod val="0"/>
                <a:lumOff val="100000"/>
              </a:schemeClr>
            </a:gs>
            <a:gs pos="100000">
              <a:schemeClr val="accent6">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Búsqueda Tabú (TS)</a:t>
            </a:r>
            <a:endParaRPr lang="es-CO" dirty="0"/>
          </a:p>
        </p:txBody>
      </p:sp>
      <p:sp>
        <p:nvSpPr>
          <p:cNvPr id="3" name="Subtítulo 2"/>
          <p:cNvSpPr>
            <a:spLocks noGrp="1"/>
          </p:cNvSpPr>
          <p:nvPr>
            <p:ph type="subTitle" idx="1"/>
          </p:nvPr>
        </p:nvSpPr>
        <p:spPr>
          <a:xfrm>
            <a:off x="1524000" y="3602038"/>
            <a:ext cx="9144000" cy="632337"/>
          </a:xfrm>
        </p:spPr>
        <p:txBody>
          <a:bodyPr>
            <a:normAutofit fontScale="77500" lnSpcReduction="20000"/>
          </a:bodyPr>
          <a:lstStyle/>
          <a:p>
            <a:r>
              <a:rPr lang="es-CO" dirty="0" smtClean="0"/>
              <a:t>“Una mala decisión tomada usando una estrategia produce mas información</a:t>
            </a:r>
          </a:p>
          <a:p>
            <a:r>
              <a:rPr lang="es-CO" dirty="0" smtClean="0"/>
              <a:t>Que una buena decisión aleatoria”</a:t>
            </a:r>
            <a:endParaRPr lang="es-CO" dirty="0"/>
          </a:p>
        </p:txBody>
      </p:sp>
      <p:sp>
        <p:nvSpPr>
          <p:cNvPr id="4" name="Subtítulo 2"/>
          <p:cNvSpPr txBox="1">
            <a:spLocks/>
          </p:cNvSpPr>
          <p:nvPr/>
        </p:nvSpPr>
        <p:spPr>
          <a:xfrm>
            <a:off x="0" y="5892726"/>
            <a:ext cx="9144000" cy="632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800" dirty="0" smtClean="0"/>
              <a:t>Edison Arley Plaza Marin</a:t>
            </a:r>
            <a:br>
              <a:rPr lang="es-CO" sz="1800" dirty="0" smtClean="0"/>
            </a:br>
            <a:r>
              <a:rPr lang="es-CO" sz="1800" dirty="0" smtClean="0"/>
              <a:t>2019</a:t>
            </a:r>
            <a:endParaRPr lang="es-CO" sz="1800" dirty="0"/>
          </a:p>
        </p:txBody>
      </p:sp>
      <p:pic>
        <p:nvPicPr>
          <p:cNvPr id="6" name="Imagen 5"/>
          <p:cNvPicPr>
            <a:picLocks noChangeAspect="1"/>
          </p:cNvPicPr>
          <p:nvPr/>
        </p:nvPicPr>
        <p:blipFill>
          <a:blip r:embed="rId2"/>
          <a:stretch>
            <a:fillRect/>
          </a:stretch>
        </p:blipFill>
        <p:spPr>
          <a:xfrm>
            <a:off x="8963025" y="5610225"/>
            <a:ext cx="3228975" cy="1247775"/>
          </a:xfrm>
          <a:prstGeom prst="rect">
            <a:avLst/>
          </a:prstGeom>
        </p:spPr>
      </p:pic>
    </p:spTree>
    <p:extLst>
      <p:ext uri="{BB962C8B-B14F-4D97-AF65-F5344CB8AC3E}">
        <p14:creationId xmlns:p14="http://schemas.microsoft.com/office/powerpoint/2010/main" val="3924586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749544"/>
            <a:ext cx="9144000" cy="821324"/>
          </a:xfrm>
        </p:spPr>
        <p:txBody>
          <a:bodyPr>
            <a:normAutofit fontScale="90000"/>
          </a:bodyPr>
          <a:lstStyle/>
          <a:p>
            <a:pPr algn="l"/>
            <a:r>
              <a:rPr lang="es-CO" dirty="0" smtClean="0"/>
              <a:t>Intensificación y </a:t>
            </a:r>
            <a:br>
              <a:rPr lang="es-CO" dirty="0" smtClean="0"/>
            </a:br>
            <a:r>
              <a:rPr lang="es-CO" dirty="0" smtClean="0"/>
              <a:t>Diversificación</a:t>
            </a:r>
            <a:endParaRPr lang="es-CO" dirty="0"/>
          </a:p>
        </p:txBody>
      </p:sp>
      <p:pic>
        <p:nvPicPr>
          <p:cNvPr id="3" name="Imagen 2"/>
          <p:cNvPicPr>
            <a:picLocks noChangeAspect="1"/>
          </p:cNvPicPr>
          <p:nvPr/>
        </p:nvPicPr>
        <p:blipFill>
          <a:blip r:embed="rId2"/>
          <a:stretch>
            <a:fillRect/>
          </a:stretch>
        </p:blipFill>
        <p:spPr>
          <a:xfrm>
            <a:off x="6360134" y="0"/>
            <a:ext cx="5133975" cy="6781800"/>
          </a:xfrm>
          <a:prstGeom prst="rect">
            <a:avLst/>
          </a:prstGeom>
        </p:spPr>
      </p:pic>
      <p:pic>
        <p:nvPicPr>
          <p:cNvPr id="5" name="Imagen 4"/>
          <p:cNvPicPr>
            <a:picLocks noChangeAspect="1"/>
          </p:cNvPicPr>
          <p:nvPr/>
        </p:nvPicPr>
        <p:blipFill>
          <a:blip r:embed="rId3"/>
          <a:stretch>
            <a:fillRect/>
          </a:stretch>
        </p:blipFill>
        <p:spPr>
          <a:xfrm>
            <a:off x="113200" y="2134687"/>
            <a:ext cx="5476875" cy="3819525"/>
          </a:xfrm>
          <a:prstGeom prst="rect">
            <a:avLst/>
          </a:prstGeom>
        </p:spPr>
      </p:pic>
    </p:spTree>
    <p:extLst>
      <p:ext uri="{BB962C8B-B14F-4D97-AF65-F5344CB8AC3E}">
        <p14:creationId xmlns:p14="http://schemas.microsoft.com/office/powerpoint/2010/main" val="317203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57175"/>
            <a:ext cx="9144000" cy="821324"/>
          </a:xfrm>
        </p:spPr>
        <p:txBody>
          <a:bodyPr>
            <a:normAutofit fontScale="90000"/>
          </a:bodyPr>
          <a:lstStyle/>
          <a:p>
            <a:pPr algn="l"/>
            <a:r>
              <a:rPr lang="es-CO" dirty="0" smtClean="0"/>
              <a:t>Algoritmo</a:t>
            </a:r>
            <a:endParaRPr lang="es-CO" dirty="0"/>
          </a:p>
        </p:txBody>
      </p:sp>
      <p:sp>
        <p:nvSpPr>
          <p:cNvPr id="4" name="CuadroTexto 3"/>
          <p:cNvSpPr txBox="1"/>
          <p:nvPr/>
        </p:nvSpPr>
        <p:spPr>
          <a:xfrm>
            <a:off x="624254" y="1890346"/>
            <a:ext cx="11385168" cy="3416320"/>
          </a:xfrm>
          <a:prstGeom prst="rect">
            <a:avLst/>
          </a:prstGeom>
          <a:noFill/>
        </p:spPr>
        <p:txBody>
          <a:bodyPr wrap="none" rtlCol="0">
            <a:spAutoFit/>
          </a:bodyPr>
          <a:lstStyle/>
          <a:p>
            <a:r>
              <a:rPr lang="en-US" dirty="0"/>
              <a:t>1.Assign a random initial solution.</a:t>
            </a:r>
          </a:p>
          <a:p>
            <a:r>
              <a:rPr lang="en-US" dirty="0"/>
              <a:t> </a:t>
            </a:r>
          </a:p>
          <a:p>
            <a:r>
              <a:rPr lang="en-US" dirty="0"/>
              <a:t>2.Evaluate the fitness of the current solution.</a:t>
            </a:r>
          </a:p>
          <a:p>
            <a:r>
              <a:rPr lang="en-US" dirty="0"/>
              <a:t> </a:t>
            </a:r>
          </a:p>
          <a:p>
            <a:r>
              <a:rPr lang="en-US" dirty="0"/>
              <a:t>3.Put the current solution into the </a:t>
            </a:r>
            <a:r>
              <a:rPr lang="en-US" dirty="0" err="1"/>
              <a:t>tabu</a:t>
            </a:r>
            <a:r>
              <a:rPr lang="en-US" dirty="0"/>
              <a:t> list.</a:t>
            </a:r>
          </a:p>
          <a:p>
            <a:r>
              <a:rPr lang="en-US" dirty="0"/>
              <a:t> </a:t>
            </a:r>
          </a:p>
          <a:p>
            <a:r>
              <a:rPr lang="en-US" dirty="0"/>
              <a:t>4.Evaluate the fitness of neighborhood of the current solution and delete the neighbors that are already in the </a:t>
            </a:r>
            <a:r>
              <a:rPr lang="en-US" dirty="0" err="1"/>
              <a:t>tabu</a:t>
            </a:r>
            <a:r>
              <a:rPr lang="en-US" dirty="0"/>
              <a:t> list.</a:t>
            </a:r>
          </a:p>
          <a:p>
            <a:r>
              <a:rPr lang="en-US" dirty="0"/>
              <a:t> </a:t>
            </a:r>
          </a:p>
          <a:p>
            <a:r>
              <a:rPr lang="en-US" dirty="0"/>
              <a:t>5.Determine the best neighbor to be the next current solution.</a:t>
            </a:r>
          </a:p>
          <a:p>
            <a:r>
              <a:rPr lang="en-US" dirty="0"/>
              <a:t> </a:t>
            </a:r>
          </a:p>
          <a:p>
            <a:r>
              <a:rPr lang="en-US" dirty="0"/>
              <a:t>6.Proceed from 2 if the termination criteria have not been reached.</a:t>
            </a:r>
          </a:p>
          <a:p>
            <a:endParaRPr lang="es-CO" dirty="0"/>
          </a:p>
        </p:txBody>
      </p:sp>
    </p:spTree>
    <p:extLst>
      <p:ext uri="{BB962C8B-B14F-4D97-AF65-F5344CB8AC3E}">
        <p14:creationId xmlns:p14="http://schemas.microsoft.com/office/powerpoint/2010/main" val="1597037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57175"/>
            <a:ext cx="9144000" cy="821324"/>
          </a:xfrm>
        </p:spPr>
        <p:txBody>
          <a:bodyPr>
            <a:normAutofit fontScale="90000"/>
          </a:bodyPr>
          <a:lstStyle/>
          <a:p>
            <a:pPr algn="l"/>
            <a:r>
              <a:rPr lang="es-CO" dirty="0" smtClean="0"/>
              <a:t>Algoritmo</a:t>
            </a:r>
            <a:endParaRPr lang="es-CO" dirty="0"/>
          </a:p>
        </p:txBody>
      </p:sp>
      <p:sp>
        <p:nvSpPr>
          <p:cNvPr id="4" name="CuadroTexto 3"/>
          <p:cNvSpPr txBox="1"/>
          <p:nvPr/>
        </p:nvSpPr>
        <p:spPr>
          <a:xfrm>
            <a:off x="246185" y="1222131"/>
            <a:ext cx="8704819" cy="5632311"/>
          </a:xfrm>
          <a:prstGeom prst="rect">
            <a:avLst/>
          </a:prstGeom>
          <a:noFill/>
        </p:spPr>
        <p:txBody>
          <a:bodyPr wrap="none" rtlCol="0">
            <a:spAutoFit/>
          </a:bodyPr>
          <a:lstStyle/>
          <a:p>
            <a:r>
              <a:rPr lang="en-US" dirty="0" err="1" smtClean="0"/>
              <a:t>Notación</a:t>
            </a:r>
            <a:r>
              <a:rPr lang="en-US" b="1" i="1" dirty="0" smtClean="0"/>
              <a:t/>
            </a:r>
            <a:br>
              <a:rPr lang="en-US" b="1" i="1" dirty="0" smtClean="0"/>
            </a:br>
            <a:r>
              <a:rPr lang="en-US" b="1" i="1" dirty="0" smtClean="0"/>
              <a:t>S</a:t>
            </a:r>
            <a:r>
              <a:rPr lang="en-US" dirty="0"/>
              <a:t>,         the current solution,</a:t>
            </a:r>
            <a:endParaRPr lang="es-CO" dirty="0"/>
          </a:p>
          <a:p>
            <a:r>
              <a:rPr lang="en-US" b="1" i="1" dirty="0"/>
              <a:t>S*</a:t>
            </a:r>
            <a:r>
              <a:rPr lang="en-US" dirty="0"/>
              <a:t>,       the best-known solution,</a:t>
            </a:r>
            <a:endParaRPr lang="es-CO" dirty="0"/>
          </a:p>
          <a:p>
            <a:r>
              <a:rPr lang="en-US" b="1" i="1" dirty="0"/>
              <a:t>f*</a:t>
            </a:r>
            <a:r>
              <a:rPr lang="en-US" dirty="0"/>
              <a:t>,        value of </a:t>
            </a:r>
            <a:r>
              <a:rPr lang="en-US" i="1" dirty="0"/>
              <a:t>S*</a:t>
            </a:r>
            <a:r>
              <a:rPr lang="en-US" dirty="0"/>
              <a:t>,</a:t>
            </a:r>
            <a:endParaRPr lang="es-CO" dirty="0"/>
          </a:p>
          <a:p>
            <a:r>
              <a:rPr lang="en-US" b="1" i="1" dirty="0"/>
              <a:t>N(S)</a:t>
            </a:r>
            <a:r>
              <a:rPr lang="en-US" dirty="0"/>
              <a:t>,   the neighborhood of </a:t>
            </a:r>
            <a:r>
              <a:rPr lang="en-US" i="1" dirty="0"/>
              <a:t>S</a:t>
            </a:r>
            <a:r>
              <a:rPr lang="en-US" dirty="0"/>
              <a:t>,</a:t>
            </a:r>
            <a:endParaRPr lang="es-CO" dirty="0"/>
          </a:p>
          <a:p>
            <a:r>
              <a:rPr lang="en-US" b="1" i="1" dirty="0"/>
              <a:t>Ñ(S)</a:t>
            </a:r>
            <a:r>
              <a:rPr lang="en-US" dirty="0"/>
              <a:t>,   the “admissible” subset of </a:t>
            </a:r>
            <a:r>
              <a:rPr lang="en-US" i="1" dirty="0"/>
              <a:t>N(S)</a:t>
            </a:r>
            <a:r>
              <a:rPr lang="en-US" dirty="0"/>
              <a:t> (i.e., non-</a:t>
            </a:r>
            <a:r>
              <a:rPr lang="en-US" dirty="0" err="1"/>
              <a:t>tabu</a:t>
            </a:r>
            <a:r>
              <a:rPr lang="en-US" dirty="0"/>
              <a:t> or allowed by </a:t>
            </a:r>
            <a:r>
              <a:rPr lang="en-US" dirty="0" smtClean="0"/>
              <a:t>aspiration</a:t>
            </a:r>
          </a:p>
          <a:p>
            <a:endParaRPr lang="en-US" dirty="0"/>
          </a:p>
          <a:p>
            <a:r>
              <a:rPr lang="en-US" dirty="0" err="1" smtClean="0"/>
              <a:t>Inicialización</a:t>
            </a:r>
            <a:r>
              <a:rPr lang="en-US" dirty="0" smtClean="0"/>
              <a:t/>
            </a:r>
            <a:br>
              <a:rPr lang="en-US" dirty="0" smtClean="0"/>
            </a:br>
            <a:r>
              <a:rPr lang="en-US" dirty="0" smtClean="0"/>
              <a:t/>
            </a:r>
            <a:br>
              <a:rPr lang="en-US" dirty="0" smtClean="0"/>
            </a:br>
            <a:r>
              <a:rPr lang="en-US" dirty="0"/>
              <a:t>Choose (construct) an initial solution</a:t>
            </a:r>
            <a:r>
              <a:rPr lang="en-US" i="1" dirty="0"/>
              <a:t> S</a:t>
            </a:r>
            <a:r>
              <a:rPr lang="en-US" i="1" baseline="-25000" dirty="0"/>
              <a:t>0</a:t>
            </a:r>
            <a:r>
              <a:rPr lang="en-US" i="1" dirty="0"/>
              <a:t>.</a:t>
            </a:r>
            <a:endParaRPr lang="es-CO" dirty="0"/>
          </a:p>
          <a:p>
            <a:r>
              <a:rPr lang="en-US" dirty="0"/>
              <a:t>Set</a:t>
            </a:r>
            <a:r>
              <a:rPr lang="en-US" i="1" dirty="0"/>
              <a:t> S </a:t>
            </a:r>
            <a:r>
              <a:rPr lang="en-US" dirty="0"/>
              <a:t>:=</a:t>
            </a:r>
            <a:r>
              <a:rPr lang="en-US" i="1" dirty="0"/>
              <a:t> S</a:t>
            </a:r>
            <a:r>
              <a:rPr lang="en-US" i="1" baseline="-25000" dirty="0"/>
              <a:t>0</a:t>
            </a:r>
            <a:r>
              <a:rPr lang="en-US" i="1" dirty="0"/>
              <a:t> , f* </a:t>
            </a:r>
            <a:r>
              <a:rPr lang="en-US" dirty="0"/>
              <a:t>:= </a:t>
            </a:r>
            <a:r>
              <a:rPr lang="en-US" i="1" dirty="0"/>
              <a:t>f(S</a:t>
            </a:r>
            <a:r>
              <a:rPr lang="en-US" i="1" baseline="-25000" dirty="0"/>
              <a:t>0</a:t>
            </a:r>
            <a:r>
              <a:rPr lang="en-US" i="1" dirty="0"/>
              <a:t>)</a:t>
            </a:r>
            <a:r>
              <a:rPr lang="en-US" dirty="0"/>
              <a:t>,  </a:t>
            </a:r>
            <a:r>
              <a:rPr lang="en-US" i="1" dirty="0"/>
              <a:t>S* </a:t>
            </a:r>
            <a:r>
              <a:rPr lang="en-US" dirty="0"/>
              <a:t>:=</a:t>
            </a:r>
            <a:r>
              <a:rPr lang="en-US" i="1" dirty="0"/>
              <a:t> S</a:t>
            </a:r>
            <a:r>
              <a:rPr lang="en-US" i="1" baseline="-25000" dirty="0"/>
              <a:t>0</a:t>
            </a:r>
            <a:r>
              <a:rPr lang="en-US" i="1" dirty="0"/>
              <a:t> </a:t>
            </a:r>
            <a:r>
              <a:rPr lang="en-US" dirty="0"/>
              <a:t>,</a:t>
            </a:r>
            <a:r>
              <a:rPr lang="en-US" i="1" dirty="0"/>
              <a:t> T </a:t>
            </a:r>
            <a:r>
              <a:rPr lang="en-US" dirty="0"/>
              <a:t>:= Ø.</a:t>
            </a:r>
            <a:endParaRPr lang="es-CO" dirty="0"/>
          </a:p>
          <a:p>
            <a:endParaRPr lang="es-CO" dirty="0" smtClean="0"/>
          </a:p>
          <a:p>
            <a:r>
              <a:rPr lang="es-CO" dirty="0" err="1" smtClean="0"/>
              <a:t>Busqueda</a:t>
            </a:r>
            <a:endParaRPr lang="es-CO" dirty="0" smtClean="0"/>
          </a:p>
          <a:p>
            <a:endParaRPr lang="es-CO" dirty="0"/>
          </a:p>
          <a:p>
            <a:r>
              <a:rPr lang="en-US" dirty="0"/>
              <a:t>While</a:t>
            </a:r>
            <a:r>
              <a:rPr lang="en-US" i="1" dirty="0"/>
              <a:t> termination criterion not satisfied</a:t>
            </a:r>
            <a:r>
              <a:rPr lang="en-US" dirty="0"/>
              <a:t> do</a:t>
            </a:r>
            <a:endParaRPr lang="es-CO" dirty="0"/>
          </a:p>
          <a:p>
            <a:r>
              <a:rPr lang="en-US" dirty="0" smtClean="0"/>
              <a:t>	Select</a:t>
            </a:r>
            <a:r>
              <a:rPr lang="en-US" i="1" dirty="0"/>
              <a:t> S </a:t>
            </a:r>
            <a:r>
              <a:rPr lang="en-US" dirty="0"/>
              <a:t>in</a:t>
            </a:r>
            <a:r>
              <a:rPr lang="en-US" i="1" dirty="0"/>
              <a:t> </a:t>
            </a:r>
            <a:r>
              <a:rPr lang="en-US" i="1" dirty="0" err="1"/>
              <a:t>argmin</a:t>
            </a:r>
            <a:r>
              <a:rPr lang="en-US" dirty="0"/>
              <a:t> [</a:t>
            </a:r>
            <a:r>
              <a:rPr lang="en-US" i="1" dirty="0"/>
              <a:t>f(S')</a:t>
            </a:r>
            <a:r>
              <a:rPr lang="en-US" dirty="0"/>
              <a:t>];</a:t>
            </a:r>
            <a:endParaRPr lang="es-CO" dirty="0"/>
          </a:p>
          <a:p>
            <a:r>
              <a:rPr lang="en-US" i="1" dirty="0"/>
              <a:t>    </a:t>
            </a:r>
            <a:r>
              <a:rPr lang="en-US" i="1" dirty="0" smtClean="0"/>
              <a:t>	</a:t>
            </a:r>
            <a:r>
              <a:rPr lang="en-US" i="1" dirty="0"/>
              <a:t> </a:t>
            </a:r>
            <a:r>
              <a:rPr lang="en-US" i="1" dirty="0" smtClean="0"/>
              <a:t>	</a:t>
            </a:r>
            <a:r>
              <a:rPr lang="en-US" i="1" dirty="0" err="1" smtClean="0"/>
              <a:t>S'ε</a:t>
            </a:r>
            <a:r>
              <a:rPr lang="en-US" b="1" i="1" dirty="0"/>
              <a:t> </a:t>
            </a:r>
            <a:r>
              <a:rPr lang="en-US" i="1" dirty="0"/>
              <a:t>Ñ(S)</a:t>
            </a:r>
            <a:endParaRPr lang="es-CO" dirty="0"/>
          </a:p>
          <a:p>
            <a:r>
              <a:rPr lang="en-US" dirty="0" smtClean="0"/>
              <a:t>	if</a:t>
            </a:r>
            <a:r>
              <a:rPr lang="en-US" i="1" dirty="0"/>
              <a:t> f(S) </a:t>
            </a:r>
            <a:r>
              <a:rPr lang="en-US" dirty="0"/>
              <a:t>&lt; </a:t>
            </a:r>
            <a:r>
              <a:rPr lang="en-US" i="1" dirty="0"/>
              <a:t>f*</a:t>
            </a:r>
            <a:r>
              <a:rPr lang="en-US" dirty="0"/>
              <a:t>, then set </a:t>
            </a:r>
            <a:r>
              <a:rPr lang="en-US" i="1" dirty="0"/>
              <a:t>f* </a:t>
            </a:r>
            <a:r>
              <a:rPr lang="en-US" dirty="0"/>
              <a:t>:= </a:t>
            </a:r>
            <a:r>
              <a:rPr lang="en-US" i="1" dirty="0"/>
              <a:t>f(S)</a:t>
            </a:r>
            <a:r>
              <a:rPr lang="en-US" dirty="0"/>
              <a:t>,  </a:t>
            </a:r>
            <a:r>
              <a:rPr lang="en-US" i="1" dirty="0"/>
              <a:t>S* </a:t>
            </a:r>
            <a:r>
              <a:rPr lang="en-US" dirty="0"/>
              <a:t>:=</a:t>
            </a:r>
            <a:r>
              <a:rPr lang="en-US" i="1" dirty="0"/>
              <a:t> S</a:t>
            </a:r>
            <a:r>
              <a:rPr lang="en-US" dirty="0"/>
              <a:t>;</a:t>
            </a:r>
            <a:endParaRPr lang="es-CO" dirty="0"/>
          </a:p>
          <a:p>
            <a:r>
              <a:rPr lang="en-US" dirty="0"/>
              <a:t>	</a:t>
            </a:r>
            <a:r>
              <a:rPr lang="en-US" dirty="0" smtClean="0"/>
              <a:t>	record </a:t>
            </a:r>
            <a:r>
              <a:rPr lang="en-US" dirty="0" err="1"/>
              <a:t>tabu</a:t>
            </a:r>
            <a:r>
              <a:rPr lang="en-US" dirty="0"/>
              <a:t> for the current move in </a:t>
            </a:r>
            <a:r>
              <a:rPr lang="en-US" i="1" dirty="0"/>
              <a:t>T</a:t>
            </a:r>
            <a:r>
              <a:rPr lang="en-US" dirty="0"/>
              <a:t> (delete oldest entry if necessary);</a:t>
            </a:r>
            <a:endParaRPr lang="es-CO" dirty="0"/>
          </a:p>
          <a:p>
            <a:r>
              <a:rPr lang="en-US" dirty="0" err="1"/>
              <a:t>endwhile</a:t>
            </a:r>
            <a:r>
              <a:rPr lang="en-US" dirty="0"/>
              <a:t>.</a:t>
            </a:r>
            <a:endParaRPr lang="es-CO" dirty="0"/>
          </a:p>
        </p:txBody>
      </p:sp>
    </p:spTree>
    <p:extLst>
      <p:ext uri="{BB962C8B-B14F-4D97-AF65-F5344CB8AC3E}">
        <p14:creationId xmlns:p14="http://schemas.microsoft.com/office/powerpoint/2010/main" val="581048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err="1" smtClean="0"/>
              <a:t>Pseudocodigo</a:t>
            </a:r>
            <a:endParaRPr lang="es-CO" dirty="0"/>
          </a:p>
        </p:txBody>
      </p:sp>
      <p:pic>
        <p:nvPicPr>
          <p:cNvPr id="4" name="Imagen 3"/>
          <p:cNvPicPr>
            <a:picLocks noChangeAspect="1"/>
          </p:cNvPicPr>
          <p:nvPr/>
        </p:nvPicPr>
        <p:blipFill>
          <a:blip r:embed="rId2"/>
          <a:stretch>
            <a:fillRect/>
          </a:stretch>
        </p:blipFill>
        <p:spPr>
          <a:xfrm>
            <a:off x="595532" y="1213339"/>
            <a:ext cx="5600700" cy="4695825"/>
          </a:xfrm>
          <a:prstGeom prst="rect">
            <a:avLst/>
          </a:prstGeom>
        </p:spPr>
      </p:pic>
      <p:pic>
        <p:nvPicPr>
          <p:cNvPr id="6" name="Imagen 5"/>
          <p:cNvPicPr>
            <a:picLocks noChangeAspect="1"/>
          </p:cNvPicPr>
          <p:nvPr/>
        </p:nvPicPr>
        <p:blipFill>
          <a:blip r:embed="rId3"/>
          <a:stretch>
            <a:fillRect/>
          </a:stretch>
        </p:blipFill>
        <p:spPr>
          <a:xfrm>
            <a:off x="6196232" y="1213339"/>
            <a:ext cx="5048250" cy="2628900"/>
          </a:xfrm>
          <a:prstGeom prst="rect">
            <a:avLst/>
          </a:prstGeom>
        </p:spPr>
      </p:pic>
    </p:spTree>
    <p:extLst>
      <p:ext uri="{BB962C8B-B14F-4D97-AF65-F5344CB8AC3E}">
        <p14:creationId xmlns:p14="http://schemas.microsoft.com/office/powerpoint/2010/main" val="1612583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err="1" smtClean="0"/>
              <a:t>Pseudocodigo</a:t>
            </a:r>
            <a:endParaRPr lang="es-CO" dirty="0"/>
          </a:p>
        </p:txBody>
      </p:sp>
      <p:pic>
        <p:nvPicPr>
          <p:cNvPr id="3" name="Imagen 2"/>
          <p:cNvPicPr>
            <a:picLocks noChangeAspect="1"/>
          </p:cNvPicPr>
          <p:nvPr/>
        </p:nvPicPr>
        <p:blipFill>
          <a:blip r:embed="rId2"/>
          <a:stretch>
            <a:fillRect/>
          </a:stretch>
        </p:blipFill>
        <p:spPr>
          <a:xfrm>
            <a:off x="589818" y="1158020"/>
            <a:ext cx="7600950" cy="4067175"/>
          </a:xfrm>
          <a:prstGeom prst="rect">
            <a:avLst/>
          </a:prstGeom>
        </p:spPr>
      </p:pic>
      <p:pic>
        <p:nvPicPr>
          <p:cNvPr id="7" name="Imagen 6"/>
          <p:cNvPicPr>
            <a:picLocks noChangeAspect="1"/>
          </p:cNvPicPr>
          <p:nvPr/>
        </p:nvPicPr>
        <p:blipFill>
          <a:blip r:embed="rId3"/>
          <a:stretch>
            <a:fillRect/>
          </a:stretch>
        </p:blipFill>
        <p:spPr>
          <a:xfrm>
            <a:off x="5813914" y="2330695"/>
            <a:ext cx="5734050" cy="3867150"/>
          </a:xfrm>
          <a:prstGeom prst="rect">
            <a:avLst/>
          </a:prstGeom>
        </p:spPr>
      </p:pic>
    </p:spTree>
    <p:extLst>
      <p:ext uri="{BB962C8B-B14F-4D97-AF65-F5344CB8AC3E}">
        <p14:creationId xmlns:p14="http://schemas.microsoft.com/office/powerpoint/2010/main" val="3677123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err="1" smtClean="0"/>
              <a:t>Pseudocodigo</a:t>
            </a:r>
            <a:endParaRPr lang="es-CO" dirty="0"/>
          </a:p>
        </p:txBody>
      </p:sp>
      <p:pic>
        <p:nvPicPr>
          <p:cNvPr id="4" name="Imagen 3"/>
          <p:cNvPicPr>
            <a:picLocks noChangeAspect="1"/>
          </p:cNvPicPr>
          <p:nvPr/>
        </p:nvPicPr>
        <p:blipFill>
          <a:blip r:embed="rId2"/>
          <a:stretch>
            <a:fillRect/>
          </a:stretch>
        </p:blipFill>
        <p:spPr>
          <a:xfrm>
            <a:off x="725658" y="1315549"/>
            <a:ext cx="8686800" cy="2943225"/>
          </a:xfrm>
          <a:prstGeom prst="rect">
            <a:avLst/>
          </a:prstGeom>
        </p:spPr>
      </p:pic>
    </p:spTree>
    <p:extLst>
      <p:ext uri="{BB962C8B-B14F-4D97-AF65-F5344CB8AC3E}">
        <p14:creationId xmlns:p14="http://schemas.microsoft.com/office/powerpoint/2010/main" val="4222227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Criterio de Aspiración</a:t>
            </a:r>
            <a:endParaRPr lang="es-CO" dirty="0"/>
          </a:p>
        </p:txBody>
      </p:sp>
      <p:sp>
        <p:nvSpPr>
          <p:cNvPr id="3" name="Subtítulo 2"/>
          <p:cNvSpPr>
            <a:spLocks noGrp="1"/>
          </p:cNvSpPr>
          <p:nvPr>
            <p:ph type="subTitle" idx="1"/>
          </p:nvPr>
        </p:nvSpPr>
        <p:spPr>
          <a:xfrm>
            <a:off x="595532" y="1801373"/>
            <a:ext cx="9144000" cy="4022652"/>
          </a:xfrm>
        </p:spPr>
        <p:txBody>
          <a:bodyPr>
            <a:normAutofit/>
          </a:bodyPr>
          <a:lstStyle/>
          <a:p>
            <a:pPr algn="l"/>
            <a:r>
              <a:rPr lang="es-ES" dirty="0"/>
              <a:t>En ocasiones, </a:t>
            </a:r>
            <a:r>
              <a:rPr lang="es-ES" dirty="0" err="1"/>
              <a:t>Tabus</a:t>
            </a:r>
            <a:r>
              <a:rPr lang="es-ES" dirty="0"/>
              <a:t> puede prohibir los movimientos atractivos, incluso cuando no existe peligro de ciclismo, o puede llevar a un estancamiento general del proceso de búsqueda. Por eso es necesario utilizar algunas condiciones para cancelar </a:t>
            </a:r>
            <a:r>
              <a:rPr lang="es-ES" dirty="0" err="1"/>
              <a:t>Tabus</a:t>
            </a:r>
            <a:r>
              <a:rPr lang="es-ES" dirty="0"/>
              <a:t>. Estas condiciones se llaman criterios de aspiración. Es un factor clave sensible en la búsqueda tabú porque esto define la flexibilidad del algoritmo de búsqueda tabú. El criterio de aspiración más simple y más comúnmente utilizado consiste en permitir un movimiento, incluso si es tabú, si resulta en una solución con una solución mejor que la de la solución más conocida actual</a:t>
            </a:r>
            <a:endParaRPr lang="es-CO" dirty="0" smtClean="0"/>
          </a:p>
        </p:txBody>
      </p:sp>
    </p:spTree>
    <p:extLst>
      <p:ext uri="{BB962C8B-B14F-4D97-AF65-F5344CB8AC3E}">
        <p14:creationId xmlns:p14="http://schemas.microsoft.com/office/powerpoint/2010/main" val="504558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Criterio de parada</a:t>
            </a:r>
            <a:endParaRPr lang="es-CO" dirty="0"/>
          </a:p>
        </p:txBody>
      </p:sp>
      <p:sp>
        <p:nvSpPr>
          <p:cNvPr id="3" name="Subtítulo 2"/>
          <p:cNvSpPr>
            <a:spLocks noGrp="1"/>
          </p:cNvSpPr>
          <p:nvPr>
            <p:ph type="subTitle" idx="1"/>
          </p:nvPr>
        </p:nvSpPr>
        <p:spPr>
          <a:xfrm>
            <a:off x="595532" y="1801373"/>
            <a:ext cx="9144000" cy="4022652"/>
          </a:xfrm>
        </p:spPr>
        <p:txBody>
          <a:bodyPr>
            <a:normAutofit/>
          </a:bodyPr>
          <a:lstStyle/>
          <a:p>
            <a:pPr algn="l"/>
            <a:r>
              <a:rPr lang="es-ES" dirty="0"/>
              <a:t>después de un número fijo de iteraciones (o una cantidad fija de tiempo de CPU</a:t>
            </a:r>
            <a:r>
              <a:rPr lang="es-ES" dirty="0" smtClean="0"/>
              <a:t>)</a:t>
            </a:r>
          </a:p>
          <a:p>
            <a:pPr algn="l"/>
            <a:endParaRPr lang="es-ES" dirty="0"/>
          </a:p>
          <a:p>
            <a:pPr algn="l"/>
            <a:r>
              <a:rPr lang="es-ES" dirty="0"/>
              <a:t>después de un número de iteraciones consecutivas sin una mejora en el valor de la función objetivo (el criterio utilizado en la mayoría de las implementaciones</a:t>
            </a:r>
            <a:r>
              <a:rPr lang="es-ES" dirty="0" smtClean="0"/>
              <a:t>)</a:t>
            </a:r>
          </a:p>
          <a:p>
            <a:pPr algn="l"/>
            <a:endParaRPr lang="es-ES" dirty="0"/>
          </a:p>
          <a:p>
            <a:pPr algn="l"/>
            <a:r>
              <a:rPr lang="es-ES" dirty="0"/>
              <a:t>cuando la función objetivo alcanza un valor umbral </a:t>
            </a:r>
            <a:r>
              <a:rPr lang="es-ES" dirty="0" smtClean="0"/>
              <a:t>pre-especificado</a:t>
            </a:r>
            <a:endParaRPr lang="es-CO" dirty="0" smtClean="0"/>
          </a:p>
        </p:txBody>
      </p:sp>
      <p:sp>
        <p:nvSpPr>
          <p:cNvPr id="4" name="Subtítulo 2"/>
          <p:cNvSpPr txBox="1">
            <a:spLocks/>
          </p:cNvSpPr>
          <p:nvPr/>
        </p:nvSpPr>
        <p:spPr>
          <a:xfrm>
            <a:off x="140677" y="6398917"/>
            <a:ext cx="9144000" cy="395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500" dirty="0" smtClean="0"/>
              <a:t>Edison Arley Plaza Marin, 2019</a:t>
            </a:r>
            <a:endParaRPr lang="es-CO" sz="1500" dirty="0"/>
          </a:p>
        </p:txBody>
      </p:sp>
    </p:spTree>
    <p:extLst>
      <p:ext uri="{BB962C8B-B14F-4D97-AF65-F5344CB8AC3E}">
        <p14:creationId xmlns:p14="http://schemas.microsoft.com/office/powerpoint/2010/main" val="4005217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err="1" smtClean="0"/>
              <a:t>Flow</a:t>
            </a:r>
            <a:r>
              <a:rPr lang="es-CO" dirty="0" smtClean="0"/>
              <a:t> Chart</a:t>
            </a:r>
            <a:endParaRPr lang="es-CO" dirty="0"/>
          </a:p>
        </p:txBody>
      </p:sp>
      <p:sp>
        <p:nvSpPr>
          <p:cNvPr id="4" name="Subtítulo 2"/>
          <p:cNvSpPr txBox="1">
            <a:spLocks/>
          </p:cNvSpPr>
          <p:nvPr/>
        </p:nvSpPr>
        <p:spPr>
          <a:xfrm>
            <a:off x="140677" y="6398917"/>
            <a:ext cx="9144000" cy="395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500" dirty="0" smtClean="0"/>
              <a:t>Edison Arley Plaza Marin, 2019</a:t>
            </a:r>
            <a:endParaRPr lang="es-CO" sz="1500" dirty="0"/>
          </a:p>
        </p:txBody>
      </p:sp>
      <p:pic>
        <p:nvPicPr>
          <p:cNvPr id="7" name="Imagen 6"/>
          <p:cNvPicPr>
            <a:picLocks noChangeAspect="1"/>
          </p:cNvPicPr>
          <p:nvPr/>
        </p:nvPicPr>
        <p:blipFill>
          <a:blip r:embed="rId2"/>
          <a:stretch>
            <a:fillRect/>
          </a:stretch>
        </p:blipFill>
        <p:spPr>
          <a:xfrm>
            <a:off x="7427411" y="0"/>
            <a:ext cx="4427294" cy="6479931"/>
          </a:xfrm>
          <a:prstGeom prst="rect">
            <a:avLst/>
          </a:prstGeom>
        </p:spPr>
      </p:pic>
      <p:pic>
        <p:nvPicPr>
          <p:cNvPr id="8" name="Imagen 7"/>
          <p:cNvPicPr>
            <a:picLocks noChangeAspect="1"/>
          </p:cNvPicPr>
          <p:nvPr/>
        </p:nvPicPr>
        <p:blipFill>
          <a:blip r:embed="rId3"/>
          <a:stretch>
            <a:fillRect/>
          </a:stretch>
        </p:blipFill>
        <p:spPr>
          <a:xfrm>
            <a:off x="0" y="1617785"/>
            <a:ext cx="7118476" cy="3760910"/>
          </a:xfrm>
          <a:prstGeom prst="rect">
            <a:avLst/>
          </a:prstGeom>
        </p:spPr>
      </p:pic>
    </p:spTree>
    <p:extLst>
      <p:ext uri="{BB962C8B-B14F-4D97-AF65-F5344CB8AC3E}">
        <p14:creationId xmlns:p14="http://schemas.microsoft.com/office/powerpoint/2010/main" val="918163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err="1" smtClean="0"/>
              <a:t>Flow</a:t>
            </a:r>
            <a:endParaRPr lang="es-CO" dirty="0"/>
          </a:p>
        </p:txBody>
      </p:sp>
      <p:pic>
        <p:nvPicPr>
          <p:cNvPr id="7" name="Imagen 6"/>
          <p:cNvPicPr>
            <a:picLocks noChangeAspect="1"/>
          </p:cNvPicPr>
          <p:nvPr/>
        </p:nvPicPr>
        <p:blipFill>
          <a:blip r:embed="rId2"/>
          <a:stretch>
            <a:fillRect/>
          </a:stretch>
        </p:blipFill>
        <p:spPr>
          <a:xfrm>
            <a:off x="2175290" y="646760"/>
            <a:ext cx="7465768" cy="5637914"/>
          </a:xfrm>
          <a:prstGeom prst="rect">
            <a:avLst/>
          </a:prstGeom>
        </p:spPr>
      </p:pic>
    </p:spTree>
    <p:extLst>
      <p:ext uri="{BB962C8B-B14F-4D97-AF65-F5344CB8AC3E}">
        <p14:creationId xmlns:p14="http://schemas.microsoft.com/office/powerpoint/2010/main" val="2974141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6023" y="254977"/>
            <a:ext cx="9144000" cy="1188794"/>
          </a:xfrm>
        </p:spPr>
        <p:txBody>
          <a:bodyPr/>
          <a:lstStyle/>
          <a:p>
            <a:r>
              <a:rPr lang="es-CO" dirty="0" smtClean="0"/>
              <a:t>Previo - que es un Tabú?</a:t>
            </a:r>
            <a:endParaRPr lang="es-CO" dirty="0"/>
          </a:p>
        </p:txBody>
      </p:sp>
      <p:sp>
        <p:nvSpPr>
          <p:cNvPr id="3" name="Subtítulo 2"/>
          <p:cNvSpPr>
            <a:spLocks noGrp="1"/>
          </p:cNvSpPr>
          <p:nvPr>
            <p:ph type="subTitle" idx="1"/>
          </p:nvPr>
        </p:nvSpPr>
        <p:spPr>
          <a:xfrm>
            <a:off x="609600" y="1746862"/>
            <a:ext cx="10626970" cy="4258285"/>
          </a:xfrm>
        </p:spPr>
        <p:txBody>
          <a:bodyPr>
            <a:normAutofit/>
          </a:bodyPr>
          <a:lstStyle/>
          <a:p>
            <a:r>
              <a:rPr lang="es-ES" dirty="0"/>
              <a:t>La palabra </a:t>
            </a:r>
            <a:r>
              <a:rPr lang="es-ES" dirty="0" err="1"/>
              <a:t>tabu</a:t>
            </a:r>
            <a:r>
              <a:rPr lang="es-ES" dirty="0"/>
              <a:t> (o tabú) viene </a:t>
            </a:r>
            <a:r>
              <a:rPr lang="es-ES" dirty="0" smtClean="0"/>
              <a:t>de Tongano una lengua/idioma </a:t>
            </a:r>
            <a:r>
              <a:rPr lang="es-ES" dirty="0"/>
              <a:t>de polinesia</a:t>
            </a:r>
          </a:p>
          <a:p>
            <a:r>
              <a:rPr lang="es-ES" dirty="0" smtClean="0"/>
              <a:t>utilizado </a:t>
            </a:r>
            <a:r>
              <a:rPr lang="es-ES" dirty="0"/>
              <a:t>por los aborígenes de la isla de Tonga </a:t>
            </a:r>
            <a:r>
              <a:rPr lang="es-ES" dirty="0" smtClean="0"/>
              <a:t>para indicar </a:t>
            </a:r>
            <a:r>
              <a:rPr lang="es-ES" dirty="0"/>
              <a:t>cosas que no pueden </a:t>
            </a:r>
            <a:r>
              <a:rPr lang="es-ES" dirty="0" smtClean="0"/>
              <a:t>ser tocadas porque son </a:t>
            </a:r>
            <a:r>
              <a:rPr lang="es-ES" dirty="0"/>
              <a:t>sagrados</a:t>
            </a:r>
          </a:p>
          <a:p>
            <a:endParaRPr lang="es-ES" dirty="0" smtClean="0"/>
          </a:p>
          <a:p>
            <a:r>
              <a:rPr lang="es-ES" dirty="0" smtClean="0"/>
              <a:t>Significado </a:t>
            </a:r>
            <a:r>
              <a:rPr lang="es-ES" dirty="0"/>
              <a:t>de tabú:</a:t>
            </a:r>
          </a:p>
          <a:p>
            <a:r>
              <a:rPr lang="es-ES" dirty="0"/>
              <a:t>- "Cargado con una fuerza peligrosa, antinatural"</a:t>
            </a:r>
          </a:p>
          <a:p>
            <a:r>
              <a:rPr lang="es-ES" dirty="0"/>
              <a:t>- "Prohibido por moral, gusto o riesgo"</a:t>
            </a:r>
            <a:endParaRPr lang="es-CO" dirty="0"/>
          </a:p>
        </p:txBody>
      </p:sp>
    </p:spTree>
    <p:extLst>
      <p:ext uri="{BB962C8B-B14F-4D97-AF65-F5344CB8AC3E}">
        <p14:creationId xmlns:p14="http://schemas.microsoft.com/office/powerpoint/2010/main" val="61743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Problema de interés</a:t>
            </a:r>
            <a:endParaRPr lang="es-CO" dirty="0"/>
          </a:p>
        </p:txBody>
      </p:sp>
      <p:sp>
        <p:nvSpPr>
          <p:cNvPr id="3" name="Subtítulo 2"/>
          <p:cNvSpPr>
            <a:spLocks noGrp="1"/>
          </p:cNvSpPr>
          <p:nvPr>
            <p:ph type="subTitle" idx="1"/>
          </p:nvPr>
        </p:nvSpPr>
        <p:spPr>
          <a:xfrm>
            <a:off x="595532" y="1801373"/>
            <a:ext cx="9144000" cy="4022652"/>
          </a:xfrm>
        </p:spPr>
        <p:txBody>
          <a:bodyPr>
            <a:normAutofit/>
          </a:bodyPr>
          <a:lstStyle/>
          <a:p>
            <a:pPr algn="l"/>
            <a:r>
              <a:rPr lang="es-CO" dirty="0" smtClean="0"/>
              <a:t>N reinas en un tablero de ajedrez de dimensión </a:t>
            </a:r>
            <a:r>
              <a:rPr lang="es-CO" dirty="0" err="1" smtClean="0"/>
              <a:t>NxN</a:t>
            </a:r>
            <a:r>
              <a:rPr lang="es-CO" dirty="0" smtClean="0"/>
              <a:t> si que estas colisionen (no estén amenazadas)</a:t>
            </a:r>
          </a:p>
          <a:p>
            <a:pPr algn="l"/>
            <a:r>
              <a:rPr lang="es-CO" dirty="0" smtClean="0"/>
              <a:t>Un atributo representado por el intercambio de 2 reinas</a:t>
            </a:r>
          </a:p>
          <a:p>
            <a:pPr algn="l"/>
            <a:r>
              <a:rPr lang="es-CO" dirty="0" smtClean="0"/>
              <a:t>n(n-1) / 2 vecinos (21 vecinos para 7 reinas)</a:t>
            </a:r>
          </a:p>
        </p:txBody>
      </p:sp>
      <p:pic>
        <p:nvPicPr>
          <p:cNvPr id="6" name="Imagen 5"/>
          <p:cNvPicPr>
            <a:picLocks noChangeAspect="1"/>
          </p:cNvPicPr>
          <p:nvPr/>
        </p:nvPicPr>
        <p:blipFill>
          <a:blip r:embed="rId2"/>
          <a:stretch>
            <a:fillRect/>
          </a:stretch>
        </p:blipFill>
        <p:spPr>
          <a:xfrm>
            <a:off x="1473443" y="3675918"/>
            <a:ext cx="6572250" cy="2038350"/>
          </a:xfrm>
          <a:prstGeom prst="rect">
            <a:avLst/>
          </a:prstGeom>
        </p:spPr>
      </p:pic>
    </p:spTree>
    <p:extLst>
      <p:ext uri="{BB962C8B-B14F-4D97-AF65-F5344CB8AC3E}">
        <p14:creationId xmlns:p14="http://schemas.microsoft.com/office/powerpoint/2010/main" val="2449972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Solución al problema</a:t>
            </a:r>
            <a:endParaRPr lang="es-CO" dirty="0"/>
          </a:p>
        </p:txBody>
      </p:sp>
      <p:sp>
        <p:nvSpPr>
          <p:cNvPr id="3" name="Subtítulo 2"/>
          <p:cNvSpPr>
            <a:spLocks noGrp="1"/>
          </p:cNvSpPr>
          <p:nvPr>
            <p:ph type="subTitle" idx="1"/>
          </p:nvPr>
        </p:nvSpPr>
        <p:spPr>
          <a:xfrm>
            <a:off x="595532" y="1801373"/>
            <a:ext cx="9144000" cy="4022652"/>
          </a:xfrm>
        </p:spPr>
        <p:txBody>
          <a:bodyPr>
            <a:normAutofit/>
          </a:bodyPr>
          <a:lstStyle/>
          <a:p>
            <a:pPr algn="l"/>
            <a:r>
              <a:rPr lang="es-CO" dirty="0" err="1" smtClean="0"/>
              <a:t>Go</a:t>
            </a:r>
            <a:r>
              <a:rPr lang="es-CO" dirty="0" smtClean="0"/>
              <a:t> to Excel,.. </a:t>
            </a:r>
          </a:p>
        </p:txBody>
      </p:sp>
    </p:spTree>
    <p:extLst>
      <p:ext uri="{BB962C8B-B14F-4D97-AF65-F5344CB8AC3E}">
        <p14:creationId xmlns:p14="http://schemas.microsoft.com/office/powerpoint/2010/main" val="2588852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0677" y="236098"/>
            <a:ext cx="12051323" cy="821324"/>
          </a:xfrm>
        </p:spPr>
        <p:txBody>
          <a:bodyPr>
            <a:noAutofit/>
          </a:bodyPr>
          <a:lstStyle/>
          <a:p>
            <a:pPr algn="l"/>
            <a:r>
              <a:rPr lang="es-CO" sz="4000" dirty="0" smtClean="0"/>
              <a:t>Conclusiones</a:t>
            </a:r>
            <a:endParaRPr lang="es-CO" sz="4000" dirty="0"/>
          </a:p>
        </p:txBody>
      </p:sp>
      <p:sp>
        <p:nvSpPr>
          <p:cNvPr id="3" name="Subtítulo 2"/>
          <p:cNvSpPr>
            <a:spLocks noGrp="1"/>
          </p:cNvSpPr>
          <p:nvPr>
            <p:ph type="subTitle" idx="1"/>
          </p:nvPr>
        </p:nvSpPr>
        <p:spPr>
          <a:xfrm>
            <a:off x="595532" y="1801373"/>
            <a:ext cx="10948768" cy="4022652"/>
          </a:xfrm>
        </p:spPr>
        <p:txBody>
          <a:bodyPr>
            <a:normAutofit fontScale="92500" lnSpcReduction="20000"/>
          </a:bodyPr>
          <a:lstStyle/>
          <a:p>
            <a:pPr algn="l"/>
            <a:r>
              <a:rPr lang="es-ES" dirty="0" smtClean="0"/>
              <a:t>Se puede </a:t>
            </a:r>
            <a:r>
              <a:rPr lang="es-ES" dirty="0"/>
              <a:t>evitar los óptimos locales y encontrar el global eventualmente. </a:t>
            </a:r>
            <a:r>
              <a:rPr lang="es-ES" dirty="0" smtClean="0"/>
              <a:t>Para ello tenemos </a:t>
            </a:r>
            <a:r>
              <a:rPr lang="es-ES" dirty="0"/>
              <a:t>que prohibir que el algoritmo vuelva a visitar los estados visitados </a:t>
            </a:r>
            <a:r>
              <a:rPr lang="es-ES" dirty="0" smtClean="0"/>
              <a:t>anteriormente (mediante la lista tabú). Así </a:t>
            </a:r>
            <a:r>
              <a:rPr lang="es-ES" dirty="0"/>
              <a:t>que a veces tenemos que aceptar movimientos </a:t>
            </a:r>
            <a:r>
              <a:rPr lang="es-ES" dirty="0" smtClean="0"/>
              <a:t>no tan buenos </a:t>
            </a:r>
            <a:r>
              <a:rPr lang="es-ES" dirty="0"/>
              <a:t>durante el algoritmo</a:t>
            </a:r>
            <a:r>
              <a:rPr lang="es-ES" dirty="0" smtClean="0"/>
              <a:t>.</a:t>
            </a:r>
          </a:p>
          <a:p>
            <a:pPr algn="l"/>
            <a:endParaRPr lang="es-ES" dirty="0"/>
          </a:p>
          <a:p>
            <a:pPr algn="l"/>
            <a:r>
              <a:rPr lang="es-ES" dirty="0"/>
              <a:t>Se pueden introducir estructuras de memoria a medio plazo (que complementan la memoria a corto plazo) para enfocar la búsqueda en áreas prometedoras del espacio de búsqueda (intensificación</a:t>
            </a:r>
            <a:r>
              <a:rPr lang="es-ES" dirty="0" smtClean="0"/>
              <a:t>)</a:t>
            </a:r>
            <a:endParaRPr lang="es-ES" dirty="0"/>
          </a:p>
          <a:p>
            <a:pPr algn="l"/>
            <a:r>
              <a:rPr lang="es-ES" dirty="0"/>
              <a:t>Se pueden introducir estructuras de memoria a largo plazo (que complementan la memoria a corto plazo) para fomentar una exploración útil del espacio de búsqueda más amplio, denominado </a:t>
            </a:r>
            <a:r>
              <a:rPr lang="es-ES" dirty="0" smtClean="0"/>
              <a:t>diversificación</a:t>
            </a:r>
          </a:p>
          <a:p>
            <a:pPr algn="l"/>
            <a:endParaRPr lang="es-ES" dirty="0"/>
          </a:p>
          <a:p>
            <a:pPr algn="l"/>
            <a:r>
              <a:rPr lang="es-ES" dirty="0" smtClean="0"/>
              <a:t>Combina exploración con explotación</a:t>
            </a:r>
            <a:endParaRPr lang="es-ES" dirty="0"/>
          </a:p>
          <a:p>
            <a:pPr algn="l"/>
            <a:endParaRPr lang="es-ES" dirty="0"/>
          </a:p>
        </p:txBody>
      </p:sp>
    </p:spTree>
    <p:extLst>
      <p:ext uri="{BB962C8B-B14F-4D97-AF65-F5344CB8AC3E}">
        <p14:creationId xmlns:p14="http://schemas.microsoft.com/office/powerpoint/2010/main" val="214022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  y/o Gracias</a:t>
            </a:r>
            <a:endParaRPr lang="es-CO" dirty="0"/>
          </a:p>
        </p:txBody>
      </p:sp>
      <p:sp>
        <p:nvSpPr>
          <p:cNvPr id="3" name="Subtítulo 2"/>
          <p:cNvSpPr>
            <a:spLocks noGrp="1"/>
          </p:cNvSpPr>
          <p:nvPr>
            <p:ph type="subTitle" idx="1"/>
          </p:nvPr>
        </p:nvSpPr>
        <p:spPr>
          <a:xfrm>
            <a:off x="1524000" y="3602038"/>
            <a:ext cx="9144000" cy="632337"/>
          </a:xfrm>
        </p:spPr>
        <p:txBody>
          <a:bodyPr>
            <a:normAutofit fontScale="77500" lnSpcReduction="20000"/>
          </a:bodyPr>
          <a:lstStyle/>
          <a:p>
            <a:r>
              <a:rPr lang="es-CO" dirty="0"/>
              <a:t>“Una mala decisión tomada usando una estrategia produce mas información</a:t>
            </a:r>
          </a:p>
          <a:p>
            <a:r>
              <a:rPr lang="es-CO" dirty="0"/>
              <a:t>Que una buena decisión aleatoria”</a:t>
            </a:r>
          </a:p>
        </p:txBody>
      </p:sp>
      <p:sp>
        <p:nvSpPr>
          <p:cNvPr id="4" name="Subtítulo 2"/>
          <p:cNvSpPr txBox="1">
            <a:spLocks/>
          </p:cNvSpPr>
          <p:nvPr/>
        </p:nvSpPr>
        <p:spPr>
          <a:xfrm>
            <a:off x="0" y="5892726"/>
            <a:ext cx="9144000" cy="632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800" dirty="0" smtClean="0"/>
              <a:t>Edison Arley Plaza Marin</a:t>
            </a:r>
            <a:br>
              <a:rPr lang="es-CO" sz="1800" dirty="0" smtClean="0"/>
            </a:br>
            <a:r>
              <a:rPr lang="es-CO" sz="1800" dirty="0" smtClean="0"/>
              <a:t>2019</a:t>
            </a:r>
            <a:endParaRPr lang="es-CO" sz="18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175" y="603006"/>
            <a:ext cx="2381250" cy="2381250"/>
          </a:xfrm>
          <a:prstGeom prst="rect">
            <a:avLst/>
          </a:prstGeom>
        </p:spPr>
      </p:pic>
    </p:spTree>
    <p:extLst>
      <p:ext uri="{BB962C8B-B14F-4D97-AF65-F5344CB8AC3E}">
        <p14:creationId xmlns:p14="http://schemas.microsoft.com/office/powerpoint/2010/main" val="1362994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0677" y="236098"/>
            <a:ext cx="12051323" cy="821324"/>
          </a:xfrm>
        </p:spPr>
        <p:txBody>
          <a:bodyPr>
            <a:noAutofit/>
          </a:bodyPr>
          <a:lstStyle/>
          <a:p>
            <a:pPr algn="l"/>
            <a:r>
              <a:rPr lang="es-CO" sz="4000" dirty="0" err="1" smtClean="0"/>
              <a:t>Bibliografia</a:t>
            </a:r>
            <a:endParaRPr lang="es-CO" sz="4000" dirty="0"/>
          </a:p>
        </p:txBody>
      </p:sp>
      <p:sp>
        <p:nvSpPr>
          <p:cNvPr id="3" name="Subtítulo 2"/>
          <p:cNvSpPr>
            <a:spLocks noGrp="1"/>
          </p:cNvSpPr>
          <p:nvPr>
            <p:ph type="subTitle" idx="1"/>
          </p:nvPr>
        </p:nvSpPr>
        <p:spPr>
          <a:xfrm>
            <a:off x="595532" y="1178168"/>
            <a:ext cx="10948768" cy="5002823"/>
          </a:xfrm>
        </p:spPr>
        <p:txBody>
          <a:bodyPr>
            <a:normAutofit fontScale="92500" lnSpcReduction="20000"/>
          </a:bodyPr>
          <a:lstStyle/>
          <a:p>
            <a:pPr algn="l"/>
            <a:r>
              <a:rPr lang="es-CO" dirty="0"/>
              <a:t>Artificial, I., </a:t>
            </a:r>
            <a:r>
              <a:rPr lang="es-CO" dirty="0" err="1"/>
              <a:t>Glover</a:t>
            </a:r>
            <a:r>
              <a:rPr lang="es-CO" dirty="0"/>
              <a:t>, F., </a:t>
            </a:r>
            <a:r>
              <a:rPr lang="es-CO" dirty="0" err="1"/>
              <a:t>Tab</a:t>
            </a:r>
            <a:r>
              <a:rPr lang="es-CO" dirty="0"/>
              <a:t>, S., &amp; Valencia, I. A. (2003). </a:t>
            </a:r>
            <a:r>
              <a:rPr lang="es-CO" i="1" dirty="0"/>
              <a:t>Inteligencia Artificial. Revista Iberoamericana de Inteligencia Artificial</a:t>
            </a:r>
            <a:r>
              <a:rPr lang="es-CO" dirty="0"/>
              <a:t>. </a:t>
            </a:r>
            <a:r>
              <a:rPr lang="es-CO" i="1" dirty="0"/>
              <a:t>7</a:t>
            </a:r>
            <a:r>
              <a:rPr lang="es-CO" dirty="0"/>
              <a:t>.</a:t>
            </a:r>
          </a:p>
          <a:p>
            <a:pPr algn="l"/>
            <a:r>
              <a:rPr lang="es-CO" dirty="0" err="1"/>
              <a:t>Glover</a:t>
            </a:r>
            <a:r>
              <a:rPr lang="es-CO" dirty="0"/>
              <a:t>, F. (</a:t>
            </a:r>
            <a:r>
              <a:rPr lang="es-CO" dirty="0" err="1"/>
              <a:t>n.d</a:t>
            </a:r>
            <a:r>
              <a:rPr lang="es-CO" dirty="0"/>
              <a:t>.). </a:t>
            </a:r>
            <a:r>
              <a:rPr lang="es-CO" i="1" dirty="0" err="1"/>
              <a:t>Principles</a:t>
            </a:r>
            <a:r>
              <a:rPr lang="es-CO" i="1" dirty="0"/>
              <a:t> and </a:t>
            </a:r>
            <a:r>
              <a:rPr lang="es-CO" i="1" dirty="0" err="1"/>
              <a:t>Strategies</a:t>
            </a:r>
            <a:r>
              <a:rPr lang="es-CO" i="1" dirty="0"/>
              <a:t> of </a:t>
            </a:r>
            <a:r>
              <a:rPr lang="es-CO" i="1" dirty="0" err="1"/>
              <a:t>Tabu</a:t>
            </a:r>
            <a:r>
              <a:rPr lang="es-CO" i="1" dirty="0"/>
              <a:t> </a:t>
            </a:r>
            <a:r>
              <a:rPr lang="es-CO" i="1" dirty="0" err="1"/>
              <a:t>Search</a:t>
            </a:r>
            <a:r>
              <a:rPr lang="es-CO" dirty="0"/>
              <a:t>.</a:t>
            </a:r>
          </a:p>
          <a:p>
            <a:pPr algn="l"/>
            <a:r>
              <a:rPr lang="es-CO" dirty="0" err="1"/>
              <a:t>Martinjak</a:t>
            </a:r>
            <a:r>
              <a:rPr lang="es-CO" dirty="0"/>
              <a:t>, I., &amp; </a:t>
            </a:r>
            <a:r>
              <a:rPr lang="es-CO" dirty="0" err="1"/>
              <a:t>Golub</a:t>
            </a:r>
            <a:r>
              <a:rPr lang="es-CO" dirty="0"/>
              <a:t>, M. (2014). </a:t>
            </a:r>
            <a:r>
              <a:rPr lang="es-CO" i="1" dirty="0" err="1"/>
              <a:t>Comparison</a:t>
            </a:r>
            <a:r>
              <a:rPr lang="es-CO" i="1" dirty="0"/>
              <a:t> of </a:t>
            </a:r>
            <a:r>
              <a:rPr lang="es-CO" i="1" dirty="0" err="1"/>
              <a:t>Heuristic</a:t>
            </a:r>
            <a:r>
              <a:rPr lang="es-CO" i="1" dirty="0"/>
              <a:t> </a:t>
            </a:r>
            <a:r>
              <a:rPr lang="es-CO" i="1" dirty="0" err="1"/>
              <a:t>Algorithms</a:t>
            </a:r>
            <a:r>
              <a:rPr lang="es-CO" i="1" dirty="0"/>
              <a:t> </a:t>
            </a:r>
            <a:r>
              <a:rPr lang="es-CO" i="1" dirty="0" err="1"/>
              <a:t>for</a:t>
            </a:r>
            <a:r>
              <a:rPr lang="es-CO" i="1" dirty="0"/>
              <a:t> </a:t>
            </a:r>
            <a:r>
              <a:rPr lang="es-CO" i="1" dirty="0" err="1"/>
              <a:t>the</a:t>
            </a:r>
            <a:r>
              <a:rPr lang="es-CO" i="1" dirty="0"/>
              <a:t> N-Queen </a:t>
            </a:r>
            <a:r>
              <a:rPr lang="es-CO" i="1" dirty="0" err="1"/>
              <a:t>Problem</a:t>
            </a:r>
            <a:r>
              <a:rPr lang="es-CO" i="1" dirty="0"/>
              <a:t> </a:t>
            </a:r>
            <a:r>
              <a:rPr lang="es-CO" i="1" dirty="0" err="1"/>
              <a:t>Comparison</a:t>
            </a:r>
            <a:r>
              <a:rPr lang="es-CO" i="1" dirty="0"/>
              <a:t> of </a:t>
            </a:r>
            <a:r>
              <a:rPr lang="es-CO" i="1" dirty="0" err="1"/>
              <a:t>Heuristic</a:t>
            </a:r>
            <a:r>
              <a:rPr lang="es-CO" i="1" dirty="0"/>
              <a:t> </a:t>
            </a:r>
            <a:r>
              <a:rPr lang="es-CO" i="1" dirty="0" err="1"/>
              <a:t>Algorithms</a:t>
            </a:r>
            <a:r>
              <a:rPr lang="es-CO" i="1" dirty="0"/>
              <a:t> </a:t>
            </a:r>
            <a:r>
              <a:rPr lang="es-CO" i="1" dirty="0" err="1"/>
              <a:t>for</a:t>
            </a:r>
            <a:r>
              <a:rPr lang="es-CO" i="1" dirty="0"/>
              <a:t> </a:t>
            </a:r>
            <a:r>
              <a:rPr lang="es-CO" i="1" dirty="0" err="1"/>
              <a:t>the</a:t>
            </a:r>
            <a:r>
              <a:rPr lang="es-CO" i="1" dirty="0"/>
              <a:t> N-Queen </a:t>
            </a:r>
            <a:r>
              <a:rPr lang="es-CO" i="1" dirty="0" err="1"/>
              <a:t>Problem</a:t>
            </a:r>
            <a:r>
              <a:rPr lang="es-CO" dirty="0"/>
              <a:t>. (</a:t>
            </a:r>
            <a:r>
              <a:rPr lang="es-CO" dirty="0" err="1"/>
              <a:t>July</a:t>
            </a:r>
            <a:r>
              <a:rPr lang="es-CO" dirty="0"/>
              <a:t> 2007). https://doi.org/10.1109/ITI.2007.4283867</a:t>
            </a:r>
          </a:p>
          <a:p>
            <a:pPr algn="l"/>
            <a:r>
              <a:rPr lang="es-CO" dirty="0" err="1"/>
              <a:t>Glover</a:t>
            </a:r>
            <a:r>
              <a:rPr lang="es-CO" dirty="0"/>
              <a:t>, F. (2014). </a:t>
            </a:r>
            <a:r>
              <a:rPr lang="es-CO" i="1" dirty="0" err="1"/>
              <a:t>Tabu</a:t>
            </a:r>
            <a:r>
              <a:rPr lang="es-CO" i="1" dirty="0"/>
              <a:t> </a:t>
            </a:r>
            <a:r>
              <a:rPr lang="es-CO" i="1" dirty="0" err="1"/>
              <a:t>Search</a:t>
            </a:r>
            <a:r>
              <a:rPr lang="es-CO" i="1" dirty="0"/>
              <a:t> Fundamentals and Uses </a:t>
            </a:r>
            <a:r>
              <a:rPr lang="es-CO" i="1" dirty="0" err="1"/>
              <a:t>by</a:t>
            </a:r>
            <a:r>
              <a:rPr lang="es-CO" dirty="0"/>
              <a:t>. (</a:t>
            </a:r>
            <a:r>
              <a:rPr lang="es-CO" dirty="0" err="1"/>
              <a:t>January</a:t>
            </a:r>
            <a:r>
              <a:rPr lang="es-CO" dirty="0"/>
              <a:t>).</a:t>
            </a:r>
          </a:p>
          <a:p>
            <a:pPr algn="l"/>
            <a:r>
              <a:rPr lang="es-CO" dirty="0" err="1"/>
              <a:t>Mijwel</a:t>
            </a:r>
            <a:r>
              <a:rPr lang="es-CO" dirty="0"/>
              <a:t>, M. M. (2018). </a:t>
            </a:r>
            <a:r>
              <a:rPr lang="es-CO" i="1" dirty="0" err="1"/>
              <a:t>Tabu</a:t>
            </a:r>
            <a:r>
              <a:rPr lang="es-CO" i="1" dirty="0"/>
              <a:t> </a:t>
            </a:r>
            <a:r>
              <a:rPr lang="es-CO" i="1" dirty="0" err="1"/>
              <a:t>Search</a:t>
            </a:r>
            <a:r>
              <a:rPr lang="es-CO" dirty="0"/>
              <a:t>. (</a:t>
            </a:r>
            <a:r>
              <a:rPr lang="es-CO" dirty="0" err="1"/>
              <a:t>January</a:t>
            </a:r>
            <a:r>
              <a:rPr lang="es-CO" dirty="0"/>
              <a:t>).</a:t>
            </a:r>
          </a:p>
          <a:p>
            <a:pPr algn="l"/>
            <a:r>
              <a:rPr lang="es-CO" dirty="0" err="1"/>
              <a:t>Heuristic</a:t>
            </a:r>
            <a:r>
              <a:rPr lang="es-CO" dirty="0"/>
              <a:t>, M., </a:t>
            </a:r>
            <a:r>
              <a:rPr lang="es-CO" dirty="0" err="1"/>
              <a:t>Problems</a:t>
            </a:r>
            <a:r>
              <a:rPr lang="es-CO" dirty="0"/>
              <a:t>, C., Ed, C. R. R., &amp; </a:t>
            </a:r>
            <a:r>
              <a:rPr lang="es-CO" dirty="0" err="1"/>
              <a:t>Scientific</a:t>
            </a:r>
            <a:r>
              <a:rPr lang="es-CO" dirty="0"/>
              <a:t>, B. (1993). </a:t>
            </a:r>
            <a:r>
              <a:rPr lang="es-CO" i="1" dirty="0" err="1"/>
              <a:t>Tabu</a:t>
            </a:r>
            <a:r>
              <a:rPr lang="es-CO" i="1" dirty="0"/>
              <a:t> </a:t>
            </a:r>
            <a:r>
              <a:rPr lang="es-CO" i="1" dirty="0" err="1"/>
              <a:t>Search</a:t>
            </a:r>
            <a:r>
              <a:rPr lang="es-CO" dirty="0"/>
              <a:t>.</a:t>
            </a:r>
          </a:p>
          <a:p>
            <a:pPr algn="l"/>
            <a:r>
              <a:rPr lang="es-CO" dirty="0" err="1"/>
              <a:t>Glover</a:t>
            </a:r>
            <a:r>
              <a:rPr lang="es-CO" dirty="0"/>
              <a:t>, F., &amp; Laguna, M. (1997). </a:t>
            </a:r>
            <a:r>
              <a:rPr lang="es-CO" i="1" dirty="0" err="1"/>
              <a:t>Tabu</a:t>
            </a:r>
            <a:r>
              <a:rPr lang="es-CO" i="1" dirty="0"/>
              <a:t> </a:t>
            </a:r>
            <a:r>
              <a:rPr lang="es-CO" i="1" dirty="0" err="1"/>
              <a:t>search</a:t>
            </a:r>
            <a:r>
              <a:rPr lang="es-CO" i="1" dirty="0"/>
              <a:t> *</a:t>
            </a:r>
            <a:r>
              <a:rPr lang="es-CO" dirty="0"/>
              <a:t>. 1–94.</a:t>
            </a:r>
          </a:p>
          <a:p>
            <a:pPr algn="l"/>
            <a:r>
              <a:rPr lang="es-CO" dirty="0" err="1"/>
              <a:t>Gendreau</a:t>
            </a:r>
            <a:r>
              <a:rPr lang="es-CO" dirty="0"/>
              <a:t>, M. (</a:t>
            </a:r>
            <a:r>
              <a:rPr lang="es-CO" dirty="0" err="1"/>
              <a:t>n.d</a:t>
            </a:r>
            <a:r>
              <a:rPr lang="es-CO" dirty="0"/>
              <a:t>.). </a:t>
            </a:r>
            <a:r>
              <a:rPr lang="es-CO" i="1" dirty="0" err="1"/>
              <a:t>Chapter</a:t>
            </a:r>
            <a:r>
              <a:rPr lang="es-CO" i="1" dirty="0"/>
              <a:t> 2 AN INTRODUCTION TO TABU SEARCH</a:t>
            </a:r>
            <a:r>
              <a:rPr lang="es-CO" dirty="0"/>
              <a:t>.</a:t>
            </a:r>
          </a:p>
          <a:p>
            <a:pPr algn="l"/>
            <a:r>
              <a:rPr lang="es-CO" dirty="0" err="1"/>
              <a:t>Piniganti</a:t>
            </a:r>
            <a:r>
              <a:rPr lang="es-CO" dirty="0"/>
              <a:t>, L. (2014). </a:t>
            </a:r>
            <a:r>
              <a:rPr lang="es-CO" i="1" dirty="0"/>
              <a:t>A </a:t>
            </a:r>
            <a:r>
              <a:rPr lang="es-CO" i="1" dirty="0" err="1"/>
              <a:t>Survey</a:t>
            </a:r>
            <a:r>
              <a:rPr lang="es-CO" i="1" dirty="0"/>
              <a:t> of </a:t>
            </a:r>
            <a:r>
              <a:rPr lang="es-CO" i="1" dirty="0" err="1"/>
              <a:t>Tabu</a:t>
            </a:r>
            <a:r>
              <a:rPr lang="es-CO" i="1" dirty="0"/>
              <a:t> </a:t>
            </a:r>
            <a:r>
              <a:rPr lang="es-CO" i="1" dirty="0" err="1"/>
              <a:t>Search</a:t>
            </a:r>
            <a:r>
              <a:rPr lang="es-CO" i="1" dirty="0"/>
              <a:t> in </a:t>
            </a:r>
            <a:r>
              <a:rPr lang="es-CO" i="1" dirty="0" err="1"/>
              <a:t>Combinatorial</a:t>
            </a:r>
            <a:r>
              <a:rPr lang="es-CO" i="1" dirty="0"/>
              <a:t> </a:t>
            </a:r>
            <a:r>
              <a:rPr lang="es-CO" i="1" dirty="0" err="1"/>
              <a:t>Optimization</a:t>
            </a:r>
            <a:r>
              <a:rPr lang="es-CO" dirty="0"/>
              <a:t>.</a:t>
            </a:r>
          </a:p>
          <a:p>
            <a:pPr algn="l"/>
            <a:r>
              <a:rPr lang="es-CO" dirty="0" err="1"/>
              <a:t>Zbigniew</a:t>
            </a:r>
            <a:r>
              <a:rPr lang="es-CO" dirty="0"/>
              <a:t> </a:t>
            </a:r>
            <a:r>
              <a:rPr lang="es-CO" dirty="0" err="1"/>
              <a:t>Michalewicx</a:t>
            </a:r>
            <a:r>
              <a:rPr lang="es-CO" dirty="0"/>
              <a:t>, David B. </a:t>
            </a:r>
            <a:r>
              <a:rPr lang="es-CO" dirty="0" err="1"/>
              <a:t>Fogel</a:t>
            </a:r>
            <a:r>
              <a:rPr lang="es-CO" dirty="0"/>
              <a:t>. </a:t>
            </a:r>
            <a:r>
              <a:rPr lang="es-CO" dirty="0" err="1"/>
              <a:t>How</a:t>
            </a:r>
            <a:r>
              <a:rPr lang="es-CO" dirty="0"/>
              <a:t> to </a:t>
            </a:r>
            <a:r>
              <a:rPr lang="es-CO" dirty="0" err="1"/>
              <a:t>solve</a:t>
            </a:r>
            <a:r>
              <a:rPr lang="es-CO" dirty="0"/>
              <a:t> </a:t>
            </a:r>
            <a:r>
              <a:rPr lang="es-CO" dirty="0" err="1"/>
              <a:t>it</a:t>
            </a:r>
            <a:r>
              <a:rPr lang="es-CO" dirty="0"/>
              <a:t>: Modern </a:t>
            </a:r>
            <a:r>
              <a:rPr lang="es-CO" dirty="0" err="1"/>
              <a:t>Heuristics</a:t>
            </a:r>
            <a:r>
              <a:rPr lang="es-CO" dirty="0"/>
              <a:t>, </a:t>
            </a:r>
            <a:r>
              <a:rPr lang="es-CO" dirty="0" err="1"/>
              <a:t>Second</a:t>
            </a:r>
            <a:r>
              <a:rPr lang="es-CO" dirty="0"/>
              <a:t> </a:t>
            </a:r>
            <a:r>
              <a:rPr lang="es-CO" dirty="0" err="1"/>
              <a:t>Edition</a:t>
            </a:r>
            <a:endParaRPr lang="es-CO" dirty="0"/>
          </a:p>
          <a:p>
            <a:pPr algn="l"/>
            <a:r>
              <a:rPr lang="es-CO" dirty="0" err="1"/>
              <a:t>Glover</a:t>
            </a:r>
            <a:r>
              <a:rPr lang="es-CO" dirty="0"/>
              <a:t>, F. (</a:t>
            </a:r>
            <a:r>
              <a:rPr lang="es-CO" dirty="0" err="1"/>
              <a:t>n.d</a:t>
            </a:r>
            <a:r>
              <a:rPr lang="es-CO" dirty="0"/>
              <a:t>.). </a:t>
            </a:r>
            <a:r>
              <a:rPr lang="es-CO" i="1" dirty="0"/>
              <a:t>A </a:t>
            </a:r>
            <a:r>
              <a:rPr lang="es-CO" i="1" dirty="0" err="1"/>
              <a:t>user</a:t>
            </a:r>
            <a:r>
              <a:rPr lang="es-CO" i="1" dirty="0"/>
              <a:t> ’ s </a:t>
            </a:r>
            <a:r>
              <a:rPr lang="es-CO" i="1" dirty="0" err="1"/>
              <a:t>guide</a:t>
            </a:r>
            <a:r>
              <a:rPr lang="es-CO" i="1" dirty="0"/>
              <a:t> to </a:t>
            </a:r>
            <a:r>
              <a:rPr lang="es-CO" i="1" dirty="0" err="1"/>
              <a:t>tabu</a:t>
            </a:r>
            <a:r>
              <a:rPr lang="es-CO" i="1" dirty="0"/>
              <a:t> </a:t>
            </a:r>
            <a:r>
              <a:rPr lang="es-CO" i="1" dirty="0" err="1"/>
              <a:t>search</a:t>
            </a:r>
            <a:r>
              <a:rPr lang="es-CO" i="1" dirty="0"/>
              <a:t> *</a:t>
            </a:r>
            <a:r>
              <a:rPr lang="es-CO" dirty="0"/>
              <a:t>. (20).</a:t>
            </a:r>
          </a:p>
          <a:p>
            <a:pPr algn="l"/>
            <a:endParaRPr lang="es-ES" dirty="0"/>
          </a:p>
        </p:txBody>
      </p:sp>
    </p:spTree>
    <p:extLst>
      <p:ext uri="{BB962C8B-B14F-4D97-AF65-F5344CB8AC3E}">
        <p14:creationId xmlns:p14="http://schemas.microsoft.com/office/powerpoint/2010/main" val="1669958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95532" y="386862"/>
            <a:ext cx="10948768" cy="5794129"/>
          </a:xfrm>
        </p:spPr>
        <p:txBody>
          <a:bodyPr>
            <a:normAutofit fontScale="70000" lnSpcReduction="20000"/>
          </a:bodyPr>
          <a:lstStyle/>
          <a:p>
            <a:pPr algn="l"/>
            <a:r>
              <a:rPr lang="es-CO" i="1" dirty="0"/>
              <a:t>A </a:t>
            </a:r>
            <a:r>
              <a:rPr lang="es-CO" i="1" dirty="0" err="1"/>
              <a:t>Comparative</a:t>
            </a:r>
            <a:r>
              <a:rPr lang="es-CO" i="1" dirty="0"/>
              <a:t> </a:t>
            </a:r>
            <a:r>
              <a:rPr lang="es-CO" i="1" dirty="0" err="1"/>
              <a:t>Study</a:t>
            </a:r>
            <a:r>
              <a:rPr lang="es-CO" i="1" dirty="0"/>
              <a:t> of </a:t>
            </a:r>
            <a:r>
              <a:rPr lang="es-CO" i="1" dirty="0" err="1"/>
              <a:t>Tabu</a:t>
            </a:r>
            <a:r>
              <a:rPr lang="es-CO" i="1" dirty="0"/>
              <a:t> </a:t>
            </a:r>
            <a:r>
              <a:rPr lang="es-CO" i="1" dirty="0" err="1"/>
              <a:t>Search</a:t>
            </a:r>
            <a:r>
              <a:rPr lang="es-CO" i="1" dirty="0"/>
              <a:t> and </a:t>
            </a:r>
            <a:r>
              <a:rPr lang="es-CO" i="1" dirty="0" err="1"/>
              <a:t>Simulated</a:t>
            </a:r>
            <a:r>
              <a:rPr lang="es-CO" i="1" dirty="0"/>
              <a:t> </a:t>
            </a:r>
            <a:r>
              <a:rPr lang="es-CO" i="1" dirty="0" err="1"/>
              <a:t>Annealing</a:t>
            </a:r>
            <a:r>
              <a:rPr lang="es-CO" i="1" dirty="0"/>
              <a:t> </a:t>
            </a:r>
            <a:r>
              <a:rPr lang="es-CO" i="1" dirty="0" err="1"/>
              <a:t>for</a:t>
            </a:r>
            <a:r>
              <a:rPr lang="es-CO" i="1" dirty="0"/>
              <a:t> </a:t>
            </a:r>
            <a:r>
              <a:rPr lang="es-CO" i="1" dirty="0" err="1"/>
              <a:t>Traveling</a:t>
            </a:r>
            <a:r>
              <a:rPr lang="es-CO" i="1" dirty="0"/>
              <a:t> </a:t>
            </a:r>
            <a:r>
              <a:rPr lang="es-CO" i="1" dirty="0" err="1"/>
              <a:t>Salesman</a:t>
            </a:r>
            <a:r>
              <a:rPr lang="es-CO" i="1" dirty="0"/>
              <a:t> </a:t>
            </a:r>
            <a:r>
              <a:rPr lang="es-CO" i="1" dirty="0" err="1"/>
              <a:t>Problem</a:t>
            </a:r>
            <a:r>
              <a:rPr lang="es-CO" i="1" dirty="0"/>
              <a:t> Project </a:t>
            </a:r>
            <a:r>
              <a:rPr lang="es-CO" i="1" dirty="0" err="1"/>
              <a:t>Report</a:t>
            </a:r>
            <a:r>
              <a:rPr lang="es-CO" i="1" dirty="0"/>
              <a:t> </a:t>
            </a:r>
            <a:r>
              <a:rPr lang="es-CO" i="1" dirty="0" err="1"/>
              <a:t>Applied</a:t>
            </a:r>
            <a:r>
              <a:rPr lang="es-CO" i="1" dirty="0"/>
              <a:t> </a:t>
            </a:r>
            <a:r>
              <a:rPr lang="es-CO" i="1" dirty="0" err="1"/>
              <a:t>Optimization</a:t>
            </a:r>
            <a:r>
              <a:rPr lang="es-CO" i="1" dirty="0"/>
              <a:t> MSCI 703 </a:t>
            </a:r>
            <a:r>
              <a:rPr lang="es-CO" i="1" dirty="0" err="1"/>
              <a:t>Sachin</a:t>
            </a:r>
            <a:r>
              <a:rPr lang="es-CO" i="1" dirty="0"/>
              <a:t> </a:t>
            </a:r>
            <a:r>
              <a:rPr lang="es-CO" i="1" dirty="0" err="1"/>
              <a:t>Jayaswal</a:t>
            </a:r>
            <a:r>
              <a:rPr lang="es-CO" i="1" dirty="0"/>
              <a:t> </a:t>
            </a:r>
            <a:r>
              <a:rPr lang="es-CO" i="1" dirty="0" err="1"/>
              <a:t>Student</a:t>
            </a:r>
            <a:r>
              <a:rPr lang="es-CO" i="1" dirty="0"/>
              <a:t> ID : 20186226 </a:t>
            </a:r>
            <a:r>
              <a:rPr lang="es-CO" i="1" dirty="0" err="1"/>
              <a:t>Department</a:t>
            </a:r>
            <a:r>
              <a:rPr lang="es-CO" i="1" dirty="0"/>
              <a:t> of Management </a:t>
            </a:r>
            <a:r>
              <a:rPr lang="es-CO" i="1" dirty="0" err="1"/>
              <a:t>Sciences</a:t>
            </a:r>
            <a:r>
              <a:rPr lang="es-CO" i="1" dirty="0"/>
              <a:t> </a:t>
            </a:r>
            <a:r>
              <a:rPr lang="es-CO" i="1" dirty="0" err="1"/>
              <a:t>University</a:t>
            </a:r>
            <a:r>
              <a:rPr lang="es-CO" i="1" dirty="0"/>
              <a:t> of Waterloo</a:t>
            </a:r>
            <a:r>
              <a:rPr lang="es-CO" dirty="0"/>
              <a:t>. (</a:t>
            </a:r>
            <a:r>
              <a:rPr lang="es-CO" dirty="0" err="1"/>
              <a:t>n.d</a:t>
            </a:r>
            <a:r>
              <a:rPr lang="es-CO" dirty="0"/>
              <a:t>.).</a:t>
            </a:r>
          </a:p>
          <a:p>
            <a:pPr algn="l"/>
            <a:r>
              <a:rPr lang="es-CO" dirty="0"/>
              <a:t>Operativa, E. A. P. D. E. I. (2005). </a:t>
            </a:r>
            <a:r>
              <a:rPr lang="es-CO" i="1" dirty="0"/>
              <a:t>Conceptos , algoritmo y aplicación al problema de las N – reinas Capítulo4 . Un ejemplo y su implementación computacional</a:t>
            </a:r>
            <a:r>
              <a:rPr lang="es-CO" dirty="0"/>
              <a:t>.</a:t>
            </a:r>
          </a:p>
          <a:p>
            <a:pPr algn="l"/>
            <a:r>
              <a:rPr lang="es-CO" u="sng" dirty="0">
                <a:hlinkClick r:id="rId2"/>
              </a:rPr>
              <a:t>https://books.google.com.co/books?id=RJbV_-JlIUQC&amp;lpg=PA125&amp;dq=tabu%20search%20example&amp;hl=es&amp;pg=PP1#v=onepage&amp;q&amp;f=false</a:t>
            </a:r>
            <a:endParaRPr lang="es-CO" dirty="0"/>
          </a:p>
          <a:p>
            <a:pPr algn="l"/>
            <a:r>
              <a:rPr lang="es-CO" dirty="0"/>
              <a:t>https://books.google.com.co/books?id=hFPTBwAAQBAJ&amp;lpg=PA355&amp;ots=FfOwG5_6u5&amp;dq=tabu%20search%20example&amp;hl=es&amp;pg=PA345#v=onepage&amp;q=tabu%20search%20example&amp;f=false</a:t>
            </a:r>
          </a:p>
          <a:p>
            <a:pPr algn="l"/>
            <a:r>
              <a:rPr lang="es-CO" b="1" dirty="0"/>
              <a:t/>
            </a:r>
            <a:br>
              <a:rPr lang="es-CO" b="1" dirty="0"/>
            </a:br>
            <a:r>
              <a:rPr lang="es-CO" dirty="0" err="1"/>
              <a:t>Tabu</a:t>
            </a:r>
            <a:r>
              <a:rPr lang="es-CO" dirty="0"/>
              <a:t> </a:t>
            </a:r>
            <a:r>
              <a:rPr lang="es-CO" dirty="0" err="1"/>
              <a:t>Search</a:t>
            </a:r>
            <a:r>
              <a:rPr lang="es-CO" dirty="0"/>
              <a:t>: </a:t>
            </a:r>
            <a:r>
              <a:rPr lang="es-CO" dirty="0" err="1"/>
              <a:t>Finding</a:t>
            </a:r>
            <a:r>
              <a:rPr lang="es-CO" dirty="0"/>
              <a:t> </a:t>
            </a:r>
            <a:r>
              <a:rPr lang="es-CO" dirty="0" err="1"/>
              <a:t>the</a:t>
            </a:r>
            <a:r>
              <a:rPr lang="es-CO" dirty="0"/>
              <a:t> </a:t>
            </a:r>
            <a:r>
              <a:rPr lang="es-CO" dirty="0" err="1"/>
              <a:t>Minimal</a:t>
            </a:r>
            <a:r>
              <a:rPr lang="es-CO" dirty="0"/>
              <a:t> </a:t>
            </a:r>
            <a:r>
              <a:rPr lang="es-CO" dirty="0" err="1"/>
              <a:t>Value</a:t>
            </a:r>
            <a:r>
              <a:rPr lang="es-CO" dirty="0"/>
              <a:t> of </a:t>
            </a:r>
            <a:r>
              <a:rPr lang="es-CO" dirty="0" err="1"/>
              <a:t>Peaks</a:t>
            </a:r>
            <a:r>
              <a:rPr lang="es-CO" dirty="0"/>
              <a:t> </a:t>
            </a:r>
            <a:r>
              <a:rPr lang="es-CO" dirty="0" err="1"/>
              <a:t>Function</a:t>
            </a:r>
            <a:endParaRPr lang="es-CO" b="1" dirty="0"/>
          </a:p>
          <a:p>
            <a:pPr algn="l"/>
            <a:r>
              <a:rPr lang="es-CO" dirty="0"/>
              <a:t/>
            </a:r>
            <a:br>
              <a:rPr lang="es-CO" dirty="0"/>
            </a:br>
            <a:r>
              <a:rPr lang="es-CO" u="sng" dirty="0">
                <a:hlinkClick r:id="rId3"/>
              </a:rPr>
              <a:t>https://www.codeproject.com/Articles/222317/Tabu-Search-Finding-the-Minimal-Value-of-Peaks-Fun</a:t>
            </a:r>
            <a:endParaRPr lang="es-CO" dirty="0"/>
          </a:p>
          <a:p>
            <a:pPr algn="l"/>
            <a:r>
              <a:rPr lang="es-CO" u="sng" dirty="0">
                <a:hlinkClick r:id="rId4"/>
              </a:rPr>
              <a:t>http://home.ifi.uio.no/infheur/Bakgrunn/Intro_to_TS_Gendreau.htm</a:t>
            </a:r>
            <a:r>
              <a:rPr lang="es-CO" dirty="0"/>
              <a:t/>
            </a:r>
            <a:br>
              <a:rPr lang="es-CO" dirty="0"/>
            </a:br>
            <a:r>
              <a:rPr lang="es-CO" dirty="0"/>
              <a:t/>
            </a:r>
            <a:br>
              <a:rPr lang="es-CO" dirty="0"/>
            </a:br>
            <a:r>
              <a:rPr lang="es-CO" u="sng" dirty="0">
                <a:hlinkClick r:id="rId5"/>
              </a:rPr>
              <a:t>https://www.globalsoftwaresupport.com/tabu-search-algorithm/</a:t>
            </a:r>
            <a:r>
              <a:rPr lang="es-CO" dirty="0"/>
              <a:t/>
            </a:r>
            <a:br>
              <a:rPr lang="es-CO" dirty="0"/>
            </a:br>
            <a:r>
              <a:rPr lang="es-CO" dirty="0"/>
              <a:t/>
            </a:r>
            <a:br>
              <a:rPr lang="es-CO" dirty="0"/>
            </a:br>
            <a:r>
              <a:rPr lang="es-CO" u="sng" dirty="0">
                <a:hlinkClick r:id="rId6"/>
              </a:rPr>
              <a:t>http://www.cleveralgorithms.com/nature-inspired/stochastic/tabu_search.html</a:t>
            </a:r>
            <a:r>
              <a:rPr lang="es-CO" dirty="0"/>
              <a:t/>
            </a:r>
            <a:br>
              <a:rPr lang="es-CO" dirty="0"/>
            </a:br>
            <a:r>
              <a:rPr lang="es-CO" dirty="0"/>
              <a:t/>
            </a:r>
            <a:br>
              <a:rPr lang="es-CO" dirty="0"/>
            </a:br>
            <a:r>
              <a:rPr lang="es-CO" u="sng" dirty="0">
                <a:hlinkClick r:id="rId7"/>
              </a:rPr>
              <a:t>https://www.eit.lth.se/fileadmin/eit/courses/ets061/Lectures/Lecture-H2.pdf</a:t>
            </a:r>
            <a:r>
              <a:rPr lang="es-CO" dirty="0"/>
              <a:t/>
            </a:r>
            <a:br>
              <a:rPr lang="es-CO" dirty="0"/>
            </a:br>
            <a:r>
              <a:rPr lang="es-CO" dirty="0"/>
              <a:t/>
            </a:r>
            <a:br>
              <a:rPr lang="es-CO" dirty="0"/>
            </a:br>
            <a:r>
              <a:rPr lang="es-CO" u="sng" dirty="0">
                <a:hlinkClick r:id="rId8"/>
              </a:rPr>
              <a:t>https://medium.com/@ms.kaleia/tabu-search-gentle-introduction-46c479eb6525</a:t>
            </a:r>
            <a:endParaRPr lang="es-CO" dirty="0"/>
          </a:p>
          <a:p>
            <a:pPr algn="l"/>
            <a:r>
              <a:rPr lang="es-CO" u="sng" dirty="0">
                <a:hlinkClick r:id="rId9"/>
              </a:rPr>
              <a:t>https://es.slideshare.net/mustafarashid1/tabusearch-final</a:t>
            </a:r>
            <a:endParaRPr lang="es-CO" dirty="0"/>
          </a:p>
          <a:p>
            <a:pPr algn="l"/>
            <a:r>
              <a:rPr lang="es-CO" u="sng" dirty="0">
                <a:hlinkClick r:id="rId10"/>
              </a:rPr>
              <a:t>https://slideplayer.es/slide/3914460/</a:t>
            </a:r>
            <a:endParaRPr lang="es-CO" dirty="0"/>
          </a:p>
          <a:p>
            <a:pPr algn="l"/>
            <a:r>
              <a:rPr lang="es-CO" u="sng" dirty="0">
                <a:hlinkClick r:id="rId11"/>
              </a:rPr>
              <a:t>https://docplayer.es/52010647-Un-algoritmo-hibrido-ac3-tabu-search-para-resolver-puzzles-sudoku.html</a:t>
            </a:r>
            <a:endParaRPr lang="es-CO" dirty="0"/>
          </a:p>
        </p:txBody>
      </p:sp>
    </p:spTree>
    <p:extLst>
      <p:ext uri="{BB962C8B-B14F-4D97-AF65-F5344CB8AC3E}">
        <p14:creationId xmlns:p14="http://schemas.microsoft.com/office/powerpoint/2010/main" val="2893002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Contenido</a:t>
            </a:r>
            <a:endParaRPr lang="es-CO" dirty="0"/>
          </a:p>
        </p:txBody>
      </p:sp>
      <p:sp>
        <p:nvSpPr>
          <p:cNvPr id="3" name="Subtítulo 2"/>
          <p:cNvSpPr>
            <a:spLocks noGrp="1"/>
          </p:cNvSpPr>
          <p:nvPr>
            <p:ph type="subTitle" idx="1"/>
          </p:nvPr>
        </p:nvSpPr>
        <p:spPr>
          <a:xfrm>
            <a:off x="595532" y="1801373"/>
            <a:ext cx="9144000" cy="4022652"/>
          </a:xfrm>
        </p:spPr>
        <p:txBody>
          <a:bodyPr>
            <a:normAutofit/>
          </a:bodyPr>
          <a:lstStyle/>
          <a:p>
            <a:pPr algn="l"/>
            <a:r>
              <a:rPr lang="es-CO" dirty="0" smtClean="0"/>
              <a:t>- ¿Que es TS?</a:t>
            </a:r>
            <a:br>
              <a:rPr lang="es-CO" dirty="0" smtClean="0"/>
            </a:br>
            <a:r>
              <a:rPr lang="es-CO" dirty="0" smtClean="0"/>
              <a:t>- Características principales</a:t>
            </a:r>
            <a:br>
              <a:rPr lang="es-CO" dirty="0" smtClean="0"/>
            </a:br>
            <a:r>
              <a:rPr lang="es-CO" dirty="0" smtClean="0"/>
              <a:t>- Tendencia</a:t>
            </a:r>
            <a:br>
              <a:rPr lang="es-CO" dirty="0" smtClean="0"/>
            </a:br>
            <a:r>
              <a:rPr lang="es-CO" dirty="0" smtClean="0"/>
              <a:t>- Aspectos relevantes</a:t>
            </a:r>
            <a:br>
              <a:rPr lang="es-CO" dirty="0" smtClean="0"/>
            </a:br>
            <a:r>
              <a:rPr lang="es-CO" dirty="0" smtClean="0"/>
              <a:t>- Algoritmo</a:t>
            </a:r>
            <a:br>
              <a:rPr lang="es-CO" dirty="0" smtClean="0"/>
            </a:br>
            <a:r>
              <a:rPr lang="es-CO" dirty="0" smtClean="0"/>
              <a:t>- Problema de Interés</a:t>
            </a:r>
            <a:br>
              <a:rPr lang="es-CO" dirty="0" smtClean="0"/>
            </a:br>
            <a:r>
              <a:rPr lang="es-CO" dirty="0" smtClean="0"/>
              <a:t>- Solución al problema</a:t>
            </a:r>
            <a:br>
              <a:rPr lang="es-CO" dirty="0" smtClean="0"/>
            </a:br>
            <a:endParaRPr lang="es-CO" dirty="0" smtClean="0"/>
          </a:p>
        </p:txBody>
      </p:sp>
      <p:sp>
        <p:nvSpPr>
          <p:cNvPr id="4" name="Subtítulo 2"/>
          <p:cNvSpPr txBox="1">
            <a:spLocks/>
          </p:cNvSpPr>
          <p:nvPr/>
        </p:nvSpPr>
        <p:spPr>
          <a:xfrm>
            <a:off x="140677" y="6398917"/>
            <a:ext cx="9144000" cy="395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500" dirty="0" smtClean="0"/>
              <a:t>Edison Arley Plaza Marin, 2019</a:t>
            </a:r>
            <a:endParaRPr lang="es-CO" sz="1500" dirty="0"/>
          </a:p>
        </p:txBody>
      </p:sp>
      <p:pic>
        <p:nvPicPr>
          <p:cNvPr id="7" name="Imagen 6"/>
          <p:cNvPicPr>
            <a:picLocks noChangeAspect="1"/>
          </p:cNvPicPr>
          <p:nvPr/>
        </p:nvPicPr>
        <p:blipFill>
          <a:blip r:embed="rId2"/>
          <a:stretch>
            <a:fillRect/>
          </a:stretch>
        </p:blipFill>
        <p:spPr>
          <a:xfrm>
            <a:off x="9739532" y="5629275"/>
            <a:ext cx="2447925" cy="1228725"/>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395" y="1391530"/>
            <a:ext cx="5715000" cy="2905125"/>
          </a:xfrm>
          <a:prstGeom prst="rect">
            <a:avLst/>
          </a:prstGeom>
        </p:spPr>
      </p:pic>
    </p:spTree>
    <p:extLst>
      <p:ext uri="{BB962C8B-B14F-4D97-AF65-F5344CB8AC3E}">
        <p14:creationId xmlns:p14="http://schemas.microsoft.com/office/powerpoint/2010/main" val="3267105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¿Que es?</a:t>
            </a:r>
            <a:endParaRPr lang="es-CO" dirty="0"/>
          </a:p>
        </p:txBody>
      </p:sp>
      <p:sp>
        <p:nvSpPr>
          <p:cNvPr id="3" name="Subtítulo 2"/>
          <p:cNvSpPr>
            <a:spLocks noGrp="1"/>
          </p:cNvSpPr>
          <p:nvPr>
            <p:ph type="subTitle" idx="1"/>
          </p:nvPr>
        </p:nvSpPr>
        <p:spPr>
          <a:xfrm>
            <a:off x="595532" y="1494422"/>
            <a:ext cx="9144000" cy="4428075"/>
          </a:xfrm>
        </p:spPr>
        <p:txBody>
          <a:bodyPr>
            <a:normAutofit/>
          </a:bodyPr>
          <a:lstStyle/>
          <a:p>
            <a:pPr algn="l"/>
            <a:r>
              <a:rPr lang="es-CO" dirty="0" smtClean="0"/>
              <a:t>Algoritmo presentado por Fred </a:t>
            </a:r>
            <a:r>
              <a:rPr lang="es-CO" dirty="0" err="1" smtClean="0"/>
              <a:t>Glover</a:t>
            </a:r>
            <a:r>
              <a:rPr lang="es-CO" dirty="0" smtClean="0"/>
              <a:t> en la década de los 80 (</a:t>
            </a:r>
            <a:r>
              <a:rPr lang="es-CO" dirty="0"/>
              <a:t>1986</a:t>
            </a:r>
            <a:r>
              <a:rPr lang="es-CO" dirty="0" smtClean="0"/>
              <a:t>)</a:t>
            </a:r>
          </a:p>
          <a:p>
            <a:pPr algn="l"/>
            <a:r>
              <a:rPr lang="es-CO" dirty="0" smtClean="0"/>
              <a:t>Procedimiento meta heurístico</a:t>
            </a:r>
            <a:r>
              <a:rPr lang="es-CO" dirty="0"/>
              <a:t/>
            </a:r>
            <a:br>
              <a:rPr lang="es-CO" dirty="0"/>
            </a:br>
            <a:r>
              <a:rPr lang="es-CO" dirty="0"/>
              <a:t/>
            </a:r>
            <a:br>
              <a:rPr lang="es-CO" dirty="0"/>
            </a:br>
            <a:r>
              <a:rPr lang="es-CO" dirty="0"/>
              <a:t>Uso de memoria </a:t>
            </a:r>
            <a:r>
              <a:rPr lang="es-CO" dirty="0" smtClean="0"/>
              <a:t>adaptativa</a:t>
            </a:r>
            <a:endParaRPr lang="es-CO" dirty="0"/>
          </a:p>
          <a:p>
            <a:pPr algn="l"/>
            <a:endParaRPr lang="es-CO" dirty="0" smtClean="0"/>
          </a:p>
        </p:txBody>
      </p:sp>
      <p:pic>
        <p:nvPicPr>
          <p:cNvPr id="7" name="Imagen 6"/>
          <p:cNvPicPr>
            <a:picLocks noChangeAspect="1"/>
          </p:cNvPicPr>
          <p:nvPr/>
        </p:nvPicPr>
        <p:blipFill>
          <a:blip r:embed="rId2"/>
          <a:stretch>
            <a:fillRect/>
          </a:stretch>
        </p:blipFill>
        <p:spPr>
          <a:xfrm>
            <a:off x="9739532" y="5629275"/>
            <a:ext cx="2447925" cy="1228725"/>
          </a:xfrm>
          <a:prstGeom prst="rect">
            <a:avLst/>
          </a:prstGeom>
        </p:spPr>
      </p:pic>
      <p:pic>
        <p:nvPicPr>
          <p:cNvPr id="4" name="Imagen 3"/>
          <p:cNvPicPr>
            <a:picLocks noChangeAspect="1"/>
          </p:cNvPicPr>
          <p:nvPr/>
        </p:nvPicPr>
        <p:blipFill>
          <a:blip r:embed="rId3"/>
          <a:stretch>
            <a:fillRect/>
          </a:stretch>
        </p:blipFill>
        <p:spPr>
          <a:xfrm>
            <a:off x="5167532" y="2390775"/>
            <a:ext cx="2790825" cy="3238500"/>
          </a:xfrm>
          <a:prstGeom prst="rect">
            <a:avLst/>
          </a:prstGeom>
        </p:spPr>
      </p:pic>
    </p:spTree>
    <p:extLst>
      <p:ext uri="{BB962C8B-B14F-4D97-AF65-F5344CB8AC3E}">
        <p14:creationId xmlns:p14="http://schemas.microsoft.com/office/powerpoint/2010/main" val="1037640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¿Que es?</a:t>
            </a:r>
            <a:endParaRPr lang="es-CO" dirty="0"/>
          </a:p>
        </p:txBody>
      </p:sp>
      <p:pic>
        <p:nvPicPr>
          <p:cNvPr id="12" name="Imagen 11"/>
          <p:cNvPicPr>
            <a:picLocks noChangeAspect="1"/>
          </p:cNvPicPr>
          <p:nvPr/>
        </p:nvPicPr>
        <p:blipFill>
          <a:blip r:embed="rId2"/>
          <a:stretch>
            <a:fillRect/>
          </a:stretch>
        </p:blipFill>
        <p:spPr>
          <a:xfrm>
            <a:off x="5069058" y="0"/>
            <a:ext cx="4467225" cy="5524500"/>
          </a:xfrm>
          <a:prstGeom prst="rect">
            <a:avLst/>
          </a:prstGeom>
        </p:spPr>
      </p:pic>
      <p:sp>
        <p:nvSpPr>
          <p:cNvPr id="3" name="Subtítulo 2"/>
          <p:cNvSpPr>
            <a:spLocks noGrp="1"/>
          </p:cNvSpPr>
          <p:nvPr>
            <p:ph type="subTitle" idx="1"/>
          </p:nvPr>
        </p:nvSpPr>
        <p:spPr>
          <a:xfrm>
            <a:off x="595532" y="1494422"/>
            <a:ext cx="9144000" cy="4428075"/>
          </a:xfrm>
        </p:spPr>
        <p:txBody>
          <a:bodyPr>
            <a:normAutofit/>
          </a:bodyPr>
          <a:lstStyle/>
          <a:p>
            <a:pPr algn="l"/>
            <a:endParaRPr lang="es-CO" dirty="0" smtClean="0"/>
          </a:p>
        </p:txBody>
      </p:sp>
      <p:pic>
        <p:nvPicPr>
          <p:cNvPr id="4" name="Imagen 3"/>
          <p:cNvPicPr>
            <a:picLocks noChangeAspect="1"/>
          </p:cNvPicPr>
          <p:nvPr/>
        </p:nvPicPr>
        <p:blipFill>
          <a:blip r:embed="rId3"/>
          <a:stretch>
            <a:fillRect/>
          </a:stretch>
        </p:blipFill>
        <p:spPr>
          <a:xfrm>
            <a:off x="9739532" y="5629275"/>
            <a:ext cx="2447925" cy="1228725"/>
          </a:xfrm>
          <a:prstGeom prst="rect">
            <a:avLst/>
          </a:prstGeom>
        </p:spPr>
      </p:pic>
      <p:pic>
        <p:nvPicPr>
          <p:cNvPr id="13" name="Imagen 12"/>
          <p:cNvPicPr>
            <a:picLocks noChangeAspect="1"/>
          </p:cNvPicPr>
          <p:nvPr/>
        </p:nvPicPr>
        <p:blipFill>
          <a:blip r:embed="rId4"/>
          <a:stretch>
            <a:fillRect/>
          </a:stretch>
        </p:blipFill>
        <p:spPr>
          <a:xfrm>
            <a:off x="5167532" y="5604312"/>
            <a:ext cx="4419600" cy="714375"/>
          </a:xfrm>
          <a:prstGeom prst="rect">
            <a:avLst/>
          </a:prstGeom>
        </p:spPr>
      </p:pic>
    </p:spTree>
    <p:extLst>
      <p:ext uri="{BB962C8B-B14F-4D97-AF65-F5344CB8AC3E}">
        <p14:creationId xmlns:p14="http://schemas.microsoft.com/office/powerpoint/2010/main" val="2357928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¿Que es?</a:t>
            </a:r>
            <a:endParaRPr lang="es-CO" dirty="0"/>
          </a:p>
        </p:txBody>
      </p:sp>
      <p:sp>
        <p:nvSpPr>
          <p:cNvPr id="3" name="Subtítulo 2"/>
          <p:cNvSpPr>
            <a:spLocks noGrp="1"/>
          </p:cNvSpPr>
          <p:nvPr>
            <p:ph type="subTitle" idx="1"/>
          </p:nvPr>
        </p:nvSpPr>
        <p:spPr>
          <a:xfrm>
            <a:off x="595532" y="1494422"/>
            <a:ext cx="10095914" cy="4428075"/>
          </a:xfrm>
        </p:spPr>
        <p:txBody>
          <a:bodyPr>
            <a:normAutofit/>
          </a:bodyPr>
          <a:lstStyle/>
          <a:p>
            <a:pPr algn="l"/>
            <a:r>
              <a:rPr lang="es-CO" dirty="0"/>
              <a:t>los </a:t>
            </a:r>
            <a:r>
              <a:rPr lang="es-CO" dirty="0" smtClean="0"/>
              <a:t>tabús </a:t>
            </a:r>
            <a:r>
              <a:rPr lang="es-CO" dirty="0"/>
              <a:t>se utilizan para evitar los ciclos cuando se aleja de los óptimos locales mediante movimientos que no mejoran. cuando se produce esta situación, se debe hacer algo para evitar que la búsqueda rastree sus pasos hasta el lugar de donde provino. Esto se logra al declarar movimientos tabú (no permitidos) que invierten el efecto de movimientos recientes, Los </a:t>
            </a:r>
            <a:r>
              <a:rPr lang="es-CO" dirty="0" smtClean="0"/>
              <a:t>Tabús </a:t>
            </a:r>
            <a:r>
              <a:rPr lang="es-CO" dirty="0"/>
              <a:t>también son útiles para ayudar a que la búsqueda se aleje de las partes del espacio de búsqueda visitadas anteriormente y, por lo tanto, realice una exploración más extensa</a:t>
            </a:r>
          </a:p>
          <a:p>
            <a:pPr algn="l"/>
            <a:r>
              <a:rPr lang="es-ES" dirty="0"/>
              <a:t>El </a:t>
            </a:r>
            <a:r>
              <a:rPr lang="es-ES" dirty="0" err="1"/>
              <a:t>tabus</a:t>
            </a:r>
            <a:r>
              <a:rPr lang="es-ES" dirty="0"/>
              <a:t> más utilizado consiste en registrar las últimas transformaciones realizadas en la solución actual y prohibir las transformaciones inversas</a:t>
            </a:r>
            <a:endParaRPr lang="es-CO" dirty="0" smtClean="0"/>
          </a:p>
        </p:txBody>
      </p:sp>
      <p:pic>
        <p:nvPicPr>
          <p:cNvPr id="4" name="Imagen 3"/>
          <p:cNvPicPr>
            <a:picLocks noChangeAspect="1"/>
          </p:cNvPicPr>
          <p:nvPr/>
        </p:nvPicPr>
        <p:blipFill>
          <a:blip r:embed="rId2"/>
          <a:stretch>
            <a:fillRect/>
          </a:stretch>
        </p:blipFill>
        <p:spPr>
          <a:xfrm>
            <a:off x="9739532" y="5629275"/>
            <a:ext cx="2447925" cy="1228725"/>
          </a:xfrm>
          <a:prstGeom prst="rect">
            <a:avLst/>
          </a:prstGeom>
        </p:spPr>
      </p:pic>
    </p:spTree>
    <p:extLst>
      <p:ext uri="{BB962C8B-B14F-4D97-AF65-F5344CB8AC3E}">
        <p14:creationId xmlns:p14="http://schemas.microsoft.com/office/powerpoint/2010/main" val="380070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¿Que es?</a:t>
            </a:r>
            <a:endParaRPr lang="es-CO" dirty="0"/>
          </a:p>
        </p:txBody>
      </p:sp>
      <p:sp>
        <p:nvSpPr>
          <p:cNvPr id="3" name="Subtítulo 2"/>
          <p:cNvSpPr>
            <a:spLocks noGrp="1"/>
          </p:cNvSpPr>
          <p:nvPr>
            <p:ph type="subTitle" idx="1"/>
          </p:nvPr>
        </p:nvSpPr>
        <p:spPr>
          <a:xfrm>
            <a:off x="595532" y="1494422"/>
            <a:ext cx="9144000" cy="4428075"/>
          </a:xfrm>
        </p:spPr>
        <p:txBody>
          <a:bodyPr>
            <a:normAutofit/>
          </a:bodyPr>
          <a:lstStyle/>
          <a:p>
            <a:pPr algn="l"/>
            <a:endParaRPr lang="es-CO" dirty="0" smtClean="0"/>
          </a:p>
        </p:txBody>
      </p:sp>
      <p:pic>
        <p:nvPicPr>
          <p:cNvPr id="4" name="Imagen 3"/>
          <p:cNvPicPr>
            <a:picLocks noChangeAspect="1"/>
          </p:cNvPicPr>
          <p:nvPr/>
        </p:nvPicPr>
        <p:blipFill>
          <a:blip r:embed="rId2"/>
          <a:stretch>
            <a:fillRect/>
          </a:stretch>
        </p:blipFill>
        <p:spPr>
          <a:xfrm>
            <a:off x="9739532" y="5629275"/>
            <a:ext cx="2447925" cy="1228725"/>
          </a:xfrm>
          <a:prstGeom prst="rect">
            <a:avLst/>
          </a:prstGeom>
        </p:spPr>
      </p:pic>
      <p:pic>
        <p:nvPicPr>
          <p:cNvPr id="5" name="Imagen 4"/>
          <p:cNvPicPr>
            <a:picLocks noChangeAspect="1"/>
          </p:cNvPicPr>
          <p:nvPr/>
        </p:nvPicPr>
        <p:blipFill>
          <a:blip r:embed="rId3"/>
          <a:stretch>
            <a:fillRect/>
          </a:stretch>
        </p:blipFill>
        <p:spPr>
          <a:xfrm>
            <a:off x="5381953" y="1269267"/>
            <a:ext cx="3690206" cy="4530438"/>
          </a:xfrm>
          <a:prstGeom prst="rect">
            <a:avLst/>
          </a:prstGeom>
        </p:spPr>
      </p:pic>
      <p:pic>
        <p:nvPicPr>
          <p:cNvPr id="6" name="Imagen 5"/>
          <p:cNvPicPr>
            <a:picLocks noChangeAspect="1"/>
          </p:cNvPicPr>
          <p:nvPr/>
        </p:nvPicPr>
        <p:blipFill>
          <a:blip r:embed="rId4"/>
          <a:stretch>
            <a:fillRect/>
          </a:stretch>
        </p:blipFill>
        <p:spPr>
          <a:xfrm>
            <a:off x="674810" y="1282577"/>
            <a:ext cx="3545498" cy="4546068"/>
          </a:xfrm>
          <a:prstGeom prst="rect">
            <a:avLst/>
          </a:prstGeom>
        </p:spPr>
      </p:pic>
    </p:spTree>
    <p:extLst>
      <p:ext uri="{BB962C8B-B14F-4D97-AF65-F5344CB8AC3E}">
        <p14:creationId xmlns:p14="http://schemas.microsoft.com/office/powerpoint/2010/main" val="1508212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97058" y="236098"/>
            <a:ext cx="9144000" cy="821324"/>
          </a:xfrm>
        </p:spPr>
        <p:txBody>
          <a:bodyPr>
            <a:normAutofit fontScale="90000"/>
          </a:bodyPr>
          <a:lstStyle/>
          <a:p>
            <a:pPr algn="l"/>
            <a:r>
              <a:rPr lang="es-CO" dirty="0" smtClean="0"/>
              <a:t>¿Que es?</a:t>
            </a:r>
            <a:endParaRPr lang="es-CO" dirty="0"/>
          </a:p>
        </p:txBody>
      </p:sp>
      <p:sp>
        <p:nvSpPr>
          <p:cNvPr id="3" name="Subtítulo 2"/>
          <p:cNvSpPr>
            <a:spLocks noGrp="1"/>
          </p:cNvSpPr>
          <p:nvPr>
            <p:ph type="subTitle" idx="1"/>
          </p:nvPr>
        </p:nvSpPr>
        <p:spPr>
          <a:xfrm>
            <a:off x="595532" y="1494422"/>
            <a:ext cx="9144000" cy="4428075"/>
          </a:xfrm>
        </p:spPr>
        <p:txBody>
          <a:bodyPr>
            <a:normAutofit fontScale="92500" lnSpcReduction="20000"/>
          </a:bodyPr>
          <a:lstStyle/>
          <a:p>
            <a:pPr algn="l"/>
            <a:r>
              <a:rPr lang="es-CO" dirty="0" smtClean="0"/>
              <a:t>Memoria a corto plazo: Almacena atributos de soluciones recientemente visitadas, y su objetivo es explorar a fondo una región dada del espacio de soluciones.</a:t>
            </a:r>
          </a:p>
          <a:p>
            <a:pPr algn="l"/>
            <a:r>
              <a:rPr lang="es-CO" dirty="0" smtClean="0"/>
              <a:t>Memoria a largo plazo: Almacena la frecuencia de las ocurrencias de atributos en las soluciones visitadas tratando de identificar o diferenciar regiones, usa la frecuencia para penalizar o premiar movimientos se usan atributos muy utilizados en el pasado.</a:t>
            </a:r>
          </a:p>
          <a:p>
            <a:pPr algn="l"/>
            <a:r>
              <a:rPr lang="es-CO" dirty="0" smtClean="0"/>
              <a:t>Búsqueda Agresiva: Evita que la búsqueda quede atrapada en un optimo local que no es global.</a:t>
            </a:r>
          </a:p>
          <a:p>
            <a:pPr algn="l"/>
            <a:r>
              <a:rPr lang="es-CO" dirty="0" smtClean="0"/>
              <a:t>Memoria explicita: Guarda soluciones completas por lo general las mejores encontradas en la búsqueda.</a:t>
            </a:r>
          </a:p>
          <a:p>
            <a:pPr algn="l"/>
            <a:r>
              <a:rPr lang="es-CO" dirty="0" smtClean="0"/>
              <a:t>Memoria atributiva: Almacena información de atributos que cambian de una solución a otra.</a:t>
            </a:r>
          </a:p>
          <a:p>
            <a:pPr algn="l"/>
            <a:r>
              <a:rPr lang="es-CO" dirty="0" smtClean="0"/>
              <a:t>Lista Tabú: son aquellos movimientos que no son permitidos (movimientos tabú) en la iteración.</a:t>
            </a:r>
            <a:endParaRPr lang="es-CO" dirty="0"/>
          </a:p>
          <a:p>
            <a:pPr algn="l"/>
            <a:endParaRPr lang="es-CO" dirty="0"/>
          </a:p>
          <a:p>
            <a:pPr algn="l"/>
            <a:endParaRPr lang="es-CO" dirty="0" smtClean="0"/>
          </a:p>
        </p:txBody>
      </p:sp>
      <p:pic>
        <p:nvPicPr>
          <p:cNvPr id="4" name="Imagen 3"/>
          <p:cNvPicPr>
            <a:picLocks noChangeAspect="1"/>
          </p:cNvPicPr>
          <p:nvPr/>
        </p:nvPicPr>
        <p:blipFill>
          <a:blip r:embed="rId2"/>
          <a:stretch>
            <a:fillRect/>
          </a:stretch>
        </p:blipFill>
        <p:spPr>
          <a:xfrm>
            <a:off x="9739532" y="5629275"/>
            <a:ext cx="2447925" cy="1228725"/>
          </a:xfrm>
          <a:prstGeom prst="rect">
            <a:avLst/>
          </a:prstGeom>
        </p:spPr>
      </p:pic>
    </p:spTree>
    <p:extLst>
      <p:ext uri="{BB962C8B-B14F-4D97-AF65-F5344CB8AC3E}">
        <p14:creationId xmlns:p14="http://schemas.microsoft.com/office/powerpoint/2010/main" val="2041574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84639" y="1281112"/>
            <a:ext cx="5105400" cy="4981575"/>
          </a:xfrm>
          <a:prstGeom prst="rect">
            <a:avLst/>
          </a:prstGeom>
        </p:spPr>
      </p:pic>
      <p:pic>
        <p:nvPicPr>
          <p:cNvPr id="7" name="Imagen 6"/>
          <p:cNvPicPr>
            <a:picLocks noChangeAspect="1"/>
          </p:cNvPicPr>
          <p:nvPr/>
        </p:nvPicPr>
        <p:blipFill>
          <a:blip r:embed="rId3"/>
          <a:stretch>
            <a:fillRect/>
          </a:stretch>
        </p:blipFill>
        <p:spPr>
          <a:xfrm>
            <a:off x="6113950" y="2111985"/>
            <a:ext cx="5133975" cy="2581275"/>
          </a:xfrm>
          <a:prstGeom prst="rect">
            <a:avLst/>
          </a:prstGeom>
        </p:spPr>
      </p:pic>
      <p:sp>
        <p:nvSpPr>
          <p:cNvPr id="8" name="CuadroTexto 7"/>
          <p:cNvSpPr txBox="1"/>
          <p:nvPr/>
        </p:nvSpPr>
        <p:spPr>
          <a:xfrm>
            <a:off x="184639" y="369277"/>
            <a:ext cx="3100592" cy="369332"/>
          </a:xfrm>
          <a:prstGeom prst="rect">
            <a:avLst/>
          </a:prstGeom>
          <a:noFill/>
        </p:spPr>
        <p:txBody>
          <a:bodyPr wrap="none" rtlCol="0">
            <a:spAutoFit/>
          </a:bodyPr>
          <a:lstStyle/>
          <a:p>
            <a:r>
              <a:rPr lang="es-CO" dirty="0" smtClean="0"/>
              <a:t>Aplicaciones de búsqueda tabú</a:t>
            </a:r>
            <a:endParaRPr lang="es-CO" dirty="0"/>
          </a:p>
        </p:txBody>
      </p:sp>
    </p:spTree>
    <p:extLst>
      <p:ext uri="{BB962C8B-B14F-4D97-AF65-F5344CB8AC3E}">
        <p14:creationId xmlns:p14="http://schemas.microsoft.com/office/powerpoint/2010/main" val="1355531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3336</TotalTime>
  <Words>1036</Words>
  <Application>Microsoft Office PowerPoint</Application>
  <PresentationFormat>Panorámica</PresentationFormat>
  <Paragraphs>115</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Tema de Office</vt:lpstr>
      <vt:lpstr>Búsqueda Tabú (TS)</vt:lpstr>
      <vt:lpstr>Previo - que es un Tabú?</vt:lpstr>
      <vt:lpstr>Contenido</vt:lpstr>
      <vt:lpstr>¿Que es?</vt:lpstr>
      <vt:lpstr>¿Que es?</vt:lpstr>
      <vt:lpstr>¿Que es?</vt:lpstr>
      <vt:lpstr>¿Que es?</vt:lpstr>
      <vt:lpstr>¿Que es?</vt:lpstr>
      <vt:lpstr>Presentación de PowerPoint</vt:lpstr>
      <vt:lpstr>Intensificación y  Diversificación</vt:lpstr>
      <vt:lpstr>Algoritmo</vt:lpstr>
      <vt:lpstr>Algoritmo</vt:lpstr>
      <vt:lpstr>Pseudocodigo</vt:lpstr>
      <vt:lpstr>Pseudocodigo</vt:lpstr>
      <vt:lpstr>Pseudocodigo</vt:lpstr>
      <vt:lpstr>Criterio de Aspiración</vt:lpstr>
      <vt:lpstr>Criterio de parada</vt:lpstr>
      <vt:lpstr>Flow Chart</vt:lpstr>
      <vt:lpstr>Flow</vt:lpstr>
      <vt:lpstr>Problema de interés</vt:lpstr>
      <vt:lpstr>Solución al problema</vt:lpstr>
      <vt:lpstr>Conclusiones</vt:lpstr>
      <vt:lpstr>?  y/o Gracias</vt:lpstr>
      <vt:lpstr>Bibliografia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Edison Arley Plaza Marin</dc:creator>
  <cp:lastModifiedBy>Edison Arley Plaza Marin</cp:lastModifiedBy>
  <cp:revision>77</cp:revision>
  <dcterms:created xsi:type="dcterms:W3CDTF">2019-03-29T06:47:23Z</dcterms:created>
  <dcterms:modified xsi:type="dcterms:W3CDTF">2019-06-27T04:59:59Z</dcterms:modified>
</cp:coreProperties>
</file>