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7" r:id="rId9"/>
    <p:sldId id="260" r:id="rId10"/>
    <p:sldId id="261" r:id="rId11"/>
    <p:sldId id="265" r:id="rId12"/>
    <p:sldId id="266" r:id="rId13"/>
    <p:sldId id="268" r:id="rId14"/>
    <p:sldId id="270" r:id="rId15"/>
    <p:sldId id="271" r:id="rId16"/>
    <p:sldId id="272" r:id="rId17"/>
    <p:sldId id="273" r:id="rId18"/>
    <p:sldId id="269" r:id="rId19"/>
    <p:sldId id="274" r:id="rId2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F28D-0E9E-415C-8046-F2805520F5C9}" type="datetimeFigureOut">
              <a:rPr lang="es-CO" smtClean="0"/>
              <a:t>12/04/2019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3D5D-9CEF-441D-BF94-9724320FB5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416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F28D-0E9E-415C-8046-F2805520F5C9}" type="datetimeFigureOut">
              <a:rPr lang="es-CO" smtClean="0"/>
              <a:t>12/04/2019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3D5D-9CEF-441D-BF94-9724320FB5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362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F28D-0E9E-415C-8046-F2805520F5C9}" type="datetimeFigureOut">
              <a:rPr lang="es-CO" smtClean="0"/>
              <a:t>12/04/2019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3D5D-9CEF-441D-BF94-9724320FB5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721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F28D-0E9E-415C-8046-F2805520F5C9}" type="datetimeFigureOut">
              <a:rPr lang="es-CO" smtClean="0"/>
              <a:t>12/04/2019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3D5D-9CEF-441D-BF94-9724320FB5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308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F28D-0E9E-415C-8046-F2805520F5C9}" type="datetimeFigureOut">
              <a:rPr lang="es-CO" smtClean="0"/>
              <a:t>12/04/2019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3D5D-9CEF-441D-BF94-9724320FB5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907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F28D-0E9E-415C-8046-F2805520F5C9}" type="datetimeFigureOut">
              <a:rPr lang="es-CO" smtClean="0"/>
              <a:t>12/04/2019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3D5D-9CEF-441D-BF94-9724320FB5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922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F28D-0E9E-415C-8046-F2805520F5C9}" type="datetimeFigureOut">
              <a:rPr lang="es-CO" smtClean="0"/>
              <a:t>12/04/2019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3D5D-9CEF-441D-BF94-9724320FB5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06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F28D-0E9E-415C-8046-F2805520F5C9}" type="datetimeFigureOut">
              <a:rPr lang="es-CO" smtClean="0"/>
              <a:t>12/04/2019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3D5D-9CEF-441D-BF94-9724320FB5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268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F28D-0E9E-415C-8046-F2805520F5C9}" type="datetimeFigureOut">
              <a:rPr lang="es-CO" smtClean="0"/>
              <a:t>12/04/2019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3D5D-9CEF-441D-BF94-9724320FB5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860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F28D-0E9E-415C-8046-F2805520F5C9}" type="datetimeFigureOut">
              <a:rPr lang="es-CO" smtClean="0"/>
              <a:t>12/04/2019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3D5D-9CEF-441D-BF94-9724320FB5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379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F28D-0E9E-415C-8046-F2805520F5C9}" type="datetimeFigureOut">
              <a:rPr lang="es-CO" smtClean="0"/>
              <a:t>12/04/2019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3D5D-9CEF-441D-BF94-9724320FB5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139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CF28D-0E9E-415C-8046-F2805520F5C9}" type="datetimeFigureOut">
              <a:rPr lang="es-CO" smtClean="0"/>
              <a:t>12/04/2019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B3D5D-9CEF-441D-BF94-9724320FB5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982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src.nist.gov/Projects/Post-Quantum-Cryptography/Post-Quantum-Cryptography-Standardizatio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accent6">
                <a:lumMod val="0"/>
                <a:lumOff val="100000"/>
              </a:schemeClr>
            </a:gs>
            <a:gs pos="60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Quantum </a:t>
            </a:r>
            <a:r>
              <a:rPr lang="es-CO" dirty="0"/>
              <a:t>C</a:t>
            </a:r>
            <a:r>
              <a:rPr lang="es-CO" dirty="0" smtClean="0"/>
              <a:t>omputing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32337"/>
          </a:xfrm>
        </p:spPr>
        <p:txBody>
          <a:bodyPr/>
          <a:lstStyle/>
          <a:p>
            <a:r>
              <a:rPr lang="es-CO" dirty="0" smtClean="0"/>
              <a:t>“in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not-too-distant</a:t>
            </a:r>
            <a:r>
              <a:rPr lang="es-CO" dirty="0" smtClean="0"/>
              <a:t> </a:t>
            </a:r>
            <a:r>
              <a:rPr lang="es-CO" dirty="0" err="1" smtClean="0"/>
              <a:t>future</a:t>
            </a:r>
            <a:r>
              <a:rPr lang="es-CO" dirty="0" smtClean="0"/>
              <a:t>”</a:t>
            </a:r>
            <a:endParaRPr lang="es-CO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0" y="5892726"/>
            <a:ext cx="9144000" cy="632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O" sz="1800" dirty="0" smtClean="0"/>
              <a:t>Edison Arley Plaza Marin</a:t>
            </a:r>
            <a:br>
              <a:rPr lang="es-CO" sz="1800" dirty="0" smtClean="0"/>
            </a:br>
            <a:r>
              <a:rPr lang="es-CO" sz="1800" dirty="0" smtClean="0"/>
              <a:t>2019</a:t>
            </a:r>
            <a:endParaRPr lang="es-CO" sz="1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74" y="4326450"/>
            <a:ext cx="2095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8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7058" y="236098"/>
            <a:ext cx="9144000" cy="821324"/>
          </a:xfrm>
        </p:spPr>
        <p:txBody>
          <a:bodyPr>
            <a:normAutofit fontScale="90000"/>
          </a:bodyPr>
          <a:lstStyle/>
          <a:p>
            <a:pPr algn="l"/>
            <a:r>
              <a:rPr lang="es-CO" dirty="0" smtClean="0"/>
              <a:t>Riesgos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95532" y="1801373"/>
            <a:ext cx="9144000" cy="4022652"/>
          </a:xfrm>
        </p:spPr>
        <p:txBody>
          <a:bodyPr>
            <a:normAutofit/>
          </a:bodyPr>
          <a:lstStyle/>
          <a:p>
            <a:pPr algn="l"/>
            <a:r>
              <a:rPr lang="es-CO" dirty="0" smtClean="0"/>
              <a:t>Errores que afectan la información cuántica almacenada.</a:t>
            </a:r>
          </a:p>
          <a:p>
            <a:pPr algn="l"/>
            <a:endParaRPr lang="es-CO" dirty="0" smtClean="0"/>
          </a:p>
          <a:p>
            <a:pPr algn="l"/>
            <a:r>
              <a:rPr lang="es-CO" dirty="0" smtClean="0"/>
              <a:t>Algoritmo de </a:t>
            </a:r>
            <a:r>
              <a:rPr lang="es-CO" dirty="0" err="1" smtClean="0"/>
              <a:t>Shor</a:t>
            </a:r>
            <a:r>
              <a:rPr lang="es-CO" dirty="0" smtClean="0"/>
              <a:t>  (un mensaje cifrado con RSA puede ser descifrado)</a:t>
            </a:r>
            <a:endParaRPr lang="es-CO" dirty="0"/>
          </a:p>
          <a:p>
            <a:pPr algn="l"/>
            <a:endParaRPr lang="es-CO" dirty="0" smtClean="0"/>
          </a:p>
          <a:p>
            <a:pPr algn="l"/>
            <a:r>
              <a:rPr lang="es-CO" dirty="0" err="1" smtClean="0"/>
              <a:t>Decoherencia</a:t>
            </a:r>
            <a:r>
              <a:rPr lang="es-CO" dirty="0" smtClean="0"/>
              <a:t> (</a:t>
            </a:r>
            <a:r>
              <a:rPr lang="es-CO" dirty="0"/>
              <a:t>Cuando un sistema </a:t>
            </a:r>
            <a:r>
              <a:rPr lang="es-CO" dirty="0" smtClean="0"/>
              <a:t>cuántico </a:t>
            </a:r>
            <a:r>
              <a:rPr lang="es-CO" dirty="0"/>
              <a:t>no esta perfectamente aislado del entorno pero esta en contacto con su entorno, la coherencia decae con el tiempo</a:t>
            </a:r>
            <a:r>
              <a:rPr lang="es-CO" dirty="0" smtClean="0"/>
              <a:t>)</a:t>
            </a:r>
            <a:br>
              <a:rPr lang="es-CO" dirty="0" smtClean="0"/>
            </a:br>
            <a:r>
              <a:rPr lang="es-CO" dirty="0" smtClean="0"/>
              <a:t/>
            </a:r>
            <a:br>
              <a:rPr lang="es-CO" dirty="0" smtClean="0"/>
            </a:br>
            <a:r>
              <a:rPr lang="es-CO" dirty="0"/>
              <a:t>Falta de lenguajes de desarrollo estándar</a:t>
            </a:r>
            <a:endParaRPr lang="es-CO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74" y="4326450"/>
            <a:ext cx="2095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5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7058" y="236098"/>
            <a:ext cx="9144000" cy="821324"/>
          </a:xfrm>
        </p:spPr>
        <p:txBody>
          <a:bodyPr>
            <a:normAutofit fontScale="90000"/>
          </a:bodyPr>
          <a:lstStyle/>
          <a:p>
            <a:pPr algn="l"/>
            <a:r>
              <a:rPr lang="es-CO" dirty="0" smtClean="0"/>
              <a:t>Dilema ético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95532" y="1801373"/>
            <a:ext cx="9144000" cy="4022652"/>
          </a:xfrm>
        </p:spPr>
        <p:txBody>
          <a:bodyPr>
            <a:normAutofit/>
          </a:bodyPr>
          <a:lstStyle/>
          <a:p>
            <a:pPr algn="l"/>
            <a:r>
              <a:rPr lang="es-CO" dirty="0" smtClean="0"/>
              <a:t>Que pasara con las claves de tarjetas de crédito/debito, claves de correo ?</a:t>
            </a:r>
          </a:p>
          <a:p>
            <a:pPr algn="l"/>
            <a:endParaRPr lang="es-CO" dirty="0"/>
          </a:p>
          <a:p>
            <a:pPr algn="l"/>
            <a:endParaRPr lang="es-CO" dirty="0" smtClean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40677" y="6398917"/>
            <a:ext cx="9144000" cy="39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O" sz="1500" dirty="0" smtClean="0"/>
              <a:t>Edison Arley Plaza Marin, 2019</a:t>
            </a:r>
            <a:endParaRPr lang="es-CO" sz="15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74" y="4326450"/>
            <a:ext cx="2095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6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7058" y="236098"/>
            <a:ext cx="9144000" cy="821324"/>
          </a:xfrm>
        </p:spPr>
        <p:txBody>
          <a:bodyPr>
            <a:normAutofit fontScale="90000"/>
          </a:bodyPr>
          <a:lstStyle/>
          <a:p>
            <a:pPr algn="l"/>
            <a:r>
              <a:rPr lang="es-CO" dirty="0" smtClean="0"/>
              <a:t>Problema de interés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95532" y="1801373"/>
            <a:ext cx="9144000" cy="4022652"/>
          </a:xfrm>
        </p:spPr>
        <p:txBody>
          <a:bodyPr>
            <a:normAutofit/>
          </a:bodyPr>
          <a:lstStyle/>
          <a:p>
            <a:pPr algn="l"/>
            <a:r>
              <a:rPr lang="es-CO" dirty="0" smtClean="0"/>
              <a:t>clasificar datos incluyendo datos desbalanceados de fuentes de millones y millones de datos con algoritmos tradicionales, costo – beneficio.</a:t>
            </a:r>
          </a:p>
          <a:p>
            <a:pPr algn="l"/>
            <a:endParaRPr lang="es-CO" dirty="0"/>
          </a:p>
          <a:p>
            <a:pPr algn="l"/>
            <a:endParaRPr lang="es-CO" dirty="0" smtClean="0"/>
          </a:p>
          <a:p>
            <a:pPr algn="l"/>
            <a:r>
              <a:rPr lang="es-CO" dirty="0" smtClean="0"/>
              <a:t>Tema relacionado a ML, </a:t>
            </a:r>
            <a:r>
              <a:rPr lang="es-CO" dirty="0" err="1" smtClean="0"/>
              <a:t>BigData</a:t>
            </a:r>
            <a:r>
              <a:rPr lang="es-CO" dirty="0" smtClean="0"/>
              <a:t>, </a:t>
            </a:r>
            <a:r>
              <a:rPr lang="es-CO" dirty="0"/>
              <a:t>D</a:t>
            </a:r>
            <a:r>
              <a:rPr lang="es-CO" dirty="0" smtClean="0"/>
              <a:t>L, Minería de datos.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40677" y="6398917"/>
            <a:ext cx="9144000" cy="39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O" sz="1500" dirty="0" smtClean="0"/>
              <a:t>Edison Arley Plaza Marin, 2019</a:t>
            </a:r>
            <a:endParaRPr lang="es-CO" sz="15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74" y="4326450"/>
            <a:ext cx="2095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7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7058" y="236098"/>
            <a:ext cx="9144000" cy="821324"/>
          </a:xfrm>
        </p:spPr>
        <p:txBody>
          <a:bodyPr>
            <a:normAutofit fontScale="90000"/>
          </a:bodyPr>
          <a:lstStyle/>
          <a:p>
            <a:pPr algn="l"/>
            <a:r>
              <a:rPr lang="es-CO" dirty="0" smtClean="0"/>
              <a:t>Solución al problema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95532" y="1801373"/>
            <a:ext cx="9144000" cy="4022652"/>
          </a:xfrm>
        </p:spPr>
        <p:txBody>
          <a:bodyPr>
            <a:normAutofit/>
          </a:bodyPr>
          <a:lstStyle/>
          <a:p>
            <a:pPr algn="l"/>
            <a:r>
              <a:rPr lang="es-CO" dirty="0" smtClean="0"/>
              <a:t>Lograr crear modelos de diferentes algoritmos de clasificación incluso usando QC y publicarlos/ofrecerlos como </a:t>
            </a:r>
            <a:r>
              <a:rPr lang="es-CO" dirty="0" err="1" smtClean="0"/>
              <a:t>QCaaS</a:t>
            </a:r>
            <a:r>
              <a:rPr lang="es-CO" dirty="0" smtClean="0"/>
              <a:t>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74" y="4326450"/>
            <a:ext cx="2095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5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0677" y="236098"/>
            <a:ext cx="12051323" cy="821324"/>
          </a:xfrm>
        </p:spPr>
        <p:txBody>
          <a:bodyPr>
            <a:noAutofit/>
          </a:bodyPr>
          <a:lstStyle/>
          <a:p>
            <a:pPr algn="l"/>
            <a:r>
              <a:rPr lang="es-CO" sz="4000" dirty="0" smtClean="0"/>
              <a:t>Empresas llamadas a invertir rápidamente en QC</a:t>
            </a:r>
            <a:endParaRPr lang="es-CO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95532" y="1801373"/>
            <a:ext cx="10948768" cy="4022652"/>
          </a:xfrm>
        </p:spPr>
        <p:txBody>
          <a:bodyPr>
            <a:normAutofit/>
          </a:bodyPr>
          <a:lstStyle/>
          <a:p>
            <a:pPr algn="l"/>
            <a:r>
              <a:rPr lang="es-CO" dirty="0" smtClean="0"/>
              <a:t>Grandes empresas de Computadores y servicios Cloud</a:t>
            </a:r>
          </a:p>
          <a:p>
            <a:pPr algn="l"/>
            <a:r>
              <a:rPr lang="es-CO" dirty="0"/>
              <a:t>	</a:t>
            </a:r>
            <a:r>
              <a:rPr lang="es-CO" dirty="0" smtClean="0"/>
              <a:t>- IBM</a:t>
            </a:r>
          </a:p>
          <a:p>
            <a:pPr algn="l"/>
            <a:r>
              <a:rPr lang="es-CO" dirty="0"/>
              <a:t>	</a:t>
            </a:r>
            <a:r>
              <a:rPr lang="es-CO" dirty="0" smtClean="0"/>
              <a:t>- Microsoft</a:t>
            </a:r>
          </a:p>
          <a:p>
            <a:pPr algn="l"/>
            <a:r>
              <a:rPr lang="es-CO" dirty="0"/>
              <a:t>	</a:t>
            </a:r>
            <a:r>
              <a:rPr lang="es-CO" dirty="0" smtClean="0"/>
              <a:t>- Google Cloud </a:t>
            </a:r>
            <a:r>
              <a:rPr lang="es-CO" dirty="0" err="1" smtClean="0"/>
              <a:t>platform</a:t>
            </a:r>
            <a:endParaRPr lang="es-CO" dirty="0"/>
          </a:p>
          <a:p>
            <a:pPr algn="l"/>
            <a:r>
              <a:rPr lang="es-CO" dirty="0" smtClean="0"/>
              <a:t>	- Oracle</a:t>
            </a:r>
          </a:p>
          <a:p>
            <a:pPr algn="l"/>
            <a:r>
              <a:rPr lang="es-CO" dirty="0" smtClean="0"/>
              <a:t>	- </a:t>
            </a:r>
            <a:r>
              <a:rPr lang="es-CO" dirty="0" smtClean="0"/>
              <a:t>AWS</a:t>
            </a:r>
          </a:p>
          <a:p>
            <a:pPr algn="l"/>
            <a:r>
              <a:rPr lang="es-CO" dirty="0" smtClean="0"/>
              <a:t>	- </a:t>
            </a:r>
            <a:r>
              <a:rPr lang="es-CO" dirty="0" err="1" smtClean="0"/>
              <a:t>Dwave</a:t>
            </a:r>
            <a:r>
              <a:rPr lang="es-CO" dirty="0" smtClean="0"/>
              <a:t> </a:t>
            </a:r>
            <a:r>
              <a:rPr lang="es-CO" dirty="0" err="1" smtClean="0"/>
              <a:t>Systems</a:t>
            </a:r>
            <a:endParaRPr lang="es-CO" dirty="0" smtClean="0"/>
          </a:p>
          <a:p>
            <a:pPr algn="l"/>
            <a:r>
              <a:rPr lang="es-CO" dirty="0"/>
              <a:t>	</a:t>
            </a:r>
            <a:r>
              <a:rPr lang="es-CO" dirty="0" smtClean="0"/>
              <a:t>- Empresas de infraestructura computacional</a:t>
            </a:r>
          </a:p>
        </p:txBody>
      </p:sp>
    </p:spTree>
    <p:extLst>
      <p:ext uri="{BB962C8B-B14F-4D97-AF65-F5344CB8AC3E}">
        <p14:creationId xmlns:p14="http://schemas.microsoft.com/office/powerpoint/2010/main" val="21402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282" y="-54072"/>
            <a:ext cx="6878881" cy="691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616363" y="8146"/>
            <a:ext cx="8534400" cy="331419"/>
          </a:xfrm>
        </p:spPr>
        <p:txBody>
          <a:bodyPr>
            <a:normAutofit/>
          </a:bodyPr>
          <a:lstStyle/>
          <a:p>
            <a:r>
              <a:rPr lang="es-CO" sz="1500" b="1" dirty="0" err="1"/>
              <a:t>Gartner</a:t>
            </a:r>
            <a:r>
              <a:rPr lang="es-CO" sz="1500" b="1" dirty="0"/>
              <a:t> </a:t>
            </a:r>
            <a:r>
              <a:rPr lang="es-CO" sz="1500" b="1" dirty="0" err="1" smtClean="0"/>
              <a:t>Magic</a:t>
            </a:r>
            <a:r>
              <a:rPr lang="es-CO" sz="1500" b="1" dirty="0" smtClean="0"/>
              <a:t> </a:t>
            </a:r>
            <a:r>
              <a:rPr lang="es-CO" sz="1500" b="1" dirty="0" err="1"/>
              <a:t>Quadrant</a:t>
            </a:r>
            <a:r>
              <a:rPr lang="es-CO" sz="1500" b="1" dirty="0"/>
              <a:t> </a:t>
            </a:r>
            <a:r>
              <a:rPr lang="es-CO" sz="1500" b="1" dirty="0" err="1"/>
              <a:t>for</a:t>
            </a:r>
            <a:r>
              <a:rPr lang="es-CO" sz="1500" b="1" dirty="0"/>
              <a:t> Data </a:t>
            </a:r>
            <a:r>
              <a:rPr lang="es-CO" sz="1500" b="1" dirty="0" err="1"/>
              <a:t>Science</a:t>
            </a:r>
            <a:r>
              <a:rPr lang="es-CO" sz="1500" b="1" dirty="0"/>
              <a:t> </a:t>
            </a:r>
            <a:r>
              <a:rPr lang="es-CO" sz="1500" b="1" dirty="0" err="1"/>
              <a:t>Platforms</a:t>
            </a:r>
            <a:endParaRPr lang="es-CO" sz="1500" b="1" dirty="0"/>
          </a:p>
          <a:p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553" y="331419"/>
            <a:ext cx="6583681" cy="682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623" y="-1"/>
            <a:ext cx="6536860" cy="677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4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0677" y="236098"/>
            <a:ext cx="12051323" cy="821324"/>
          </a:xfrm>
        </p:spPr>
        <p:txBody>
          <a:bodyPr>
            <a:noAutofit/>
          </a:bodyPr>
          <a:lstStyle/>
          <a:p>
            <a:pPr algn="l"/>
            <a:r>
              <a:rPr lang="es-CO" sz="4000" dirty="0" smtClean="0"/>
              <a:t>Empresas llamadas a no invertir por ahora en QC</a:t>
            </a:r>
            <a:endParaRPr lang="es-CO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95532" y="1801373"/>
            <a:ext cx="10948768" cy="4022652"/>
          </a:xfrm>
        </p:spPr>
        <p:txBody>
          <a:bodyPr>
            <a:normAutofit/>
          </a:bodyPr>
          <a:lstStyle/>
          <a:p>
            <a:pPr algn="l"/>
            <a:r>
              <a:rPr lang="es-CO" dirty="0"/>
              <a:t>"El consejo clave es: no te asustes", </a:t>
            </a:r>
            <a:r>
              <a:rPr lang="es-CO" dirty="0" smtClean="0"/>
              <a:t>dice Matthew </a:t>
            </a:r>
            <a:r>
              <a:rPr lang="es-CO" dirty="0" err="1"/>
              <a:t>Brisse</a:t>
            </a:r>
            <a:r>
              <a:rPr lang="es-CO" dirty="0"/>
              <a:t>. "Tienes tiempo, pero no te atrases como lo hiciste con ML y AI".</a:t>
            </a:r>
            <a:endParaRPr lang="es-CO" dirty="0" smtClean="0">
              <a:effectLst/>
            </a:endParaRPr>
          </a:p>
          <a:p>
            <a:pPr algn="l"/>
            <a:endParaRPr lang="es-CO" dirty="0" smtClean="0"/>
          </a:p>
          <a:p>
            <a:pPr algn="l"/>
            <a:r>
              <a:rPr lang="es-CO" dirty="0"/>
              <a:t>No ignore QC, pero proceda con </a:t>
            </a:r>
            <a:r>
              <a:rPr lang="es-CO" dirty="0" smtClean="0"/>
              <a:t>precaución</a:t>
            </a:r>
            <a:endParaRPr lang="es-CO" dirty="0" smtClean="0">
              <a:effectLst/>
            </a:endParaRPr>
          </a:p>
          <a:p>
            <a:pPr algn="l"/>
            <a:endParaRPr lang="es-CO" dirty="0" smtClean="0"/>
          </a:p>
          <a:p>
            <a:pPr algn="l"/>
            <a:r>
              <a:rPr lang="es-CO" dirty="0" smtClean="0"/>
              <a:t>Empresas locales</a:t>
            </a:r>
          </a:p>
        </p:txBody>
      </p:sp>
    </p:spTree>
    <p:extLst>
      <p:ext uri="{BB962C8B-B14F-4D97-AF65-F5344CB8AC3E}">
        <p14:creationId xmlns:p14="http://schemas.microsoft.com/office/powerpoint/2010/main" val="336489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7427" y="3580968"/>
            <a:ext cx="2884573" cy="32770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?  y/o Gracias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32337"/>
          </a:xfrm>
        </p:spPr>
        <p:txBody>
          <a:bodyPr/>
          <a:lstStyle/>
          <a:p>
            <a:r>
              <a:rPr lang="es-CO" dirty="0" smtClean="0"/>
              <a:t>“in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not-too-distant</a:t>
            </a:r>
            <a:r>
              <a:rPr lang="es-CO" dirty="0" smtClean="0"/>
              <a:t> </a:t>
            </a:r>
            <a:r>
              <a:rPr lang="es-CO" dirty="0" err="1" smtClean="0"/>
              <a:t>future</a:t>
            </a:r>
            <a:r>
              <a:rPr lang="es-CO" dirty="0" smtClean="0"/>
              <a:t>”</a:t>
            </a:r>
            <a:endParaRPr lang="es-CO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0" y="5892726"/>
            <a:ext cx="9144000" cy="632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O" sz="1800" dirty="0" smtClean="0"/>
              <a:t>Edison Arley Plaza Marin</a:t>
            </a:r>
            <a:br>
              <a:rPr lang="es-CO" sz="1800" dirty="0" smtClean="0"/>
            </a:br>
            <a:r>
              <a:rPr lang="es-CO" sz="1800" dirty="0" smtClean="0"/>
              <a:t>2019</a:t>
            </a: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136299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7058" y="236098"/>
            <a:ext cx="9144000" cy="821324"/>
          </a:xfrm>
        </p:spPr>
        <p:txBody>
          <a:bodyPr>
            <a:normAutofit fontScale="90000"/>
          </a:bodyPr>
          <a:lstStyle/>
          <a:p>
            <a:pPr algn="l"/>
            <a:r>
              <a:rPr lang="es-CO" dirty="0" smtClean="0"/>
              <a:t>Contenido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95532" y="1801373"/>
            <a:ext cx="9144000" cy="4022652"/>
          </a:xfrm>
        </p:spPr>
        <p:txBody>
          <a:bodyPr>
            <a:normAutofit/>
          </a:bodyPr>
          <a:lstStyle/>
          <a:p>
            <a:pPr algn="l"/>
            <a:r>
              <a:rPr lang="es-CO" dirty="0" smtClean="0"/>
              <a:t>- ¿Que es?</a:t>
            </a:r>
            <a:br>
              <a:rPr lang="es-CO" dirty="0" smtClean="0"/>
            </a:br>
            <a:r>
              <a:rPr lang="es-CO" dirty="0" smtClean="0"/>
              <a:t>- Tendencia</a:t>
            </a:r>
            <a:br>
              <a:rPr lang="es-CO" dirty="0" smtClean="0"/>
            </a:br>
            <a:r>
              <a:rPr lang="es-CO" dirty="0" smtClean="0"/>
              <a:t>- Aspectos relevantes</a:t>
            </a:r>
            <a:br>
              <a:rPr lang="es-CO" dirty="0" smtClean="0"/>
            </a:br>
            <a:r>
              <a:rPr lang="es-CO" dirty="0" smtClean="0"/>
              <a:t>- Riesgos</a:t>
            </a:r>
            <a:br>
              <a:rPr lang="es-CO" dirty="0" smtClean="0"/>
            </a:br>
            <a:r>
              <a:rPr lang="es-CO" dirty="0" smtClean="0"/>
              <a:t>- Dilema ético</a:t>
            </a:r>
            <a:r>
              <a:rPr lang="es-CO" dirty="0"/>
              <a:t/>
            </a:r>
            <a:br>
              <a:rPr lang="es-CO" dirty="0"/>
            </a:br>
            <a:r>
              <a:rPr lang="es-CO" dirty="0" smtClean="0"/>
              <a:t>- Problema de Interés</a:t>
            </a:r>
            <a:br>
              <a:rPr lang="es-CO" dirty="0" smtClean="0"/>
            </a:br>
            <a:r>
              <a:rPr lang="es-CO" dirty="0" smtClean="0"/>
              <a:t>- Solución al problema</a:t>
            </a:r>
            <a:br>
              <a:rPr lang="es-CO" dirty="0" smtClean="0"/>
            </a:br>
            <a:r>
              <a:rPr lang="es-CO" dirty="0" smtClean="0"/>
              <a:t>- Pitch (otra presentación)</a:t>
            </a:r>
            <a:r>
              <a:rPr lang="es-CO" dirty="0"/>
              <a:t/>
            </a:r>
            <a:br>
              <a:rPr lang="es-CO" dirty="0"/>
            </a:br>
            <a:r>
              <a:rPr lang="es-CO" dirty="0" smtClean="0"/>
              <a:t>- Empresas llamadas a invertir rápidamente en QC</a:t>
            </a:r>
            <a:br>
              <a:rPr lang="es-CO" dirty="0" smtClean="0"/>
            </a:br>
            <a:r>
              <a:rPr lang="es-CO" dirty="0" smtClean="0"/>
              <a:t>- Empresas llamadas a no invertir por ahora en QC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40677" y="6398917"/>
            <a:ext cx="9144000" cy="39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O" sz="1500" dirty="0" smtClean="0"/>
              <a:t>Edison Arley Plaza Marin, 2019</a:t>
            </a:r>
            <a:endParaRPr lang="es-CO" sz="15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74" y="4326450"/>
            <a:ext cx="2095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0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7058" y="236098"/>
            <a:ext cx="9144000" cy="821324"/>
          </a:xfrm>
        </p:spPr>
        <p:txBody>
          <a:bodyPr>
            <a:normAutofit fontScale="90000"/>
          </a:bodyPr>
          <a:lstStyle/>
          <a:p>
            <a:pPr algn="l"/>
            <a:r>
              <a:rPr lang="es-CO" dirty="0" smtClean="0"/>
              <a:t>¿Que es QC?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95532" y="1494422"/>
            <a:ext cx="9144000" cy="4428075"/>
          </a:xfrm>
        </p:spPr>
        <p:txBody>
          <a:bodyPr>
            <a:normAutofit lnSpcReduction="10000"/>
          </a:bodyPr>
          <a:lstStyle/>
          <a:p>
            <a:pPr algn="l"/>
            <a:r>
              <a:rPr lang="es-CO" dirty="0" smtClean="0"/>
              <a:t>Tipo de computación</a:t>
            </a:r>
          </a:p>
          <a:p>
            <a:pPr algn="l"/>
            <a:r>
              <a:rPr lang="es-CO" dirty="0">
                <a:sym typeface="Wingdings" panose="05000000000000000000" pitchFamily="2" charset="2"/>
              </a:rPr>
              <a:t>	</a:t>
            </a:r>
            <a:r>
              <a:rPr lang="es-CO" dirty="0" smtClean="0">
                <a:sym typeface="Wingdings" panose="05000000000000000000" pitchFamily="2" charset="2"/>
              </a:rPr>
              <a:t> estado cuántico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dirty="0" smtClean="0"/>
              <a:t>		</a:t>
            </a:r>
            <a:r>
              <a:rPr lang="es-CO" dirty="0" smtClean="0">
                <a:sym typeface="Wingdings" panose="05000000000000000000" pitchFamily="2" charset="2"/>
              </a:rPr>
              <a:t> partículas subatómicas (electrones, iones)</a:t>
            </a:r>
          </a:p>
          <a:p>
            <a:pPr algn="l"/>
            <a:r>
              <a:rPr lang="es-CO" dirty="0">
                <a:sym typeface="Wingdings" panose="05000000000000000000" pitchFamily="2" charset="2"/>
              </a:rPr>
              <a:t>	</a:t>
            </a:r>
            <a:r>
              <a:rPr lang="es-CO" dirty="0" smtClean="0">
                <a:sym typeface="Wingdings" panose="05000000000000000000" pitchFamily="2" charset="2"/>
              </a:rPr>
              <a:t>		 </a:t>
            </a:r>
            <a:r>
              <a:rPr lang="es-CO" dirty="0" err="1" smtClean="0">
                <a:sym typeface="Wingdings" panose="05000000000000000000" pitchFamily="2" charset="2"/>
              </a:rPr>
              <a:t>Qubit</a:t>
            </a:r>
            <a:endParaRPr lang="es-CO" dirty="0" smtClean="0">
              <a:sym typeface="Wingdings" panose="05000000000000000000" pitchFamily="2" charset="2"/>
            </a:endParaRPr>
          </a:p>
          <a:p>
            <a:pPr algn="l"/>
            <a:endParaRPr lang="es-CO" dirty="0">
              <a:sym typeface="Wingdings" panose="05000000000000000000" pitchFamily="2" charset="2"/>
            </a:endParaRPr>
          </a:p>
          <a:p>
            <a:pPr algn="l"/>
            <a:endParaRPr lang="es-CO" dirty="0" smtClean="0">
              <a:sym typeface="Wingdings" panose="05000000000000000000" pitchFamily="2" charset="2"/>
            </a:endParaRPr>
          </a:p>
          <a:p>
            <a:pPr algn="l"/>
            <a:endParaRPr lang="es-CO" dirty="0">
              <a:sym typeface="Wingdings" panose="05000000000000000000" pitchFamily="2" charset="2"/>
            </a:endParaRPr>
          </a:p>
          <a:p>
            <a:pPr algn="l"/>
            <a:r>
              <a:rPr lang="es-CO" dirty="0" smtClean="0">
                <a:sym typeface="Wingdings" panose="05000000000000000000" pitchFamily="2" charset="2"/>
              </a:rPr>
              <a:t>Imagina el proceso actual para: </a:t>
            </a:r>
            <a:br>
              <a:rPr lang="es-CO" dirty="0" smtClean="0">
                <a:sym typeface="Wingdings" panose="05000000000000000000" pitchFamily="2" charset="2"/>
              </a:rPr>
            </a:br>
            <a:r>
              <a:rPr lang="es-CO" dirty="0" smtClean="0">
                <a:sym typeface="Wingdings" panose="05000000000000000000" pitchFamily="2" charset="2"/>
              </a:rPr>
              <a:t>	</a:t>
            </a:r>
            <a:r>
              <a:rPr lang="es-CO" dirty="0">
                <a:sym typeface="Wingdings" panose="05000000000000000000" pitchFamily="2" charset="2"/>
              </a:rPr>
              <a:t>F</a:t>
            </a:r>
            <a:r>
              <a:rPr lang="es-CO" dirty="0" smtClean="0">
                <a:sym typeface="Wingdings" panose="05000000000000000000" pitchFamily="2" charset="2"/>
              </a:rPr>
              <a:t>actorizar un numero muy grande.</a:t>
            </a:r>
            <a:br>
              <a:rPr lang="es-CO" dirty="0" smtClean="0">
                <a:sym typeface="Wingdings" panose="05000000000000000000" pitchFamily="2" charset="2"/>
              </a:rPr>
            </a:br>
            <a:r>
              <a:rPr lang="es-CO" dirty="0" smtClean="0">
                <a:sym typeface="Wingdings" panose="05000000000000000000" pitchFamily="2" charset="2"/>
              </a:rPr>
              <a:t>	Salir de un laberinto con n posibilidades</a:t>
            </a:r>
            <a:r>
              <a:rPr lang="es-CO" dirty="0">
                <a:sym typeface="Wingdings" panose="05000000000000000000" pitchFamily="2" charset="2"/>
              </a:rPr>
              <a:t/>
            </a:r>
            <a:br>
              <a:rPr lang="es-CO" dirty="0">
                <a:sym typeface="Wingdings" panose="05000000000000000000" pitchFamily="2" charset="2"/>
              </a:rPr>
            </a:br>
            <a:r>
              <a:rPr lang="es-CO" dirty="0" smtClean="0">
                <a:sym typeface="Wingdings" panose="05000000000000000000" pitchFamily="2" charset="2"/>
              </a:rPr>
              <a:t>	Búsqueda de una frase en los libros de una biblioteca</a:t>
            </a:r>
            <a:endParaRPr lang="es-CO" dirty="0" smtClean="0"/>
          </a:p>
          <a:p>
            <a:pPr algn="l"/>
            <a:endParaRPr lang="es-CO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74" y="4326450"/>
            <a:ext cx="2095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4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7058" y="236098"/>
            <a:ext cx="9144000" cy="821324"/>
          </a:xfrm>
        </p:spPr>
        <p:txBody>
          <a:bodyPr>
            <a:normAutofit fontScale="90000"/>
          </a:bodyPr>
          <a:lstStyle/>
          <a:p>
            <a:pPr algn="l"/>
            <a:r>
              <a:rPr lang="es-CO" dirty="0" smtClean="0"/>
              <a:t>¿Que es QC?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95532" y="1494422"/>
            <a:ext cx="9144000" cy="4428075"/>
          </a:xfrm>
        </p:spPr>
        <p:txBody>
          <a:bodyPr>
            <a:normAutofit/>
          </a:bodyPr>
          <a:lstStyle/>
          <a:p>
            <a:pPr algn="l"/>
            <a:r>
              <a:rPr lang="es-CO" dirty="0" smtClean="0"/>
              <a:t>Ordenador Clásico			QC.</a:t>
            </a:r>
            <a:br>
              <a:rPr lang="es-CO" dirty="0" smtClean="0"/>
            </a:br>
            <a:r>
              <a:rPr lang="es-CO" dirty="0" smtClean="0"/>
              <a:t>Bit   					</a:t>
            </a:r>
            <a:r>
              <a:rPr lang="es-CO" dirty="0" err="1" smtClean="0"/>
              <a:t>Qubit</a:t>
            </a:r>
            <a:endParaRPr lang="es-CO" dirty="0" smtClean="0"/>
          </a:p>
          <a:p>
            <a:pPr algn="l"/>
            <a:r>
              <a:rPr lang="es-CO" dirty="0" smtClean="0"/>
              <a:t>[0,1]			  		[0,1][1,0] (</a:t>
            </a:r>
            <a:r>
              <a:rPr lang="es-CO" dirty="0" smtClean="0">
                <a:solidFill>
                  <a:srgbClr val="FF0000"/>
                </a:solidFill>
              </a:rPr>
              <a:t>superposición</a:t>
            </a:r>
            <a:r>
              <a:rPr lang="es-CO" dirty="0" smtClean="0"/>
              <a:t>)</a:t>
            </a:r>
          </a:p>
          <a:p>
            <a:pPr algn="l"/>
            <a:r>
              <a:rPr lang="es-CO" dirty="0" smtClean="0"/>
              <a:t>Tamaño: n				2^n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74" y="4326450"/>
            <a:ext cx="2095500" cy="23812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595532" y="3531625"/>
            <a:ext cx="3518975" cy="2053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O" sz="1500" dirty="0" smtClean="0"/>
              <a:t>EJ:  3 bits</a:t>
            </a:r>
          </a:p>
          <a:p>
            <a:pPr algn="l"/>
            <a:r>
              <a:rPr lang="es-CO" sz="1500" dirty="0" smtClean="0"/>
              <a:t>110   Un solo estado</a:t>
            </a:r>
            <a:endParaRPr lang="es-CO" sz="1500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5279781" y="3531625"/>
            <a:ext cx="3737317" cy="268629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O" dirty="0" smtClean="0"/>
              <a:t>3 </a:t>
            </a:r>
            <a:r>
              <a:rPr lang="es-CO" dirty="0" err="1" smtClean="0"/>
              <a:t>qubits</a:t>
            </a:r>
            <a:endParaRPr lang="es-CO" dirty="0" smtClean="0"/>
          </a:p>
          <a:p>
            <a:r>
              <a:rPr lang="es-CO" dirty="0"/>
              <a:t>A(1) 000 +</a:t>
            </a:r>
            <a:endParaRPr lang="es-CO" dirty="0" smtClean="0">
              <a:effectLst/>
            </a:endParaRPr>
          </a:p>
          <a:p>
            <a:r>
              <a:rPr lang="es-CO" dirty="0"/>
              <a:t>A(2) 001 +</a:t>
            </a:r>
            <a:endParaRPr lang="es-CO" dirty="0" smtClean="0">
              <a:effectLst/>
            </a:endParaRPr>
          </a:p>
          <a:p>
            <a:r>
              <a:rPr lang="es-CO" dirty="0"/>
              <a:t>A(3) 010 +</a:t>
            </a:r>
            <a:endParaRPr lang="es-CO" dirty="0" smtClean="0">
              <a:effectLst/>
            </a:endParaRPr>
          </a:p>
          <a:p>
            <a:r>
              <a:rPr lang="es-CO" dirty="0"/>
              <a:t>A(4) 011 +</a:t>
            </a:r>
            <a:endParaRPr lang="es-CO" dirty="0" smtClean="0">
              <a:effectLst/>
            </a:endParaRPr>
          </a:p>
          <a:p>
            <a:r>
              <a:rPr lang="es-CO" dirty="0"/>
              <a:t>A(5) 100 +</a:t>
            </a:r>
            <a:endParaRPr lang="es-CO" dirty="0" smtClean="0">
              <a:effectLst/>
            </a:endParaRPr>
          </a:p>
          <a:p>
            <a:r>
              <a:rPr lang="es-CO" dirty="0"/>
              <a:t>A(6) 101 +</a:t>
            </a:r>
            <a:endParaRPr lang="es-CO" dirty="0" smtClean="0">
              <a:effectLst/>
            </a:endParaRPr>
          </a:p>
          <a:p>
            <a:r>
              <a:rPr lang="es-CO" dirty="0"/>
              <a:t>A(7) 110 </a:t>
            </a:r>
            <a:r>
              <a:rPr lang="es-CO" dirty="0" smtClean="0"/>
              <a:t>+</a:t>
            </a:r>
            <a:endParaRPr lang="es-CO" dirty="0" smtClean="0">
              <a:effectLst/>
            </a:endParaRPr>
          </a:p>
          <a:p>
            <a:r>
              <a:rPr lang="es-CO" dirty="0" smtClean="0"/>
              <a:t>A(8) 111</a:t>
            </a:r>
            <a:endParaRPr lang="es-CO" dirty="0">
              <a:effectLst/>
            </a:endParaRPr>
          </a:p>
        </p:txBody>
      </p:sp>
      <p:sp>
        <p:nvSpPr>
          <p:cNvPr id="8" name="Flecha derecha 7"/>
          <p:cNvSpPr/>
          <p:nvPr/>
        </p:nvSpPr>
        <p:spPr>
          <a:xfrm>
            <a:off x="3629465" y="4079631"/>
            <a:ext cx="1308295" cy="6189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380" y="1494422"/>
            <a:ext cx="2966021" cy="1885071"/>
          </a:xfrm>
          <a:prstGeom prst="rect">
            <a:avLst/>
          </a:prstGeom>
        </p:spPr>
      </p:pic>
      <p:sp>
        <p:nvSpPr>
          <p:cNvPr id="10" name="Flecha a la derecha con bandas 9"/>
          <p:cNvSpPr/>
          <p:nvPr/>
        </p:nvSpPr>
        <p:spPr>
          <a:xfrm>
            <a:off x="8508232" y="2409139"/>
            <a:ext cx="435806" cy="207769"/>
          </a:xfrm>
          <a:prstGeom prst="striped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9908874" y="3368224"/>
            <a:ext cx="22831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500" b="1" dirty="0"/>
              <a:t>EL</a:t>
            </a:r>
            <a:r>
              <a:rPr lang="es-CO" sz="1500" dirty="0"/>
              <a:t> </a:t>
            </a:r>
            <a:r>
              <a:rPr lang="es-CO" sz="1500" b="1" dirty="0"/>
              <a:t>GATO</a:t>
            </a:r>
            <a:r>
              <a:rPr lang="es-CO" sz="1500" dirty="0"/>
              <a:t> </a:t>
            </a:r>
            <a:r>
              <a:rPr lang="es-CO" sz="1500" b="1" dirty="0" smtClean="0"/>
              <a:t>DESCHRÖDINGER</a:t>
            </a:r>
            <a:endParaRPr lang="es-CO" sz="1500" dirty="0"/>
          </a:p>
        </p:txBody>
      </p:sp>
    </p:spTree>
    <p:extLst>
      <p:ext uri="{BB962C8B-B14F-4D97-AF65-F5344CB8AC3E}">
        <p14:creationId xmlns:p14="http://schemas.microsoft.com/office/powerpoint/2010/main" val="23579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714375"/>
            <a:ext cx="9144000" cy="821324"/>
          </a:xfrm>
        </p:spPr>
        <p:txBody>
          <a:bodyPr>
            <a:normAutofit fontScale="90000"/>
          </a:bodyPr>
          <a:lstStyle/>
          <a:p>
            <a:pPr algn="l"/>
            <a:r>
              <a:rPr lang="es-CO" dirty="0" smtClean="0"/>
              <a:t>Tendencia </a:t>
            </a:r>
            <a:br>
              <a:rPr lang="es-CO" dirty="0" smtClean="0"/>
            </a:br>
            <a:r>
              <a:rPr lang="es-CO" dirty="0" smtClean="0"/>
              <a:t>2017</a:t>
            </a:r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347" y="0"/>
            <a:ext cx="9203653" cy="778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3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714375"/>
            <a:ext cx="9144000" cy="821324"/>
          </a:xfrm>
        </p:spPr>
        <p:txBody>
          <a:bodyPr>
            <a:normAutofit fontScale="90000"/>
          </a:bodyPr>
          <a:lstStyle/>
          <a:p>
            <a:pPr algn="l"/>
            <a:r>
              <a:rPr lang="es-CO" dirty="0" smtClean="0"/>
              <a:t>Tendencia </a:t>
            </a:r>
            <a:br>
              <a:rPr lang="es-CO" dirty="0" smtClean="0"/>
            </a:br>
            <a:r>
              <a:rPr lang="es-CO" dirty="0" smtClean="0"/>
              <a:t>2018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838" y="-1"/>
            <a:ext cx="8547162" cy="722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3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57175"/>
            <a:ext cx="9144000" cy="821324"/>
          </a:xfrm>
        </p:spPr>
        <p:txBody>
          <a:bodyPr>
            <a:normAutofit fontScale="90000"/>
          </a:bodyPr>
          <a:lstStyle/>
          <a:p>
            <a:pPr algn="l"/>
            <a:r>
              <a:rPr lang="es-CO" dirty="0" smtClean="0"/>
              <a:t>Tendencia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343025"/>
            <a:ext cx="882015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57175"/>
            <a:ext cx="9144000" cy="821324"/>
          </a:xfrm>
        </p:spPr>
        <p:txBody>
          <a:bodyPr>
            <a:normAutofit fontScale="90000"/>
          </a:bodyPr>
          <a:lstStyle/>
          <a:p>
            <a:pPr algn="l"/>
            <a:r>
              <a:rPr lang="es-CO" dirty="0" smtClean="0"/>
              <a:t>Tendencia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50" y="0"/>
            <a:ext cx="6786563" cy="753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7058" y="236098"/>
            <a:ext cx="9144000" cy="821324"/>
          </a:xfrm>
        </p:spPr>
        <p:txBody>
          <a:bodyPr>
            <a:normAutofit fontScale="90000"/>
          </a:bodyPr>
          <a:lstStyle/>
          <a:p>
            <a:pPr algn="l"/>
            <a:r>
              <a:rPr lang="es-CO" dirty="0" smtClean="0"/>
              <a:t>Aspectos relevantes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95532" y="1801373"/>
            <a:ext cx="9144000" cy="4022652"/>
          </a:xfrm>
        </p:spPr>
        <p:txBody>
          <a:bodyPr>
            <a:normAutofit lnSpcReduction="10000"/>
          </a:bodyPr>
          <a:lstStyle/>
          <a:p>
            <a:pPr algn="l"/>
            <a:r>
              <a:rPr lang="es-CO" dirty="0" smtClean="0"/>
              <a:t>QC es </a:t>
            </a:r>
            <a:r>
              <a:rPr lang="es-CO" dirty="0"/>
              <a:t>un proceso masivamente paralelo que escala exponencialmente a medida que agrega </a:t>
            </a:r>
            <a:r>
              <a:rPr lang="es-CO" dirty="0" err="1"/>
              <a:t>qubits</a:t>
            </a:r>
            <a:r>
              <a:rPr lang="es-CO" dirty="0"/>
              <a:t> </a:t>
            </a:r>
            <a:r>
              <a:rPr lang="es-CO" dirty="0" smtClean="0"/>
              <a:t>adicionales</a:t>
            </a:r>
            <a:br>
              <a:rPr lang="es-CO" dirty="0" smtClean="0"/>
            </a:br>
            <a:r>
              <a:rPr lang="es-CO" dirty="0" smtClean="0"/>
              <a:t/>
            </a:r>
            <a:br>
              <a:rPr lang="es-CO" dirty="0" smtClean="0"/>
            </a:br>
            <a:r>
              <a:rPr lang="es-CO" dirty="0" smtClean="0"/>
              <a:t>Computación </a:t>
            </a:r>
            <a:r>
              <a:rPr lang="es-CO" dirty="0"/>
              <a:t>cuántica y </a:t>
            </a:r>
            <a:r>
              <a:rPr lang="es-CO" dirty="0" smtClean="0"/>
              <a:t>Seguridad</a:t>
            </a:r>
            <a:endParaRPr lang="es-CO" dirty="0" smtClean="0">
              <a:effectLst/>
            </a:endParaRPr>
          </a:p>
          <a:p>
            <a:pPr algn="l"/>
            <a:r>
              <a:rPr lang="es-CO" dirty="0" smtClean="0"/>
              <a:t>NITS: comenzar </a:t>
            </a:r>
            <a:r>
              <a:rPr lang="es-CO" dirty="0"/>
              <a:t>a desarrollar normas para criptográfica </a:t>
            </a:r>
            <a:r>
              <a:rPr lang="es-CO" dirty="0" err="1" smtClean="0"/>
              <a:t>postcuantica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dirty="0" smtClean="0"/>
              <a:t/>
            </a:r>
            <a:br>
              <a:rPr lang="es-CO" dirty="0" smtClean="0"/>
            </a:br>
            <a:r>
              <a:rPr lang="es-CO" dirty="0" smtClean="0">
                <a:hlinkClick r:id="rId2"/>
              </a:rPr>
              <a:t>https://csrc.nist.gov/Projects/Post-Quantum-Cryptography/Post-Quantum-Cryptography-Standardization</a:t>
            </a:r>
            <a:endParaRPr lang="es-CO" dirty="0" smtClean="0"/>
          </a:p>
          <a:p>
            <a:pPr algn="l"/>
            <a:endParaRPr lang="es-CO" dirty="0"/>
          </a:p>
          <a:p>
            <a:pPr algn="l"/>
            <a:r>
              <a:rPr lang="es-CO" dirty="0" smtClean="0"/>
              <a:t>Agencia </a:t>
            </a:r>
            <a:r>
              <a:rPr lang="es-CO" dirty="0"/>
              <a:t>de seguridad nacional (NSA</a:t>
            </a:r>
            <a:r>
              <a:rPr lang="es-CO" dirty="0" smtClean="0"/>
              <a:t>): </a:t>
            </a:r>
            <a:r>
              <a:rPr lang="es-CO" dirty="0"/>
              <a:t>comenzar a revisar su cifrado para protegerse contra la </a:t>
            </a:r>
            <a:r>
              <a:rPr lang="es-CO" dirty="0" err="1"/>
              <a:t>amenza</a:t>
            </a:r>
            <a:r>
              <a:rPr lang="es-CO" dirty="0"/>
              <a:t> planteada por las computadoras cuánticas</a:t>
            </a:r>
            <a:endParaRPr lang="es-CO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74" y="4326450"/>
            <a:ext cx="2095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8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291</Words>
  <Application>Microsoft Office PowerPoint</Application>
  <PresentationFormat>Panorámica</PresentationFormat>
  <Paragraphs>75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Tema de Office</vt:lpstr>
      <vt:lpstr>Quantum Computing</vt:lpstr>
      <vt:lpstr>Contenido</vt:lpstr>
      <vt:lpstr>¿Que es QC?</vt:lpstr>
      <vt:lpstr>¿Que es QC?</vt:lpstr>
      <vt:lpstr>Tendencia  2017</vt:lpstr>
      <vt:lpstr>Tendencia  2018</vt:lpstr>
      <vt:lpstr>Tendencia</vt:lpstr>
      <vt:lpstr>Tendencia</vt:lpstr>
      <vt:lpstr>Aspectos relevantes</vt:lpstr>
      <vt:lpstr>Riesgos</vt:lpstr>
      <vt:lpstr>Dilema ético</vt:lpstr>
      <vt:lpstr>Problema de interés</vt:lpstr>
      <vt:lpstr>Solución al problema</vt:lpstr>
      <vt:lpstr>Empresas llamadas a invertir rápidamente en QC</vt:lpstr>
      <vt:lpstr>Presentación de PowerPoint</vt:lpstr>
      <vt:lpstr>Presentación de PowerPoint</vt:lpstr>
      <vt:lpstr>Presentación de PowerPoint</vt:lpstr>
      <vt:lpstr>Empresas llamadas a no invertir por ahora en QC</vt:lpstr>
      <vt:lpstr>?  y/o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Computing</dc:title>
  <dc:creator>Edison Arley Plaza Marin</dc:creator>
  <cp:lastModifiedBy>Edison Arley Plaza Marin</cp:lastModifiedBy>
  <cp:revision>38</cp:revision>
  <dcterms:created xsi:type="dcterms:W3CDTF">2019-03-29T06:47:23Z</dcterms:created>
  <dcterms:modified xsi:type="dcterms:W3CDTF">2019-04-12T23:08:08Z</dcterms:modified>
</cp:coreProperties>
</file>