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3" r:id="rId14"/>
    <p:sldId id="274" r:id="rId15"/>
    <p:sldId id="275" r:id="rId16"/>
    <p:sldId id="270" r:id="rId17"/>
    <p:sldId id="271" r:id="rId18"/>
    <p:sldId id="272" r:id="rId19"/>
    <p:sldId id="279" r:id="rId20"/>
    <p:sldId id="277" r:id="rId21"/>
    <p:sldId id="278" r:id="rId22"/>
    <p:sldId id="276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5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z Nam Chan" userId="d72bc0ce159372cc" providerId="LiveId" clId="{7EA772CB-F43F-45EA-8D4F-488304E9E5E6}"/>
    <pc:docChg chg="modSld">
      <pc:chgData name="Tsz Nam Chan" userId="d72bc0ce159372cc" providerId="LiveId" clId="{7EA772CB-F43F-45EA-8D4F-488304E9E5E6}" dt="2025-09-15T16:08:29.314" v="0" actId="20577"/>
      <pc:docMkLst>
        <pc:docMk/>
      </pc:docMkLst>
      <pc:sldChg chg="modSp mod">
        <pc:chgData name="Tsz Nam Chan" userId="d72bc0ce159372cc" providerId="LiveId" clId="{7EA772CB-F43F-45EA-8D4F-488304E9E5E6}" dt="2025-09-15T16:08:29.314" v="0" actId="20577"/>
        <pc:sldMkLst>
          <pc:docMk/>
          <pc:sldMk cId="1308648516" sldId="282"/>
        </pc:sldMkLst>
        <pc:spChg chg="mod">
          <ac:chgData name="Tsz Nam Chan" userId="d72bc0ce159372cc" providerId="LiveId" clId="{7EA772CB-F43F-45EA-8D4F-488304E9E5E6}" dt="2025-09-15T16:08:29.314" v="0" actId="20577"/>
          <ac:spMkLst>
            <pc:docMk/>
            <pc:sldMk cId="1308648516" sldId="282"/>
            <ac:spMk id="2" creationId="{D961BF48-E4D8-A336-F43B-8ADB0ED6D2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0608D-E44C-4031-91FF-9325BA57F2A8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3EB1C-504A-46DE-8885-D51B57178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9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2F3C5-B022-4992-A4E1-8E0362CB1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CFEEC-5444-4638-954D-F69360D3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1BC26-9345-45BF-B267-4585F635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52E7-C7D2-4C79-97EB-7694FD71FEDD}" type="datetime1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45188-F53D-417D-9C15-B42F9C2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62D72-EE1B-4966-9FD5-9099C1DD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5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A4C9D-F32C-4437-80D6-A091F73E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CB55CA-BA68-4D44-AA9A-1C5838A1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573DE-AB98-4C34-AA2C-77436FF6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8DC-8C49-4FF7-8951-4E0A9FFDD7B7}" type="datetime1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06607-4796-400C-B4AB-9177C86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D5769-C62F-4528-932F-31F89C97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0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F6E5DA-0933-4E7C-88CC-25951E29E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CBEED-CE02-4458-A158-3AC7A5A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D09DC-23FD-4B2A-8ED9-ABC7F958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BBDC-A7C5-498F-9775-B6E9892BD622}" type="datetime1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541B3-290E-4300-920C-134E7154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0D2F3-250B-44C5-805F-D2954005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C853F-E2B1-4B20-8E51-D8DEBC84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F8737-8E14-4280-964C-40E23FDF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D0496-960A-4DD5-A505-0CB23747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EDAE-BCBD-46AB-A839-945DBD830FDF}" type="datetime1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19BA2-0003-410A-957C-040EF38A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9243A-8BB2-4806-82EE-5E5BF596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1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269BE-FDAB-4554-8027-EAEA7E52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C1270-D003-4D42-BFC6-41DD4F09B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BDA8A-2A88-42FB-A9EB-76D51229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D931-76A9-45D5-B8A1-F26CC07CFEDA}" type="datetime1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CE743-D693-4E0F-B341-3A6E5A9B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0742-EFAA-4172-A9F3-A2F9F2A7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5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666BC-6142-4652-9A7E-DC0CCADA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93A00-BD5E-4B7D-863A-66DC966EB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6605D-9499-40C2-962A-8242BFBCB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1DE07-2453-4692-B18C-3500AC02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3B0-F3B1-403E-9010-3E3FCB25A33D}" type="datetime1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6C461-3755-44F7-B14D-5C0C5189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EBE6A-AB4D-46D9-AD51-57889BCF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80A49-EBF3-4693-A2F5-CC014AF4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7889C-EC90-43E6-96D2-1ED06470D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CDD27-2B94-4E36-A716-4FC1481D1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36C62E-AE09-4922-970A-7C11479EE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916FD8-716A-4ED1-AC2A-93A7BBE88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5B964B-CB8C-425D-877D-9D5B785F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020-8D1C-400B-9570-0B7047CFC6F0}" type="datetime1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B85973-6403-496C-ACA8-824A3B9A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9F7EA6-0E12-46E4-8994-B6BBC325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2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DE5C8-687E-465B-9B47-235ADE3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74F7DF-23CF-4915-9548-E851A784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4216-52A2-43F7-842B-AB96EDE6D665}" type="datetime1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8AF0DF-09A8-4469-9660-B8544DA3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17AEF8-9EEA-4134-8B95-4AA9E2E7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5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713742-BEBA-4F9C-B2EC-49DE7131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0F17-EF4C-4477-BF8A-0D56F9EF64D9}" type="datetime1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FA084F-FC87-43E9-AC16-2C5A845C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30645-980E-4765-817E-E2E48110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CF8F6-0F41-429C-B2C6-CD78C573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B349C-5445-4195-B466-A7097916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A4722-9FE1-4095-B1DE-14A1229D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971F7-5482-4B75-8B91-96DA6BF8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8DBF-22EE-417D-864F-7B5C15A69409}" type="datetime1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71A434-0D22-4F19-9285-23398022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94A15-48DB-4AB1-A7EB-720017AB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8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65FAF-789A-46F7-947A-CF4465A5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92B01E-7C53-441F-BF7B-6268C3BA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7B0918-A70C-455D-B09B-5447BE2C1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C56CD-798D-4DC9-986D-ACAA041F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0EE1-9319-4CC8-A024-71AF38819C7D}" type="datetime1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C8133-E5AC-4571-BB42-77096CB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BED13-3ECB-4A68-9EAE-4B42E26A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5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8CE548-AC7B-480F-AC88-80D1843F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AA4AA-FD5C-4CEC-8B21-53097A4D6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EFE4C-6C0A-4A83-B8C0-931B6D3C9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0126-6AE4-44B5-9E5A-7F34F837E0B0}" type="datetime1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60A6B-30A3-49EE-A3C4-2A4743670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D6397-8DE8-4A2D-8CA6-DED95151D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isonchan@sz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.ust.hk/~dimitris/Instructions%20for%20PhD%20Students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72AE1-AAC0-4E0A-A6E7-FF014991F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0" y="1843258"/>
            <a:ext cx="10195560" cy="15815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You Think to Perfectly Present Research Papers?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742681-621A-4BD7-B1E6-F38B398C2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8154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edisonchan@szu.edu.cn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89D9FF-C913-4926-B501-22638B4B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9F8C-E945-4140-9152-F6AD4571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(Example)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58C78F-9916-407E-A74D-F0F1A227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94" y="1690688"/>
            <a:ext cx="9227411" cy="435133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B53277C-AACF-4157-94C7-E53F6007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77370-3F09-4BD7-8837-39656EEA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Studies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A67B7-1552-47CC-BFE4-4C0DA8C9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describe your datasets.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deeply about which experiments you should show.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show a few important experiments (Do not put every experiment in the slides).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27BC9-1E6B-4782-A3B1-DB7A08FC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5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B5D35-E57E-4E1A-B31C-E713B8F2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Studies (Example)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3381DB-3766-45D2-BF33-4E332814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20" y="1690688"/>
            <a:ext cx="8485559" cy="4627151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640C8-FE87-4E98-9F1F-4C089A7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9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ED255-3DAB-4774-8F9E-9F310C04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94" y="1365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461AC-2581-44A9-AD45-B18BEACF7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0" y="1421863"/>
            <a:ext cx="10515600" cy="519269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panose="02020603050405020304" pitchFamily="18" charset="0"/>
              </a:rPr>
              <a:t>Pretty standard. If step 1 to step 5 are perfectly done, this part can also be done perfectly.</a:t>
            </a:r>
          </a:p>
          <a:p>
            <a:endParaRPr lang="en-US" altLang="zh-CN" dirty="0">
              <a:latin typeface="Times" panose="02020603050405020304" pitchFamily="18" charset="0"/>
            </a:endParaRPr>
          </a:p>
          <a:p>
            <a:r>
              <a:rPr lang="en-US" altLang="zh-CN" dirty="0">
                <a:latin typeface="Times" panose="02020603050405020304" pitchFamily="18" charset="0"/>
              </a:rPr>
              <a:t>Highlight your contribution.</a:t>
            </a:r>
          </a:p>
          <a:p>
            <a:endParaRPr lang="en-US" altLang="zh-CN" dirty="0">
              <a:latin typeface="Times" panose="02020603050405020304" pitchFamily="18" charset="0"/>
            </a:endParaRPr>
          </a:p>
          <a:p>
            <a:r>
              <a:rPr lang="en-US" altLang="zh-CN" dirty="0">
                <a:latin typeface="Times" panose="02020603050405020304" pitchFamily="18" charset="0"/>
              </a:rPr>
              <a:t>State what you will do next. Think of your next work when you write your slides (or papers). (KEEP ASKING QUESTIONS)</a:t>
            </a:r>
          </a:p>
          <a:p>
            <a:endParaRPr lang="en-US" altLang="zh-CN" dirty="0">
              <a:latin typeface="Times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35F85-7F25-4178-A9E6-BD2032B1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9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9CBC0-3A4A-4F5F-B1CF-863199E3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33" y="-25558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with Good Quality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5AD46-0D95-4BCE-94EE-68C5EA8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24B901E-075F-445E-A2A8-13E238A0DB2E}"/>
              </a:ext>
            </a:extLst>
          </p:cNvPr>
          <p:cNvSpPr txBox="1">
            <a:spLocks/>
          </p:cNvSpPr>
          <p:nvPr/>
        </p:nvSpPr>
        <p:spPr>
          <a:xfrm>
            <a:off x="505690" y="1421863"/>
            <a:ext cx="10515600" cy="5192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Times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98A358E-875C-4FD4-AFBA-0D2F1C428A14}"/>
              </a:ext>
            </a:extLst>
          </p:cNvPr>
          <p:cNvSpPr/>
          <p:nvPr/>
        </p:nvSpPr>
        <p:spPr>
          <a:xfrm>
            <a:off x="4450884" y="3135956"/>
            <a:ext cx="2883164" cy="10166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46C714-23A1-4D4D-A517-FBC15CF30A7F}"/>
              </a:ext>
            </a:extLst>
          </p:cNvPr>
          <p:cNvSpPr txBox="1"/>
          <p:nvPr/>
        </p:nvSpPr>
        <p:spPr>
          <a:xfrm>
            <a:off x="4397725" y="3391023"/>
            <a:ext cx="2989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Kernel Density Visualization (KDV) [b]</a:t>
            </a:r>
            <a:endParaRPr lang="zh-CN" altLang="en-US" sz="16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7B04B1-9B30-4E64-84A8-768A862B2F90}"/>
              </a:ext>
            </a:extLst>
          </p:cNvPr>
          <p:cNvSpPr/>
          <p:nvPr/>
        </p:nvSpPr>
        <p:spPr>
          <a:xfrm>
            <a:off x="7702744" y="1786128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FFB9860-733B-409B-A3E2-9A2888E8D166}"/>
              </a:ext>
            </a:extLst>
          </p:cNvPr>
          <p:cNvCxnSpPr>
            <a:stCxn id="8" idx="7"/>
          </p:cNvCxnSpPr>
          <p:nvPr/>
        </p:nvCxnSpPr>
        <p:spPr>
          <a:xfrm flipV="1">
            <a:off x="6911818" y="2547257"/>
            <a:ext cx="1009024" cy="737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6110828-5EC2-4131-9ED8-BBDEC9080C59}"/>
              </a:ext>
            </a:extLst>
          </p:cNvPr>
          <p:cNvSpPr txBox="1"/>
          <p:nvPr/>
        </p:nvSpPr>
        <p:spPr>
          <a:xfrm>
            <a:off x="7830356" y="2002073"/>
            <a:ext cx="2755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Spatiotemporal Kernel Density Visualization (STKDV) [g]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56D5B9-0D41-4E19-9C4E-58AFCD39F581}"/>
              </a:ext>
            </a:extLst>
          </p:cNvPr>
          <p:cNvSpPr txBox="1"/>
          <p:nvPr/>
        </p:nvSpPr>
        <p:spPr>
          <a:xfrm>
            <a:off x="8239979" y="2765590"/>
            <a:ext cx="1936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Sep 2020)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2E4FE0-2A46-42AD-A934-C0A0DBFA2E07}"/>
              </a:ext>
            </a:extLst>
          </p:cNvPr>
          <p:cNvSpPr txBox="1"/>
          <p:nvPr/>
        </p:nvSpPr>
        <p:spPr>
          <a:xfrm>
            <a:off x="7387206" y="1440027"/>
            <a:ext cx="6095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add the concept of time into KDV?</a:t>
            </a:r>
            <a:endParaRPr lang="zh-CN" altLang="en-US" sz="1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4282DCF-1482-47D1-BDA7-BD403BC44D06}"/>
              </a:ext>
            </a:extLst>
          </p:cNvPr>
          <p:cNvCxnSpPr>
            <a:cxnSpLocks/>
          </p:cNvCxnSpPr>
          <p:nvPr/>
        </p:nvCxnSpPr>
        <p:spPr>
          <a:xfrm>
            <a:off x="2163262" y="4152622"/>
            <a:ext cx="0" cy="842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807C264B-A9CF-40EE-8D6B-72818B02EC14}"/>
              </a:ext>
            </a:extLst>
          </p:cNvPr>
          <p:cNvSpPr/>
          <p:nvPr/>
        </p:nvSpPr>
        <p:spPr>
          <a:xfrm>
            <a:off x="809829" y="4995161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9F0564-EB0F-4201-8BA4-C21AD1348091}"/>
              </a:ext>
            </a:extLst>
          </p:cNvPr>
          <p:cNvSpPr txBox="1"/>
          <p:nvPr/>
        </p:nvSpPr>
        <p:spPr>
          <a:xfrm>
            <a:off x="945835" y="5235537"/>
            <a:ext cx="28831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Improving the prediction phase of additive kernel </a:t>
            </a:r>
            <a:r>
              <a:rPr lang="en-US" altLang="zh-CN" sz="1600" dirty="0" err="1">
                <a:latin typeface="Times" panose="02020603050405020304" pitchFamily="18" charset="0"/>
              </a:rPr>
              <a:t>svm</a:t>
            </a:r>
            <a:r>
              <a:rPr lang="en-US" altLang="zh-CN" sz="1600" dirty="0">
                <a:latin typeface="Times" panose="02020603050405020304" pitchFamily="18" charset="0"/>
              </a:rPr>
              <a:t> [c]</a:t>
            </a:r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DF42A7-DD39-4515-8B8E-2A83D48D1C8B}"/>
              </a:ext>
            </a:extLst>
          </p:cNvPr>
          <p:cNvSpPr txBox="1"/>
          <p:nvPr/>
        </p:nvSpPr>
        <p:spPr>
          <a:xfrm>
            <a:off x="1169526" y="5978029"/>
            <a:ext cx="2250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June 2019)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4BB482-90F8-49E3-9213-0805272DCF9A}"/>
              </a:ext>
            </a:extLst>
          </p:cNvPr>
          <p:cNvSpPr txBox="1"/>
          <p:nvPr/>
        </p:nvSpPr>
        <p:spPr>
          <a:xfrm>
            <a:off x="620601" y="6247725"/>
            <a:ext cx="3777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handle other types of kernels?</a:t>
            </a:r>
            <a:endParaRPr lang="zh-CN" altLang="en-US" sz="16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D0762C1-12EF-44AB-8524-5D7899AEDDF2}"/>
              </a:ext>
            </a:extLst>
          </p:cNvPr>
          <p:cNvSpPr/>
          <p:nvPr/>
        </p:nvSpPr>
        <p:spPr>
          <a:xfrm>
            <a:off x="814819" y="3135956"/>
            <a:ext cx="2883164" cy="101666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5ED1189-E767-471B-AB9A-10CCD81EDE3C}"/>
              </a:ext>
            </a:extLst>
          </p:cNvPr>
          <p:cNvSpPr txBox="1"/>
          <p:nvPr/>
        </p:nvSpPr>
        <p:spPr>
          <a:xfrm>
            <a:off x="923107" y="3353648"/>
            <a:ext cx="2774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Improving the prediction phase of kernel-based models [a]</a:t>
            </a:r>
            <a:endParaRPr lang="zh-CN" altLang="en-US" sz="16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B53BFD-8B3D-4031-991F-5E6A09F56267}"/>
              </a:ext>
            </a:extLst>
          </p:cNvPr>
          <p:cNvCxnSpPr>
            <a:cxnSpLocks/>
            <a:stCxn id="33" idx="3"/>
            <a:endCxn id="8" idx="2"/>
          </p:cNvCxnSpPr>
          <p:nvPr/>
        </p:nvCxnSpPr>
        <p:spPr>
          <a:xfrm flipV="1">
            <a:off x="3697983" y="3644289"/>
            <a:ext cx="752901" cy="1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16735A6-CACB-4537-8E54-D38B944F9BF0}"/>
              </a:ext>
            </a:extLst>
          </p:cNvPr>
          <p:cNvSpPr txBox="1"/>
          <p:nvPr/>
        </p:nvSpPr>
        <p:spPr>
          <a:xfrm>
            <a:off x="-506903" y="2825191"/>
            <a:ext cx="53850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You are here! (started on Sep 2017)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D617867-BAED-44C7-8F94-70509286D052}"/>
              </a:ext>
            </a:extLst>
          </p:cNvPr>
          <p:cNvSpPr txBox="1"/>
          <p:nvPr/>
        </p:nvSpPr>
        <p:spPr>
          <a:xfrm>
            <a:off x="4356110" y="4067779"/>
            <a:ext cx="2883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Can we support kernel-based visualization problems?</a:t>
            </a:r>
          </a:p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(started on Nov 2018)</a:t>
            </a:r>
            <a:endParaRPr lang="zh-CN" altLang="en-US" sz="16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8BA351A-C803-4EA2-8570-826BF2852DE0}"/>
              </a:ext>
            </a:extLst>
          </p:cNvPr>
          <p:cNvSpPr/>
          <p:nvPr/>
        </p:nvSpPr>
        <p:spPr>
          <a:xfrm>
            <a:off x="4450883" y="4999639"/>
            <a:ext cx="2883164" cy="10166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1EAF682-2021-4028-B9BA-18CB06ECF5F6}"/>
              </a:ext>
            </a:extLst>
          </p:cNvPr>
          <p:cNvSpPr txBox="1"/>
          <p:nvPr/>
        </p:nvSpPr>
        <p:spPr>
          <a:xfrm>
            <a:off x="4397723" y="5235537"/>
            <a:ext cx="2989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Improving the training phase of additive kernel </a:t>
            </a:r>
            <a:r>
              <a:rPr lang="en-US" altLang="zh-CN" sz="1600" dirty="0" err="1">
                <a:latin typeface="Times" panose="02020603050405020304" pitchFamily="18" charset="0"/>
              </a:rPr>
              <a:t>svm</a:t>
            </a:r>
            <a:r>
              <a:rPr lang="en-US" altLang="zh-CN" sz="1600" dirty="0">
                <a:latin typeface="Times" panose="02020603050405020304" pitchFamily="18" charset="0"/>
              </a:rPr>
              <a:t> [d]</a:t>
            </a:r>
            <a:endParaRPr lang="zh-CN" altLang="en-US" sz="16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32A3AC-5D55-4857-BC04-FBFA54AF4575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697982" y="5507972"/>
            <a:ext cx="752901" cy="1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41DFAB4-DFCC-4ADC-ABF5-130E57FB95DB}"/>
              </a:ext>
            </a:extLst>
          </p:cNvPr>
          <p:cNvSpPr txBox="1"/>
          <p:nvPr/>
        </p:nvSpPr>
        <p:spPr>
          <a:xfrm>
            <a:off x="5019607" y="5978029"/>
            <a:ext cx="19464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Sep 2019)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46CCC71-D4EA-497F-A007-93AFF4149915}"/>
              </a:ext>
            </a:extLst>
          </p:cNvPr>
          <p:cNvSpPr txBox="1"/>
          <p:nvPr/>
        </p:nvSpPr>
        <p:spPr>
          <a:xfrm>
            <a:off x="4393281" y="6251208"/>
            <a:ext cx="3309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improve the efficiency of the training phase of additive kernel </a:t>
            </a:r>
            <a:r>
              <a:rPr lang="en-US" altLang="zh-CN" sz="1600" dirty="0" err="1">
                <a:latin typeface="Times" panose="02020603050405020304" pitchFamily="18" charset="0"/>
              </a:rPr>
              <a:t>svm</a:t>
            </a:r>
            <a:r>
              <a:rPr lang="en-US" altLang="zh-CN" sz="1600" dirty="0">
                <a:latin typeface="Times" panose="02020603050405020304" pitchFamily="18" charset="0"/>
              </a:rPr>
              <a:t>?</a:t>
            </a:r>
            <a:endParaRPr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9C0FAE8-2300-4DB3-8C7F-AFC116C8148F}"/>
              </a:ext>
            </a:extLst>
          </p:cNvPr>
          <p:cNvSpPr txBox="1"/>
          <p:nvPr/>
        </p:nvSpPr>
        <p:spPr>
          <a:xfrm>
            <a:off x="403448" y="3475012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(1)</a:t>
            </a:r>
            <a:endParaRPr lang="zh-CN" altLang="en-US" sz="16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9F498F2-78EF-4027-A8DE-BDC44D0AB468}"/>
              </a:ext>
            </a:extLst>
          </p:cNvPr>
          <p:cNvSpPr txBox="1"/>
          <p:nvPr/>
        </p:nvSpPr>
        <p:spPr>
          <a:xfrm>
            <a:off x="4196573" y="3721679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(2)</a:t>
            </a:r>
            <a:endParaRPr lang="zh-CN" altLang="en-US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C84363B-E355-4885-8CFB-2F36830DC2B5}"/>
              </a:ext>
            </a:extLst>
          </p:cNvPr>
          <p:cNvSpPr txBox="1"/>
          <p:nvPr/>
        </p:nvSpPr>
        <p:spPr>
          <a:xfrm>
            <a:off x="407158" y="5334217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(3)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AFB90F4-FBB1-4B10-984F-AD9A9C72E362}"/>
              </a:ext>
            </a:extLst>
          </p:cNvPr>
          <p:cNvSpPr txBox="1"/>
          <p:nvPr/>
        </p:nvSpPr>
        <p:spPr>
          <a:xfrm>
            <a:off x="4177257" y="5536263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(4)</a:t>
            </a:r>
            <a:endParaRPr lang="zh-CN" altLang="en-US" sz="16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0615255-1481-456A-B121-C98317806F39}"/>
              </a:ext>
            </a:extLst>
          </p:cNvPr>
          <p:cNvCxnSpPr>
            <a:cxnSpLocks/>
          </p:cNvCxnSpPr>
          <p:nvPr/>
        </p:nvCxnSpPr>
        <p:spPr>
          <a:xfrm>
            <a:off x="7293759" y="3741807"/>
            <a:ext cx="886842" cy="334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32154C36-7C1D-4929-B154-861C44942A81}"/>
              </a:ext>
            </a:extLst>
          </p:cNvPr>
          <p:cNvSpPr/>
          <p:nvPr/>
        </p:nvSpPr>
        <p:spPr>
          <a:xfrm>
            <a:off x="8008580" y="3820410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CC6223F-381F-452A-965B-2428751DAFE7}"/>
              </a:ext>
            </a:extLst>
          </p:cNvPr>
          <p:cNvSpPr txBox="1"/>
          <p:nvPr/>
        </p:nvSpPr>
        <p:spPr>
          <a:xfrm>
            <a:off x="8318897" y="4042922"/>
            <a:ext cx="2755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Network Kernel Density Visualization (NKDV) [f]</a:t>
            </a:r>
            <a:endParaRPr lang="zh-CN" altLang="en-US" sz="16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CB231FD-8E23-4089-8CE7-297BF81F22F2}"/>
              </a:ext>
            </a:extLst>
          </p:cNvPr>
          <p:cNvSpPr txBox="1"/>
          <p:nvPr/>
        </p:nvSpPr>
        <p:spPr>
          <a:xfrm>
            <a:off x="8417671" y="4814669"/>
            <a:ext cx="20468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May 2020)</a:t>
            </a:r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2BA4786-FF36-453B-A2C6-0135968465DB}"/>
              </a:ext>
            </a:extLst>
          </p:cNvPr>
          <p:cNvSpPr txBox="1"/>
          <p:nvPr/>
        </p:nvSpPr>
        <p:spPr>
          <a:xfrm>
            <a:off x="7440367" y="3504263"/>
            <a:ext cx="6095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add the concept of road network into KDV?</a:t>
            </a:r>
            <a:endParaRPr lang="zh-CN" altLang="en-US" sz="16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0A13C1F-45F3-4865-ABD6-DE07C6AA6CDF}"/>
              </a:ext>
            </a:extLst>
          </p:cNvPr>
          <p:cNvCxnSpPr>
            <a:cxnSpLocks/>
          </p:cNvCxnSpPr>
          <p:nvPr/>
        </p:nvCxnSpPr>
        <p:spPr>
          <a:xfrm>
            <a:off x="6931556" y="3998400"/>
            <a:ext cx="1334182" cy="1911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B2E6AA1-0890-4BA7-B0F1-5FAEC71DE918}"/>
              </a:ext>
            </a:extLst>
          </p:cNvPr>
          <p:cNvSpPr txBox="1"/>
          <p:nvPr/>
        </p:nvSpPr>
        <p:spPr>
          <a:xfrm>
            <a:off x="7985495" y="5217985"/>
            <a:ext cx="4048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build the exploratory system of KDV?</a:t>
            </a:r>
            <a:endParaRPr lang="zh-CN" altLang="en-US" sz="16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306063D-F3AE-410C-8BB4-F04F8D19AA14}"/>
              </a:ext>
            </a:extLst>
          </p:cNvPr>
          <p:cNvSpPr/>
          <p:nvPr/>
        </p:nvSpPr>
        <p:spPr>
          <a:xfrm>
            <a:off x="8197423" y="5526638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D410A1C-8C76-4DA6-98A0-80B1AA9EE180}"/>
              </a:ext>
            </a:extLst>
          </p:cNvPr>
          <p:cNvSpPr txBox="1"/>
          <p:nvPr/>
        </p:nvSpPr>
        <p:spPr>
          <a:xfrm>
            <a:off x="8757968" y="5874817"/>
            <a:ext cx="1698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KDV-Explorer [e]</a:t>
            </a:r>
            <a:endParaRPr lang="zh-CN" altLang="en-US" sz="16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65DFF20-1DFF-4666-8044-41D759823F31}"/>
              </a:ext>
            </a:extLst>
          </p:cNvPr>
          <p:cNvSpPr txBox="1"/>
          <p:nvPr/>
        </p:nvSpPr>
        <p:spPr>
          <a:xfrm>
            <a:off x="8606514" y="6520897"/>
            <a:ext cx="2285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March 2020)</a:t>
            </a:r>
            <a:endParaRPr lang="zh-CN" altLang="en-US" sz="16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89655E7-4151-4044-9BB8-DB5EFB72DEAF}"/>
              </a:ext>
            </a:extLst>
          </p:cNvPr>
          <p:cNvCxnSpPr>
            <a:cxnSpLocks/>
          </p:cNvCxnSpPr>
          <p:nvPr/>
        </p:nvCxnSpPr>
        <p:spPr>
          <a:xfrm flipV="1">
            <a:off x="11095172" y="6041891"/>
            <a:ext cx="589954" cy="8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A8CC350-097E-4EA6-8703-A459004CAD7A}"/>
              </a:ext>
            </a:extLst>
          </p:cNvPr>
          <p:cNvCxnSpPr>
            <a:cxnSpLocks/>
          </p:cNvCxnSpPr>
          <p:nvPr/>
        </p:nvCxnSpPr>
        <p:spPr>
          <a:xfrm>
            <a:off x="10870635" y="4314658"/>
            <a:ext cx="6956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978FA56-8282-4DE9-B8FC-D11AEAAF0F12}"/>
              </a:ext>
            </a:extLst>
          </p:cNvPr>
          <p:cNvCxnSpPr>
            <a:cxnSpLocks/>
          </p:cNvCxnSpPr>
          <p:nvPr/>
        </p:nvCxnSpPr>
        <p:spPr>
          <a:xfrm>
            <a:off x="10585908" y="2291118"/>
            <a:ext cx="913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B53FFF0C-659C-40A5-95DC-CA4D5B34F550}"/>
              </a:ext>
            </a:extLst>
          </p:cNvPr>
          <p:cNvSpPr txBox="1"/>
          <p:nvPr/>
        </p:nvSpPr>
        <p:spPr>
          <a:xfrm>
            <a:off x="11449023" y="1990381"/>
            <a:ext cx="8597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22770AE-A0B5-4AC0-8B6F-C61548D7C91E}"/>
              </a:ext>
            </a:extLst>
          </p:cNvPr>
          <p:cNvSpPr txBox="1"/>
          <p:nvPr/>
        </p:nvSpPr>
        <p:spPr>
          <a:xfrm>
            <a:off x="11521456" y="3997200"/>
            <a:ext cx="617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2F815F8-D078-498F-A078-D10373223613}"/>
              </a:ext>
            </a:extLst>
          </p:cNvPr>
          <p:cNvSpPr txBox="1"/>
          <p:nvPr/>
        </p:nvSpPr>
        <p:spPr>
          <a:xfrm>
            <a:off x="11621809" y="5740279"/>
            <a:ext cx="533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6727248-AD59-4FF8-80D7-C019FFA8489B}"/>
              </a:ext>
            </a:extLst>
          </p:cNvPr>
          <p:cNvSpPr txBox="1"/>
          <p:nvPr/>
        </p:nvSpPr>
        <p:spPr>
          <a:xfrm>
            <a:off x="8070813" y="6258210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(5)</a:t>
            </a:r>
            <a:endParaRPr lang="zh-CN" altLang="en-US" sz="16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94723D8-23F3-49EC-88A3-D0151CF5F933}"/>
              </a:ext>
            </a:extLst>
          </p:cNvPr>
          <p:cNvSpPr txBox="1"/>
          <p:nvPr/>
        </p:nvSpPr>
        <p:spPr>
          <a:xfrm>
            <a:off x="7994232" y="4573891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(6)</a:t>
            </a:r>
            <a:endParaRPr lang="zh-CN" altLang="en-US" sz="1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2C281A1-D7C2-477A-A48D-F256CA152E26}"/>
              </a:ext>
            </a:extLst>
          </p:cNvPr>
          <p:cNvSpPr txBox="1"/>
          <p:nvPr/>
        </p:nvSpPr>
        <p:spPr>
          <a:xfrm>
            <a:off x="7797876" y="2593703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(7)</a:t>
            </a:r>
            <a:endParaRPr lang="zh-CN" altLang="en-US" sz="1600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DAF48EE-C95B-40FC-B21A-A4072190AB36}"/>
              </a:ext>
            </a:extLst>
          </p:cNvPr>
          <p:cNvCxnSpPr>
            <a:cxnSpLocks/>
          </p:cNvCxnSpPr>
          <p:nvPr/>
        </p:nvCxnSpPr>
        <p:spPr>
          <a:xfrm flipH="1" flipV="1">
            <a:off x="5763490" y="2385060"/>
            <a:ext cx="7594" cy="750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984C349D-07D2-4767-B7AC-CA38B0A151DF}"/>
              </a:ext>
            </a:extLst>
          </p:cNvPr>
          <p:cNvSpPr/>
          <p:nvPr/>
        </p:nvSpPr>
        <p:spPr>
          <a:xfrm>
            <a:off x="4421683" y="1374064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44A0F42-348C-4895-B4F3-AD26C29BFA11}"/>
              </a:ext>
            </a:extLst>
          </p:cNvPr>
          <p:cNvSpPr txBox="1"/>
          <p:nvPr/>
        </p:nvSpPr>
        <p:spPr>
          <a:xfrm>
            <a:off x="4523653" y="1604292"/>
            <a:ext cx="26792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Bandwidth exploration for KDV [h]</a:t>
            </a:r>
            <a:endParaRPr lang="zh-CN" altLang="en-US" sz="16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678E499-1002-4694-A280-1C3697190747}"/>
              </a:ext>
            </a:extLst>
          </p:cNvPr>
          <p:cNvSpPr txBox="1"/>
          <p:nvPr/>
        </p:nvSpPr>
        <p:spPr>
          <a:xfrm>
            <a:off x="3878273" y="2373959"/>
            <a:ext cx="1936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Jan 2021)</a:t>
            </a:r>
            <a:endParaRPr lang="zh-CN" altLang="en-US" sz="1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1F262CE-48E3-408F-AE1B-A210D24137B1}"/>
              </a:ext>
            </a:extLst>
          </p:cNvPr>
          <p:cNvSpPr txBox="1"/>
          <p:nvPr/>
        </p:nvSpPr>
        <p:spPr>
          <a:xfrm>
            <a:off x="4004626" y="1703344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(8)</a:t>
            </a:r>
            <a:endParaRPr lang="zh-CN" altLang="en-US" sz="16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C0AC0CC-6076-4CDE-AAA9-71BF7AA65A93}"/>
              </a:ext>
            </a:extLst>
          </p:cNvPr>
          <p:cNvSpPr txBox="1"/>
          <p:nvPr/>
        </p:nvSpPr>
        <p:spPr>
          <a:xfrm>
            <a:off x="3512101" y="1037303"/>
            <a:ext cx="6095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add the concept of bandwidth exploration into KDV?</a:t>
            </a:r>
            <a:endParaRPr lang="zh-CN" altLang="en-US" sz="16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E38E998-D1F8-4BA4-9FD7-14EB5D0EC561}"/>
              </a:ext>
            </a:extLst>
          </p:cNvPr>
          <p:cNvCxnSpPr>
            <a:cxnSpLocks/>
          </p:cNvCxnSpPr>
          <p:nvPr/>
        </p:nvCxnSpPr>
        <p:spPr>
          <a:xfrm flipH="1" flipV="1">
            <a:off x="2878393" y="2296585"/>
            <a:ext cx="1744365" cy="1094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96FD7755-0C5A-4C9A-8996-99DCE6A75E6C}"/>
              </a:ext>
            </a:extLst>
          </p:cNvPr>
          <p:cNvSpPr/>
          <p:nvPr/>
        </p:nvSpPr>
        <p:spPr>
          <a:xfrm>
            <a:off x="526966" y="1374064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1B9BA2F-8A02-4662-819D-2B61D74BDBFE}"/>
              </a:ext>
            </a:extLst>
          </p:cNvPr>
          <p:cNvSpPr txBox="1"/>
          <p:nvPr/>
        </p:nvSpPr>
        <p:spPr>
          <a:xfrm>
            <a:off x="567984" y="1703344"/>
            <a:ext cx="2679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SLAM for KDV [</a:t>
            </a:r>
            <a:r>
              <a:rPr lang="en-US" altLang="zh-CN" sz="1600" dirty="0" err="1">
                <a:latin typeface="Times" panose="02020603050405020304" pitchFamily="18" charset="0"/>
              </a:rPr>
              <a:t>i</a:t>
            </a:r>
            <a:r>
              <a:rPr lang="en-US" altLang="zh-CN" sz="1600" dirty="0">
                <a:latin typeface="Times" panose="02020603050405020304" pitchFamily="18" charset="0"/>
              </a:rPr>
              <a:t>]</a:t>
            </a:r>
            <a:endParaRPr lang="zh-CN" altLang="en-US" sz="16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C1A4F5F-DF19-47EF-8A60-057117A85B1A}"/>
              </a:ext>
            </a:extLst>
          </p:cNvPr>
          <p:cNvSpPr txBox="1"/>
          <p:nvPr/>
        </p:nvSpPr>
        <p:spPr>
          <a:xfrm>
            <a:off x="792090" y="2357234"/>
            <a:ext cx="22670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April 2021)</a:t>
            </a:r>
            <a:endParaRPr lang="zh-CN" altLang="en-US" sz="16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B97D44A-A1C6-4683-A17E-D09284DEC752}"/>
              </a:ext>
            </a:extLst>
          </p:cNvPr>
          <p:cNvSpPr txBox="1"/>
          <p:nvPr/>
        </p:nvSpPr>
        <p:spPr>
          <a:xfrm>
            <a:off x="63958" y="1703344"/>
            <a:ext cx="458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(9)</a:t>
            </a:r>
            <a:endParaRPr lang="zh-CN" altLang="en-US" sz="16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20D7E16-A1B6-49ED-B81C-A0A504FC29D6}"/>
              </a:ext>
            </a:extLst>
          </p:cNvPr>
          <p:cNvSpPr txBox="1"/>
          <p:nvPr/>
        </p:nvSpPr>
        <p:spPr>
          <a:xfrm>
            <a:off x="594292" y="797641"/>
            <a:ext cx="2626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Can we further improve the time complexity of KDV?</a:t>
            </a:r>
            <a:endParaRPr lang="zh-CN" altLang="en-US" sz="1600" dirty="0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CCA9D1E-E599-4577-B023-4F81D09B5A96}"/>
              </a:ext>
            </a:extLst>
          </p:cNvPr>
          <p:cNvCxnSpPr>
            <a:cxnSpLocks/>
          </p:cNvCxnSpPr>
          <p:nvPr/>
        </p:nvCxnSpPr>
        <p:spPr>
          <a:xfrm flipH="1" flipV="1">
            <a:off x="452531" y="1322797"/>
            <a:ext cx="405702" cy="231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9B931AF-B929-41CD-B2E6-48F59DE2E68D}"/>
              </a:ext>
            </a:extLst>
          </p:cNvPr>
          <p:cNvSpPr txBox="1"/>
          <p:nvPr/>
        </p:nvSpPr>
        <p:spPr>
          <a:xfrm rot="1683813">
            <a:off x="22637" y="1008675"/>
            <a:ext cx="8597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327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FA60D-996E-4DD3-81BC-806C2D18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with Good Quality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AB320-5387-4E0E-A470-50E299F8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" y="1325563"/>
            <a:ext cx="10515600" cy="532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 </a:t>
            </a:r>
            <a:r>
              <a:rPr lang="sv-SE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sv-SE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 Lung Yiu, Leong Hou U: “KARL: Fast Kernel Aggregation Queries” </a:t>
            </a:r>
            <a:r>
              <a:rPr lang="sv-SE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ICDE 2019</a:t>
            </a:r>
            <a:r>
              <a:rPr lang="sv-SE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 542-553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Reynold Cheng, Man Lung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“QUAD: Quadratic-Bound-Based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SIGMOD 2020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 35-50.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Leong Hou U, Reynold Cheng, Man Lung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Shivansh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Mittal: “Efficient Algorithms for Kernel Aggregation Queries”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TKDE 2022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34), pages 2726-2739.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Leong Hou U, Reynold Cheng: “PLAME: Piecewise-Linear Approximate Measure for Additive Kernel SVM”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TKDE 2023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(vol. 35), pages 9985-9997.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Lon Ip, Leong Hou U, Weng Hou Tong,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Shivansh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Mittal, Ye Li, Reynold Cheng: “KDV-Explorer: A Near Real-Time Kernel Density Visualization System for Spatial Analysis”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14), pages 2655-2658 (Demo track).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Leong Hou U,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Xu, Reynold Cheng: “Fast Augmentation Algorithms for Network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14), pages 1503-1516.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Lon Ip, Leong Hou U, Byron Choi,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Xu: “SWS: A Complexity-Optimized Solution for Spatial-Temporal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2022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(vol 15), pages 814-827.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Lon Ip, Leong Hou U, Byron Choi,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Xu: “SAFE: A Share-and-Aggregate Bandwidth Exploration Framework for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15), pages 513-526.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Leong Hou U, Byron Choi,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Xu: “SLAM: Efficient Sweep Line Algorithms for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SIGMOD 2022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 2120-2134.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3271A-0DF1-4E39-9566-F3ED45CD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7EF022-58BF-437B-8CF4-0933D58A235D}"/>
              </a:ext>
            </a:extLst>
          </p:cNvPr>
          <p:cNvSpPr txBox="1"/>
          <p:nvPr/>
        </p:nvSpPr>
        <p:spPr>
          <a:xfrm rot="5400000">
            <a:off x="5565606" y="63717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7BBEB-DFE3-465D-B3FB-33EB876A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Somethings that You Should 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1FFEC-5DF9-40C4-BF62-21730B5A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5160" cy="501491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some basic questions and answer them for a research topic/problem.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your audience has limited background (e.g., a student who has just finished the bachelor degree).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core ideas and the weakness of the state-of-the-art solutions.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core ideas of your solution and the goodness of your solution.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more figures and examples (or figure examples) to explain.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6DDAD-3727-4652-B842-C6DF374E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9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352E2-B44A-4C3F-8664-47E7800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Somethings that You Should Not 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19344-7BD5-44EB-9E35-B0764CFA9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473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Overcomplicate somethings.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audience can understand what you are talking about.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somethings that you do not fully understand.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using examples and figures.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everything into the slides.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D8111-B884-498B-8D31-ADEB30EB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0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7CBAF-037D-4061-994E-8C32D6AA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86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Quotes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1FD46-7F35-4F8A-93A3-AF85E8D7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606868"/>
            <a:ext cx="11955780" cy="555593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“Most people are not as knowledgeable as you think they are.”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presentation is like a class – if the audience does not understand it is your fault, not theirs.”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“Present only things that you understand clearly – if something still looks complex, skip it.”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“Spend a lot of time on good examples”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“Presentation is as important (if not more) than the actual work. Presentation is easier to improve.”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Dimitris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Papadias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full professor in HKUST)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https://www.cse.ust.hk/~dimitris/Instructions%20for%20PhD%20Students.pdf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(Strongly suggest you to read the slides.)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2A0D2-4145-476A-B58D-ACAF91BD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5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A9F7-C689-4C3E-70CB-FD36ADAD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Suggestions: Topic-finding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3E86-22A9-00D1-7A6E-03E1843C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Topic-finding may not be job-oriented.</a:t>
            </a:r>
          </a:p>
          <a:p>
            <a:endParaRPr lang="en-HK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Topic-finding may not be trendy.</a:t>
            </a:r>
          </a:p>
          <a:p>
            <a:endParaRPr lang="en-HK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topic that you must really enjoy for.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handle this topic for the future four years.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asking whether you enjoy that topic.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C9D2-1AA7-51B8-6559-7A185582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8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429DE-E8E7-43C4-80DB-3FA2D543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35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Presentation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1A749-E79E-499C-BFF1-4A2A8DE2B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008"/>
            <a:ext cx="10515600" cy="57083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your research problem/topic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research work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studies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A09D2-7BB4-46BF-89D7-2160A3B3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97A1-CB46-5D87-C030-504777D6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45"/>
            <a:ext cx="10515600" cy="1325563"/>
          </a:xfrm>
        </p:spPr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Suggestions: Writing Attitude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9329-620E-19D2-AA6D-9DFEF56D6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618"/>
            <a:ext cx="10515600" cy="4606203"/>
          </a:xfrm>
        </p:spPr>
        <p:txBody>
          <a:bodyPr/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every day no matter what you feel.</a:t>
            </a:r>
          </a:p>
          <a:p>
            <a:endParaRPr lang="en-HK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draft even though you have no idea.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introduction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related work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helps you for concentration (for thinking ideas).</a:t>
            </a:r>
          </a:p>
          <a:p>
            <a:pPr lvl="1"/>
            <a:endParaRPr lang="en-HK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and believe your work.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give up your idea early. (Writing can help!)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ways to save your ideas</a:t>
            </a:r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2F8ED-B6C1-1623-0519-43621255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4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71FF-E1B3-F6AA-C24E-630427B8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Suggestions: Braveness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98BA-BB68-0CBB-B0A8-F7F30E29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brave.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freedom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 one will laugh at you.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one will blame you even if you are wrong.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laugh at you or blame you, you can simply say this is academic freedom (I can say whatever I say as long as they are ethical, or they do not break the law.).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Don’t be afraid if it is wrong.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“Everything you say” is only based on the best of your knowledge at that time.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only need to say “I am sorry.” or “I learn it.” when it turns out to be wrong.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0F608-1147-D7CB-C843-4AC48790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C78A-24BE-64F4-2C1E-E5CBF229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545"/>
            <a:ext cx="10515600" cy="1325563"/>
          </a:xfrm>
        </p:spPr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Suggestions: Submission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9E21E-DBD7-3230-4A4B-59F878DC1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72132"/>
                <a:ext cx="10827327" cy="6076809"/>
              </a:xfrm>
            </p:spPr>
            <p:txBody>
              <a:bodyPr>
                <a:normAutofit/>
              </a:bodyPr>
              <a:lstStyle/>
              <a:p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papers should be expected to be rejected when we submit them each time.</a:t>
                </a:r>
              </a:p>
              <a:p>
                <a:pPr lvl="1"/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acceptance rate of every top-tier conference is smaller than 50%.</a:t>
                </a:r>
              </a:p>
              <a:p>
                <a:endParaRPr lang="en-HK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papers can always be accepted ultimately.</a:t>
                </a:r>
              </a:p>
              <a:p>
                <a:pPr lvl="1"/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probability of acceptance </a:t>
                </a:r>
                <a14:m>
                  <m:oMath xmlns:m="http://schemas.openxmlformats.org/officeDocument/2006/math">
                    <m:r>
                      <a:rPr lang="en-HK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zero, the probability of acceptance is: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HK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+…=</m:t>
                      </m:r>
                      <m:f>
                        <m:fPr>
                          <m:ctrlP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HK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HK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HK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HK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 submitting papers to top venues.</a:t>
                </a:r>
              </a:p>
              <a:p>
                <a:pPr lvl="1"/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Those comments from top venues can help you increase </a:t>
                </a:r>
                <a14:m>
                  <m:oMath xmlns:m="http://schemas.openxmlformats.org/officeDocument/2006/math">
                    <m:r>
                      <a:rPr lang="en-HK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HK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Avoid submitting papers to bad venues. (AIM HIGH)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9E21E-DBD7-3230-4A4B-59F878DC1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72132"/>
                <a:ext cx="10827327" cy="6076809"/>
              </a:xfrm>
              <a:blipFill>
                <a:blip r:embed="rId2"/>
                <a:stretch>
                  <a:fillRect l="-957" t="-1805" r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F25E-10BF-0D57-95CA-E9E32DA2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38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D1E3-847D-8B8A-8047-C15BBF8F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98"/>
            <a:ext cx="10515600" cy="1325563"/>
          </a:xfrm>
        </p:spPr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be Productive?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D398E-CCC9-24DE-34F4-48B9FD8B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49F726-B589-1BD7-DD0D-B5BABB1B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7267"/>
            <a:ext cx="12192000" cy="56228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0B5B3C-2B8B-D271-96C1-60D87CF6DD4E}"/>
              </a:ext>
            </a:extLst>
          </p:cNvPr>
          <p:cNvSpPr txBox="1"/>
          <p:nvPr/>
        </p:nvSpPr>
        <p:spPr>
          <a:xfrm>
            <a:off x="3588325" y="400396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in SIGKDD 2025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689A5-B8B1-086F-13C8-826BE86D0762}"/>
              </a:ext>
            </a:extLst>
          </p:cNvPr>
          <p:cNvSpPr txBox="1"/>
          <p:nvPr/>
        </p:nvSpPr>
        <p:spPr>
          <a:xfrm>
            <a:off x="3588324" y="4530437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in SIGKDD 2024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E582C-D394-3645-D732-4FE24E925F39}"/>
              </a:ext>
            </a:extLst>
          </p:cNvPr>
          <p:cNvSpPr txBox="1"/>
          <p:nvPr/>
        </p:nvSpPr>
        <p:spPr>
          <a:xfrm>
            <a:off x="3588324" y="613681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later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53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89EA-8452-4B59-3C74-BDA5E995C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be </a:t>
            </a:r>
            <a:r>
              <a:rPr lang="en-HK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Productive?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93F01-0C47-B0FA-89EC-B8763FA5B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307DAC-323D-936C-43B4-25FFD6C0C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59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DC6B1-34FF-8140-F4E1-5FB42739A725}"/>
              </a:ext>
            </a:extLst>
          </p:cNvPr>
          <p:cNvSpPr txBox="1"/>
          <p:nvPr/>
        </p:nvSpPr>
        <p:spPr>
          <a:xfrm>
            <a:off x="5044591" y="3582170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in ICDM 2024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1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BF48-E4D8-A336-F43B-8ADB0ED6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3" y="233073"/>
            <a:ext cx="10515600" cy="1325563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Our Book</a:t>
            </a:r>
            <a:endParaRPr lang="zh-Hans-HK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book cover of a book&#10;&#10;AI-generated content may be incorrect.">
            <a:extLst>
              <a:ext uri="{FF2B5EF4-FFF2-40B4-BE49-F238E27FC236}">
                <a16:creationId xmlns:a16="http://schemas.microsoft.com/office/drawing/2014/main" id="{249DE3FA-8FFA-0E56-0F9E-02A865A2A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0" y="1558636"/>
            <a:ext cx="3650918" cy="51628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0FE8C-6A89-5E00-877F-1185A8DC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8" name="Picture 7" descr="A white cover with black text&#10;&#10;AI-generated content may be incorrect.">
            <a:extLst>
              <a:ext uri="{FF2B5EF4-FFF2-40B4-BE49-F238E27FC236}">
                <a16:creationId xmlns:a16="http://schemas.microsoft.com/office/drawing/2014/main" id="{1556399A-4198-F807-FDD0-61039AB724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243" y="1470237"/>
            <a:ext cx="4624944" cy="52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4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1FB8A-B33E-4987-BE5B-7F687C48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684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Research Problem/Topic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14396-C575-46F6-8C65-4E9776E8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960120"/>
            <a:ext cx="11750040" cy="59817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ask some basic questions (may not be related to any technical details).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applications for this problem?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users?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some software packages been developed based on this research problem/topic?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challenges for this problem/topic?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old topic) There have been some existing research studies. Why do you need to make another solution? (Is it more accurate? Is it more efficient?)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new topic) No one has studied this before. Why do you need to be the first to study this topic? (Solid motivation should be provided.)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panic. Try to find out the answers.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laymen (can be your mother or your father) can also understand what you are talking about.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02236-81DE-44CF-9210-E09AE0CF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01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6014A-C0A8-413B-BBF1-00D6B5EA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8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10624-07E4-47D9-85DD-EC2F1942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452244"/>
            <a:ext cx="10515600" cy="540575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problem in detail.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more examples.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careful of your notations.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expect that your audience can understand everything.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 on their sides.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your audiences have just finished the undergraduate study in computer science or software engineering.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27BBD-4B07-464C-9C6A-45E20827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CF899-8E12-4D74-9C08-850ED968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 (Example)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C89113-4557-49AD-9FC5-A27ED4492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71" y="1386840"/>
            <a:ext cx="9539762" cy="5372100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1550C5-FB7F-4DA1-85EF-8EDE985A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183A7-39BE-42D3-9051-D84F1FA4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Research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1E98C-9F4C-4C9D-B1E9-89E12EAD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core idea of the state-of-the-art work (opponent).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discuss all details.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point out the weakness of this opponent (any evidence?).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efficient enough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accurate enough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highlight the challenge.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5E789-8884-40A0-BCF8-62D97EE6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2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A5941-9452-4F33-8F2E-E5B2B79A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Research Work (Example)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3369F8-18C5-4BF8-B33E-8DD9DE5F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690688"/>
            <a:ext cx="8542020" cy="467164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E9A53-651C-48AA-BBB1-01F9C84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7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129FF-CA95-4F15-9CEA-670368C4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F900C-6245-46FA-AEBB-8F7181B0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" y="1234440"/>
            <a:ext cx="10515600" cy="5844539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core ideas.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easy to difficult.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good figure and a good example (or figure example).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present all details. For example: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 equations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that looks complicated.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Arouse their interest (Not to make them back off).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0C652-F1DE-4D4D-9F2B-F0840361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2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19BA-90A5-4E15-AD2A-6EA37B56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(Example)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2FCF3F-ED6F-4797-AAAA-95AB5699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19601"/>
            <a:ext cx="8549640" cy="4446179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23549-473B-4F27-B793-FF0326E7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6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1701</Words>
  <Application>Microsoft Office PowerPoint</Application>
  <PresentationFormat>Widescreen</PresentationFormat>
  <Paragraphs>229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Times</vt:lpstr>
      <vt:lpstr>Times New Roman</vt:lpstr>
      <vt:lpstr>Office 主题​​</vt:lpstr>
      <vt:lpstr>What Should You Think to Perfectly Present Research Papers?</vt:lpstr>
      <vt:lpstr>Steps for Presentation</vt:lpstr>
      <vt:lpstr>Motivation of Research Problem/Topic</vt:lpstr>
      <vt:lpstr>Problem Description</vt:lpstr>
      <vt:lpstr>Problem Description (Example)</vt:lpstr>
      <vt:lpstr>State-of-the-art Research Work</vt:lpstr>
      <vt:lpstr>State-of-the-art Research Work (Example)</vt:lpstr>
      <vt:lpstr>Your Solution</vt:lpstr>
      <vt:lpstr>Your Solution (Example)</vt:lpstr>
      <vt:lpstr>Your Solution (Example)</vt:lpstr>
      <vt:lpstr>Experiment Studies</vt:lpstr>
      <vt:lpstr>Experiment Studies (Example)</vt:lpstr>
      <vt:lpstr>Conclusion and Future Work</vt:lpstr>
      <vt:lpstr>Future Work with Good Quality</vt:lpstr>
      <vt:lpstr>Future Work with Good Quality</vt:lpstr>
      <vt:lpstr>Somethings that You Should Do</vt:lpstr>
      <vt:lpstr>Somethings that You Should Not Do</vt:lpstr>
      <vt:lpstr>Some Quotes</vt:lpstr>
      <vt:lpstr>More Suggestions: Topic-finding</vt:lpstr>
      <vt:lpstr>More Suggestions: Writing Attitude</vt:lpstr>
      <vt:lpstr>More Suggestions: Braveness</vt:lpstr>
      <vt:lpstr>More Suggestions: Submission</vt:lpstr>
      <vt:lpstr>How to be Productive?</vt:lpstr>
      <vt:lpstr>How to be Productive?</vt:lpstr>
      <vt:lpstr>Our 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Present Ideas?</dc:title>
  <dc:creator>dell</dc:creator>
  <cp:lastModifiedBy>Tsz Nam Chan</cp:lastModifiedBy>
  <cp:revision>41</cp:revision>
  <dcterms:created xsi:type="dcterms:W3CDTF">2024-03-14T14:42:27Z</dcterms:created>
  <dcterms:modified xsi:type="dcterms:W3CDTF">2025-09-15T16:08:30Z</dcterms:modified>
</cp:coreProperties>
</file>