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4"/>
  </p:notesMasterIdLst>
  <p:sldIdLst>
    <p:sldId id="257" r:id="rId2"/>
    <p:sldId id="259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  <p:sldId id="273" r:id="rId14"/>
    <p:sldId id="274" r:id="rId15"/>
    <p:sldId id="275" r:id="rId16"/>
    <p:sldId id="270" r:id="rId17"/>
    <p:sldId id="271" r:id="rId18"/>
    <p:sldId id="272" r:id="rId19"/>
    <p:sldId id="279" r:id="rId20"/>
    <p:sldId id="277" r:id="rId21"/>
    <p:sldId id="278" r:id="rId22"/>
    <p:sldId id="276" r:id="rId2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69" d="100"/>
          <a:sy n="69" d="100"/>
        </p:scale>
        <p:origin x="49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C0608D-E44C-4031-91FF-9325BA57F2A8}" type="datetimeFigureOut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33EB1C-504A-46DE-8885-D51B57178DA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748967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2F3C5-B022-4992-A4E1-8E0362CB19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D44CFEEC-5444-4638-954D-F69360D3C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7D1BC26-9345-45BF-B267-4585F635D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D552E7-C7D2-4C79-97EB-7694FD71FEDD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C45188-F53D-417D-9C15-B42F9C2043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7E62D72-EE1B-4966-9FD5-9099C1DD2A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53957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A4C9D-F32C-4437-80D6-A091F73E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6CB55CA-BA68-4D44-AA9A-1C5838A1A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FB573DE-AB98-4C34-AA2C-77436FF6F2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1C8DC-8C49-4FF7-8951-4E0A9FFDD7B7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AF06607-4796-400C-B4AB-9177C860C1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B1D5769-C62F-4528-932F-31F89C97C0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06054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7F6E5DA-0933-4E7C-88CC-25951E29E74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1DCBEED-CE02-4458-A158-3AC7A5ADE2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32D09DC-23FD-4B2A-8ED9-ABC7F9583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3BBBDC-A7C5-498F-9775-B6E9892BD622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0B541B3-290E-4300-920C-134E71546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40D2F3-250B-44C5-805F-D29540059F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9844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C853F-E2B1-4B20-8E51-D8DEBC848B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2F8737-8E14-4280-964C-40E23FDF89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AFD0496-960A-4DD5-A505-0CB23747D8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94EDAE-BCBD-46AB-A839-945DBD830FDF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3319BA2-0003-410A-957C-040EF38AF2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D9243A-8BB2-4806-82EE-5E5BF596BD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41610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2269BE-FDAB-4554-8027-EAEA7E5290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BAC1270-D003-4D42-BFC6-41DD4F09B6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4BDA8A-2A88-42FB-A9EB-76D5122905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1BD931-76A9-45D5-B8A1-F26CC07CFEDA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0CE743-D693-4E0F-B341-3A6E5A9BC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40742-EFAA-4172-A9F3-A2F9F2A734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86959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3666BC-6142-4652-9A7E-DC0CCADA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A93A00-BD5E-4B7D-863A-66DC966EB1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216605D-9499-40C2-962A-8242BFBCB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9F1DE07-2453-4692-B18C-3500AC02B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313B0-F3B1-403E-9010-3E3FCB25A33D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B06C461-3755-44F7-B14D-5C0C51896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28EBE6A-AB4D-46D9-AD51-57889BCF3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4694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580A49-EBF3-4693-A2F5-CC014AF436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07889C-EC90-43E6-96D2-1ED06470D7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EACDD27-2B94-4E36-A716-4FC1481D1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C36C62E-AE09-4922-970A-7C11479EE4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3A916FD8-716A-4ED1-AC2A-93A7BBE883D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C5B964B-CB8C-425D-877D-9D5B785F0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4D7020-8D1C-400B-9570-0B7047CFC6F0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1B85973-6403-496C-ACA8-824A3B9A0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69F7EA6-0E12-46E4-8994-B6BBC3255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72230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09DE5C8-687E-465B-9B47-235ADE323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74F7DF-23CF-4915-9548-E851A7841F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24216-52A2-43F7-842B-AB96EDE6D665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08AF0DF-09A8-4469-9660-B8544DA3C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217AEF8-9EEA-4134-8B95-4AA9E2E7B7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358589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09713742-BEBA-4F9C-B2EC-49DE713195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70F17-EF4C-4477-BF8A-0D56F9EF64D9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A1FA084F-FC87-43E9-AC16-2C5A845C0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F130645-980E-4765-817E-E2E48110F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4701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9BCF8F6-0F41-429C-B2C6-CD78C57372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46B349C-5445-4195-B466-A70979164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E0A4722-9FE1-4095-B1DE-14A1229D6E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E5C971F7-5482-4B75-8B91-96DA6BF89E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468DBF-22EE-417D-864F-7B5C15A69409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A71A434-0D22-4F19-9285-233980222D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A394A15-48DB-4AB1-A7EB-720017ABB7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321825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765FAF-789A-46F7-947A-CF4465A5AF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492B01E-7C53-441F-BF7B-6268C3BA3F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5A7B0918-A70C-455D-B09B-5447BE2C1C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3E8C56CD-798D-4DC9-986D-ACAA041FD7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140EE1-9319-4CC8-A024-71AF38819C7D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C5C8133-E5AC-4571-BB42-77096CB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F9BED13-3ECB-4A68-9EAE-4B42E26AF1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6558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318CE548-AC7B-480F-AC88-80D1843F2F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DFAA4AA-FD5C-4CEC-8B21-53097A4D68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08EFE4C-6C0A-4A83-B8C0-931B6D3C92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210126-6AE4-44B5-9E5A-7F34F837E0B0}" type="datetime1">
              <a:rPr lang="zh-CN" altLang="en-US" smtClean="0"/>
              <a:t>2024/11/26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860A6B-30A3-49EE-A3C4-2A4743670EE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A2D6397-8DE8-4A2D-8CA6-DED95151D2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AA0D2F-30BB-43E9-B553-3D3588F912D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5892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edisonchan@szu.edu.cn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se.ust.hk/~dimitris/Instructions%20for%20PhD%20Students.pdf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A872AE1-AAC0-4E0A-A6E7-FF014991FD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88720" y="1843258"/>
            <a:ext cx="10195560" cy="1581541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Should You Think to Perfectly Present Research Papers?</a:t>
            </a:r>
            <a:endParaRPr lang="zh-CN" altLang="en-US" dirty="0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E742681-621A-4BD7-B1E6-F38B398C20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581541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edisonchan@szu.edu.cn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College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Computer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Science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Software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endParaRPr lang="en-CN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D89D9FF-C913-4926-B501-22638B4B49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55681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329F8C-E945-4140-9152-F6AD45710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1F58C78F-9916-407E-A74D-F0F1A22791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294" y="1690688"/>
            <a:ext cx="9227411" cy="435133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3B53277C-AACF-4157-94C7-E53F6007C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2248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177370-3F09-4BD7-8837-39656EEAC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20A67B7-1552-47CC-BFE4-4C0DA8C9BC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describe your datasets.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Think deeply about which experiments you should show.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Only show a few important experiments (Do not put every experiment in the slides).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2727BC9-1E6B-4782-A3B1-DB7A08FCB1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295523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8B5D35-E57E-4E1A-B31C-E713B8F23B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23381DB-3766-45D2-BF33-4E332814E1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53220" y="1690688"/>
            <a:ext cx="8485559" cy="4627151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18640C8-FE87-4E98-9F1F-4C089A75D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3095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1ED255-3DAB-4774-8F9E-9F310C040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0594" y="13652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B4461AC-2581-44A9-AD45-B18BEACF7C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5690" y="1421863"/>
            <a:ext cx="10515600" cy="5192693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" panose="02020603050405020304" pitchFamily="18" charset="0"/>
              </a:rPr>
              <a:t>Pretty standard. If step 1 to step 5 are perfectly done, this part can also be done perfectly.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Highlight your contribution.</a:t>
            </a:r>
          </a:p>
          <a:p>
            <a:endParaRPr lang="en-US" altLang="zh-CN" dirty="0">
              <a:latin typeface="Times" panose="02020603050405020304" pitchFamily="18" charset="0"/>
            </a:endParaRPr>
          </a:p>
          <a:p>
            <a:r>
              <a:rPr lang="en-US" altLang="zh-CN" dirty="0">
                <a:latin typeface="Times" panose="02020603050405020304" pitchFamily="18" charset="0"/>
              </a:rPr>
              <a:t>State what you will do next. Think of your next work when you write your slides (or papers). (KEEP ASKING QUESTIONS)</a:t>
            </a:r>
          </a:p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FBB35F85-7F25-4178-A9E6-BD2032B15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928967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659CBC0-3A4A-4F5F-B1CF-863199E348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233" y="-25558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20B5AD46-0D95-4BCE-94EE-68C5EA8D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14</a:t>
            </a:fld>
            <a:endParaRPr lang="zh-CN" altLang="en-US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D24B901E-075F-445E-A2A8-13E238A0DB2E}"/>
              </a:ext>
            </a:extLst>
          </p:cNvPr>
          <p:cNvSpPr txBox="1">
            <a:spLocks/>
          </p:cNvSpPr>
          <p:nvPr/>
        </p:nvSpPr>
        <p:spPr>
          <a:xfrm>
            <a:off x="505690" y="1421863"/>
            <a:ext cx="10515600" cy="51926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altLang="zh-CN" dirty="0">
              <a:latin typeface="Times" panose="02020603050405020304" pitchFamily="18" charset="0"/>
            </a:endParaRPr>
          </a:p>
        </p:txBody>
      </p:sp>
      <p:sp>
        <p:nvSpPr>
          <p:cNvPr id="8" name="椭圆 7">
            <a:extLst>
              <a:ext uri="{FF2B5EF4-FFF2-40B4-BE49-F238E27FC236}">
                <a16:creationId xmlns:a16="http://schemas.microsoft.com/office/drawing/2014/main" id="{B98A358E-875C-4FD4-AFBA-0D2F1C428A14}"/>
              </a:ext>
            </a:extLst>
          </p:cNvPr>
          <p:cNvSpPr/>
          <p:nvPr/>
        </p:nvSpPr>
        <p:spPr>
          <a:xfrm>
            <a:off x="4450884" y="3135956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446C714-23A1-4D4D-A517-FBC15CF30A7F}"/>
              </a:ext>
            </a:extLst>
          </p:cNvPr>
          <p:cNvSpPr txBox="1"/>
          <p:nvPr/>
        </p:nvSpPr>
        <p:spPr>
          <a:xfrm>
            <a:off x="4397725" y="3391023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Kernel Density Visualization (KDV) [b]</a:t>
            </a:r>
            <a:endParaRPr lang="zh-CN" altLang="en-US" sz="1600" dirty="0"/>
          </a:p>
        </p:txBody>
      </p:sp>
      <p:sp>
        <p:nvSpPr>
          <p:cNvPr id="14" name="椭圆 13">
            <a:extLst>
              <a:ext uri="{FF2B5EF4-FFF2-40B4-BE49-F238E27FC236}">
                <a16:creationId xmlns:a16="http://schemas.microsoft.com/office/drawing/2014/main" id="{127B04B1-9B30-4E64-84A8-768A862B2F90}"/>
              </a:ext>
            </a:extLst>
          </p:cNvPr>
          <p:cNvSpPr/>
          <p:nvPr/>
        </p:nvSpPr>
        <p:spPr>
          <a:xfrm>
            <a:off x="7702744" y="178612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7FFB9860-733B-409B-A3E2-9A2888E8D166}"/>
              </a:ext>
            </a:extLst>
          </p:cNvPr>
          <p:cNvCxnSpPr>
            <a:stCxn id="8" idx="7"/>
          </p:cNvCxnSpPr>
          <p:nvPr/>
        </p:nvCxnSpPr>
        <p:spPr>
          <a:xfrm flipV="1">
            <a:off x="6911818" y="2547257"/>
            <a:ext cx="1009024" cy="737586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86110828-5EC2-4131-9ED8-BBDEC9080C59}"/>
              </a:ext>
            </a:extLst>
          </p:cNvPr>
          <p:cNvSpPr txBox="1"/>
          <p:nvPr/>
        </p:nvSpPr>
        <p:spPr>
          <a:xfrm>
            <a:off x="7830356" y="2002073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Spatiotemporal Kernel Density Visualization (STKDV) [g]</a:t>
            </a:r>
            <a:endParaRPr lang="zh-CN" altLang="en-US" sz="1600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3256D5B9-0D41-4E19-9C4E-58AFCD39F581}"/>
              </a:ext>
            </a:extLst>
          </p:cNvPr>
          <p:cNvSpPr txBox="1"/>
          <p:nvPr/>
        </p:nvSpPr>
        <p:spPr>
          <a:xfrm>
            <a:off x="8239979" y="2765590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2020)</a:t>
            </a:r>
            <a:endParaRPr lang="zh-CN" altLang="en-US" sz="1600" dirty="0"/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A82E4FE0-2A46-42AD-A934-C0A0DBFA2E07}"/>
              </a:ext>
            </a:extLst>
          </p:cNvPr>
          <p:cNvSpPr txBox="1"/>
          <p:nvPr/>
        </p:nvSpPr>
        <p:spPr>
          <a:xfrm>
            <a:off x="7387206" y="1440027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time into KDV?</a:t>
            </a:r>
            <a:endParaRPr lang="zh-CN" altLang="en-US" sz="1600" dirty="0"/>
          </a:p>
        </p:txBody>
      </p:sp>
      <p:cxnSp>
        <p:nvCxnSpPr>
          <p:cNvPr id="21" name="直接箭头连接符 20">
            <a:extLst>
              <a:ext uri="{FF2B5EF4-FFF2-40B4-BE49-F238E27FC236}">
                <a16:creationId xmlns:a16="http://schemas.microsoft.com/office/drawing/2014/main" id="{D4282DCF-1482-47D1-BDA7-BD403BC44D06}"/>
              </a:ext>
            </a:extLst>
          </p:cNvPr>
          <p:cNvCxnSpPr>
            <a:cxnSpLocks/>
          </p:cNvCxnSpPr>
          <p:nvPr/>
        </p:nvCxnSpPr>
        <p:spPr>
          <a:xfrm>
            <a:off x="2163262" y="4152622"/>
            <a:ext cx="0" cy="8425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椭圆 23">
            <a:extLst>
              <a:ext uri="{FF2B5EF4-FFF2-40B4-BE49-F238E27FC236}">
                <a16:creationId xmlns:a16="http://schemas.microsoft.com/office/drawing/2014/main" id="{807C264B-A9CF-40EE-8D6B-72818B02EC14}"/>
              </a:ext>
            </a:extLst>
          </p:cNvPr>
          <p:cNvSpPr/>
          <p:nvPr/>
        </p:nvSpPr>
        <p:spPr>
          <a:xfrm>
            <a:off x="809829" y="4995161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文本框 25">
            <a:extLst>
              <a:ext uri="{FF2B5EF4-FFF2-40B4-BE49-F238E27FC236}">
                <a16:creationId xmlns:a16="http://schemas.microsoft.com/office/drawing/2014/main" id="{5D9F0564-EB0F-4201-8BA4-C21AD1348091}"/>
              </a:ext>
            </a:extLst>
          </p:cNvPr>
          <p:cNvSpPr txBox="1"/>
          <p:nvPr/>
        </p:nvSpPr>
        <p:spPr>
          <a:xfrm>
            <a:off x="945835" y="5235537"/>
            <a:ext cx="288316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[c]</a:t>
            </a:r>
            <a:endParaRPr lang="zh-CN" altLang="en-US" sz="1600" dirty="0"/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23DF42A7-DD39-4515-8B8E-2A83D48D1C8B}"/>
              </a:ext>
            </a:extLst>
          </p:cNvPr>
          <p:cNvSpPr txBox="1"/>
          <p:nvPr/>
        </p:nvSpPr>
        <p:spPr>
          <a:xfrm>
            <a:off x="1169526" y="5978029"/>
            <a:ext cx="225094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June 2019)</a:t>
            </a:r>
            <a:endParaRPr lang="zh-CN" altLang="en-US" sz="1600" dirty="0"/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C24BB482-90F8-49E3-9213-0805272DCF9A}"/>
              </a:ext>
            </a:extLst>
          </p:cNvPr>
          <p:cNvSpPr txBox="1"/>
          <p:nvPr/>
        </p:nvSpPr>
        <p:spPr>
          <a:xfrm>
            <a:off x="620601" y="6247725"/>
            <a:ext cx="377712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handle other types of kernels?</a:t>
            </a:r>
            <a:endParaRPr lang="zh-CN" altLang="en-US" sz="1600" dirty="0"/>
          </a:p>
        </p:txBody>
      </p:sp>
      <p:sp>
        <p:nvSpPr>
          <p:cNvPr id="32" name="椭圆 31">
            <a:extLst>
              <a:ext uri="{FF2B5EF4-FFF2-40B4-BE49-F238E27FC236}">
                <a16:creationId xmlns:a16="http://schemas.microsoft.com/office/drawing/2014/main" id="{ED0762C1-12EF-44AB-8524-5D7899AEDDF2}"/>
              </a:ext>
            </a:extLst>
          </p:cNvPr>
          <p:cNvSpPr/>
          <p:nvPr/>
        </p:nvSpPr>
        <p:spPr>
          <a:xfrm>
            <a:off x="814819" y="3135956"/>
            <a:ext cx="2883164" cy="1016666"/>
          </a:xfrm>
          <a:prstGeom prst="ellipse">
            <a:avLst/>
          </a:prstGeom>
          <a:solidFill>
            <a:srgbClr val="FFFF00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95ED1189-E767-471B-AB9A-10CCD81EDE3C}"/>
              </a:ext>
            </a:extLst>
          </p:cNvPr>
          <p:cNvSpPr txBox="1"/>
          <p:nvPr/>
        </p:nvSpPr>
        <p:spPr>
          <a:xfrm>
            <a:off x="923107" y="3353648"/>
            <a:ext cx="277487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Improving the prediction phase of kernel-based models [a]</a:t>
            </a:r>
            <a:endParaRPr lang="zh-CN" altLang="en-US" sz="1600" dirty="0"/>
          </a:p>
        </p:txBody>
      </p:sp>
      <p:cxnSp>
        <p:nvCxnSpPr>
          <p:cNvPr id="34" name="直接箭头连接符 33">
            <a:extLst>
              <a:ext uri="{FF2B5EF4-FFF2-40B4-BE49-F238E27FC236}">
                <a16:creationId xmlns:a16="http://schemas.microsoft.com/office/drawing/2014/main" id="{33B53BFD-8B3D-4031-991F-5E6A09F56267}"/>
              </a:ext>
            </a:extLst>
          </p:cNvPr>
          <p:cNvCxnSpPr>
            <a:cxnSpLocks/>
            <a:stCxn id="33" idx="3"/>
            <a:endCxn id="8" idx="2"/>
          </p:cNvCxnSpPr>
          <p:nvPr/>
        </p:nvCxnSpPr>
        <p:spPr>
          <a:xfrm flipV="1">
            <a:off x="3697983" y="3644289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文本框 36">
            <a:extLst>
              <a:ext uri="{FF2B5EF4-FFF2-40B4-BE49-F238E27FC236}">
                <a16:creationId xmlns:a16="http://schemas.microsoft.com/office/drawing/2014/main" id="{116735A6-CACB-4537-8E54-D38B944F9BF0}"/>
              </a:ext>
            </a:extLst>
          </p:cNvPr>
          <p:cNvSpPr txBox="1"/>
          <p:nvPr/>
        </p:nvSpPr>
        <p:spPr>
          <a:xfrm>
            <a:off x="-506903" y="2825191"/>
            <a:ext cx="5385057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You are here! (started on Sep 2017)</a:t>
            </a:r>
            <a:endParaRPr lang="zh-CN" altLang="en-US" sz="1600" dirty="0"/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FD617867-BAED-44C7-8F94-70509286D052}"/>
              </a:ext>
            </a:extLst>
          </p:cNvPr>
          <p:cNvSpPr txBox="1"/>
          <p:nvPr/>
        </p:nvSpPr>
        <p:spPr>
          <a:xfrm>
            <a:off x="4356110" y="4067779"/>
            <a:ext cx="2883164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support kernel-based visualization problems?</a:t>
            </a:r>
          </a:p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(started on Nov 2018)</a:t>
            </a:r>
            <a:endParaRPr lang="zh-CN" altLang="en-US" sz="1600" dirty="0"/>
          </a:p>
        </p:txBody>
      </p:sp>
      <p:sp>
        <p:nvSpPr>
          <p:cNvPr id="41" name="椭圆 40">
            <a:extLst>
              <a:ext uri="{FF2B5EF4-FFF2-40B4-BE49-F238E27FC236}">
                <a16:creationId xmlns:a16="http://schemas.microsoft.com/office/drawing/2014/main" id="{98BA351A-C803-4EA2-8570-826BF2852DE0}"/>
              </a:ext>
            </a:extLst>
          </p:cNvPr>
          <p:cNvSpPr/>
          <p:nvPr/>
        </p:nvSpPr>
        <p:spPr>
          <a:xfrm>
            <a:off x="4450883" y="4999639"/>
            <a:ext cx="2883164" cy="101666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2" name="文本框 41">
            <a:extLst>
              <a:ext uri="{FF2B5EF4-FFF2-40B4-BE49-F238E27FC236}">
                <a16:creationId xmlns:a16="http://schemas.microsoft.com/office/drawing/2014/main" id="{F1EAF682-2021-4028-B9BA-18CB06ECF5F6}"/>
              </a:ext>
            </a:extLst>
          </p:cNvPr>
          <p:cNvSpPr txBox="1"/>
          <p:nvPr/>
        </p:nvSpPr>
        <p:spPr>
          <a:xfrm>
            <a:off x="4397723" y="5235537"/>
            <a:ext cx="298948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Improving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 [d]</a:t>
            </a:r>
            <a:endParaRPr lang="zh-CN" altLang="en-US" sz="1600" dirty="0"/>
          </a:p>
        </p:txBody>
      </p: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6832A3AC-5D55-4857-BC04-FBFA54AF4575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3697982" y="5507972"/>
            <a:ext cx="752901" cy="174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文本框 43">
            <a:extLst>
              <a:ext uri="{FF2B5EF4-FFF2-40B4-BE49-F238E27FC236}">
                <a16:creationId xmlns:a16="http://schemas.microsoft.com/office/drawing/2014/main" id="{E41DFAB4-DFCC-4ADC-ABF5-130E57FB95DB}"/>
              </a:ext>
            </a:extLst>
          </p:cNvPr>
          <p:cNvSpPr txBox="1"/>
          <p:nvPr/>
        </p:nvSpPr>
        <p:spPr>
          <a:xfrm>
            <a:off x="5019607" y="5978029"/>
            <a:ext cx="194645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Sep 2019)</a:t>
            </a:r>
            <a:endParaRPr lang="zh-CN" altLang="en-US" sz="1600" dirty="0"/>
          </a:p>
        </p:txBody>
      </p:sp>
      <p:sp>
        <p:nvSpPr>
          <p:cNvPr id="45" name="文本框 44">
            <a:extLst>
              <a:ext uri="{FF2B5EF4-FFF2-40B4-BE49-F238E27FC236}">
                <a16:creationId xmlns:a16="http://schemas.microsoft.com/office/drawing/2014/main" id="{746CCC71-D4EA-497F-A007-93AFF4149915}"/>
              </a:ext>
            </a:extLst>
          </p:cNvPr>
          <p:cNvSpPr txBox="1"/>
          <p:nvPr/>
        </p:nvSpPr>
        <p:spPr>
          <a:xfrm>
            <a:off x="4393281" y="6251208"/>
            <a:ext cx="330946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improve the efficiency of the training phase of additive kernel </a:t>
            </a:r>
            <a:r>
              <a:rPr lang="en-US" altLang="zh-CN" sz="1600" dirty="0" err="1">
                <a:latin typeface="Times" panose="02020603050405020304" pitchFamily="18" charset="0"/>
              </a:rPr>
              <a:t>svm</a:t>
            </a:r>
            <a:r>
              <a:rPr lang="en-US" altLang="zh-CN" sz="1600" dirty="0">
                <a:latin typeface="Times" panose="02020603050405020304" pitchFamily="18" charset="0"/>
              </a:rPr>
              <a:t>?</a:t>
            </a:r>
            <a:endParaRPr lang="zh-CN" altLang="en-US" sz="1600" dirty="0"/>
          </a:p>
        </p:txBody>
      </p:sp>
      <p:sp>
        <p:nvSpPr>
          <p:cNvPr id="47" name="文本框 46">
            <a:extLst>
              <a:ext uri="{FF2B5EF4-FFF2-40B4-BE49-F238E27FC236}">
                <a16:creationId xmlns:a16="http://schemas.microsoft.com/office/drawing/2014/main" id="{89C0FAE8-2300-4DB3-8C7F-AFC116C8148F}"/>
              </a:ext>
            </a:extLst>
          </p:cNvPr>
          <p:cNvSpPr txBox="1"/>
          <p:nvPr/>
        </p:nvSpPr>
        <p:spPr>
          <a:xfrm>
            <a:off x="403448" y="3475012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(1)</a:t>
            </a:r>
            <a:endParaRPr lang="zh-CN" altLang="en-US" sz="1600" dirty="0"/>
          </a:p>
        </p:txBody>
      </p:sp>
      <p:sp>
        <p:nvSpPr>
          <p:cNvPr id="48" name="文本框 47">
            <a:extLst>
              <a:ext uri="{FF2B5EF4-FFF2-40B4-BE49-F238E27FC236}">
                <a16:creationId xmlns:a16="http://schemas.microsoft.com/office/drawing/2014/main" id="{79F498F2-78EF-4027-A8DE-BDC44D0AB468}"/>
              </a:ext>
            </a:extLst>
          </p:cNvPr>
          <p:cNvSpPr txBox="1"/>
          <p:nvPr/>
        </p:nvSpPr>
        <p:spPr>
          <a:xfrm>
            <a:off x="4196573" y="3721679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(2)</a:t>
            </a:r>
            <a:endParaRPr lang="zh-CN" altLang="en-US" sz="1600" dirty="0"/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3C84363B-E355-4885-8CFB-2F36830DC2B5}"/>
              </a:ext>
            </a:extLst>
          </p:cNvPr>
          <p:cNvSpPr txBox="1"/>
          <p:nvPr/>
        </p:nvSpPr>
        <p:spPr>
          <a:xfrm>
            <a:off x="407158" y="5334217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(3)</a:t>
            </a:r>
            <a:endParaRPr lang="zh-CN" altLang="en-US" sz="1600" dirty="0"/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5AFB90F4-FBB1-4B10-984F-AD9A9C72E362}"/>
              </a:ext>
            </a:extLst>
          </p:cNvPr>
          <p:cNvSpPr txBox="1"/>
          <p:nvPr/>
        </p:nvSpPr>
        <p:spPr>
          <a:xfrm>
            <a:off x="4177257" y="553626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(4)</a:t>
            </a:r>
            <a:endParaRPr lang="zh-CN" altLang="en-US" sz="1600" dirty="0"/>
          </a:p>
        </p:txBody>
      </p:sp>
      <p:cxnSp>
        <p:nvCxnSpPr>
          <p:cNvPr id="51" name="直接箭头连接符 50">
            <a:extLst>
              <a:ext uri="{FF2B5EF4-FFF2-40B4-BE49-F238E27FC236}">
                <a16:creationId xmlns:a16="http://schemas.microsoft.com/office/drawing/2014/main" id="{D0615255-1481-456A-B121-C98317806F39}"/>
              </a:ext>
            </a:extLst>
          </p:cNvPr>
          <p:cNvCxnSpPr>
            <a:cxnSpLocks/>
          </p:cNvCxnSpPr>
          <p:nvPr/>
        </p:nvCxnSpPr>
        <p:spPr>
          <a:xfrm>
            <a:off x="7293759" y="3741807"/>
            <a:ext cx="886842" cy="334798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椭圆 53">
            <a:extLst>
              <a:ext uri="{FF2B5EF4-FFF2-40B4-BE49-F238E27FC236}">
                <a16:creationId xmlns:a16="http://schemas.microsoft.com/office/drawing/2014/main" id="{32154C36-7C1D-4929-B154-861C44942A81}"/>
              </a:ext>
            </a:extLst>
          </p:cNvPr>
          <p:cNvSpPr/>
          <p:nvPr/>
        </p:nvSpPr>
        <p:spPr>
          <a:xfrm>
            <a:off x="8008580" y="3820410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文本框 54">
            <a:extLst>
              <a:ext uri="{FF2B5EF4-FFF2-40B4-BE49-F238E27FC236}">
                <a16:creationId xmlns:a16="http://schemas.microsoft.com/office/drawing/2014/main" id="{4CC6223F-381F-452A-965B-2428751DAFE7}"/>
              </a:ext>
            </a:extLst>
          </p:cNvPr>
          <p:cNvSpPr txBox="1"/>
          <p:nvPr/>
        </p:nvSpPr>
        <p:spPr>
          <a:xfrm>
            <a:off x="8318897" y="4042922"/>
            <a:ext cx="2755552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Network Kernel Density Visualization (NKDV) [f]</a:t>
            </a:r>
            <a:endParaRPr lang="zh-CN" altLang="en-US" sz="1600" dirty="0"/>
          </a:p>
        </p:txBody>
      </p:sp>
      <p:sp>
        <p:nvSpPr>
          <p:cNvPr id="56" name="文本框 55">
            <a:extLst>
              <a:ext uri="{FF2B5EF4-FFF2-40B4-BE49-F238E27FC236}">
                <a16:creationId xmlns:a16="http://schemas.microsoft.com/office/drawing/2014/main" id="{6CB231FD-8E23-4089-8CE7-297BF81F22F2}"/>
              </a:ext>
            </a:extLst>
          </p:cNvPr>
          <p:cNvSpPr txBox="1"/>
          <p:nvPr/>
        </p:nvSpPr>
        <p:spPr>
          <a:xfrm>
            <a:off x="8417671" y="4814669"/>
            <a:ext cx="204688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May 2020)</a:t>
            </a:r>
            <a:endParaRPr lang="zh-CN" altLang="en-US" sz="1600" dirty="0"/>
          </a:p>
        </p:txBody>
      </p:sp>
      <p:sp>
        <p:nvSpPr>
          <p:cNvPr id="57" name="文本框 56">
            <a:extLst>
              <a:ext uri="{FF2B5EF4-FFF2-40B4-BE49-F238E27FC236}">
                <a16:creationId xmlns:a16="http://schemas.microsoft.com/office/drawing/2014/main" id="{C2BA4786-FF36-453B-A2C6-0135968465DB}"/>
              </a:ext>
            </a:extLst>
          </p:cNvPr>
          <p:cNvSpPr txBox="1"/>
          <p:nvPr/>
        </p:nvSpPr>
        <p:spPr>
          <a:xfrm>
            <a:off x="7440367" y="350426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road network into KDV?</a:t>
            </a:r>
            <a:endParaRPr lang="zh-CN" altLang="en-US" sz="1600" dirty="0"/>
          </a:p>
        </p:txBody>
      </p:sp>
      <p:cxnSp>
        <p:nvCxnSpPr>
          <p:cNvPr id="58" name="直接箭头连接符 57">
            <a:extLst>
              <a:ext uri="{FF2B5EF4-FFF2-40B4-BE49-F238E27FC236}">
                <a16:creationId xmlns:a16="http://schemas.microsoft.com/office/drawing/2014/main" id="{50A13C1F-45F3-4865-ABD6-DE07C6AA6CDF}"/>
              </a:ext>
            </a:extLst>
          </p:cNvPr>
          <p:cNvCxnSpPr>
            <a:cxnSpLocks/>
          </p:cNvCxnSpPr>
          <p:nvPr/>
        </p:nvCxnSpPr>
        <p:spPr>
          <a:xfrm>
            <a:off x="6931556" y="3998400"/>
            <a:ext cx="1334182" cy="1911915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文本框 59">
            <a:extLst>
              <a:ext uri="{FF2B5EF4-FFF2-40B4-BE49-F238E27FC236}">
                <a16:creationId xmlns:a16="http://schemas.microsoft.com/office/drawing/2014/main" id="{8B2E6AA1-0890-4BA7-B0F1-5FAEC71DE918}"/>
              </a:ext>
            </a:extLst>
          </p:cNvPr>
          <p:cNvSpPr txBox="1"/>
          <p:nvPr/>
        </p:nvSpPr>
        <p:spPr>
          <a:xfrm>
            <a:off x="7985495" y="5217985"/>
            <a:ext cx="40483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build the exploratory system of KDV?</a:t>
            </a:r>
            <a:endParaRPr lang="zh-CN" altLang="en-US" sz="1600" dirty="0"/>
          </a:p>
        </p:txBody>
      </p:sp>
      <p:sp>
        <p:nvSpPr>
          <p:cNvPr id="62" name="椭圆 61">
            <a:extLst>
              <a:ext uri="{FF2B5EF4-FFF2-40B4-BE49-F238E27FC236}">
                <a16:creationId xmlns:a16="http://schemas.microsoft.com/office/drawing/2014/main" id="{B306063D-F3AE-410C-8BB4-F04F8D19AA14}"/>
              </a:ext>
            </a:extLst>
          </p:cNvPr>
          <p:cNvSpPr/>
          <p:nvPr/>
        </p:nvSpPr>
        <p:spPr>
          <a:xfrm>
            <a:off x="8197423" y="5526638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ED410A1C-8C76-4DA6-98A0-80B1AA9EE180}"/>
              </a:ext>
            </a:extLst>
          </p:cNvPr>
          <p:cNvSpPr txBox="1"/>
          <p:nvPr/>
        </p:nvSpPr>
        <p:spPr>
          <a:xfrm>
            <a:off x="8757968" y="5874817"/>
            <a:ext cx="16982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KDV-Explorer [e]</a:t>
            </a:r>
            <a:endParaRPr lang="zh-CN" altLang="en-US" sz="1600" dirty="0"/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C65DFF20-1DFF-4666-8044-41D759823F31}"/>
              </a:ext>
            </a:extLst>
          </p:cNvPr>
          <p:cNvSpPr txBox="1"/>
          <p:nvPr/>
        </p:nvSpPr>
        <p:spPr>
          <a:xfrm>
            <a:off x="8606514" y="6520897"/>
            <a:ext cx="228523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March 2020)</a:t>
            </a:r>
            <a:endParaRPr lang="zh-CN" altLang="en-US" sz="1600" dirty="0"/>
          </a:p>
        </p:txBody>
      </p:sp>
      <p:cxnSp>
        <p:nvCxnSpPr>
          <p:cNvPr id="66" name="直接箭头连接符 65">
            <a:extLst>
              <a:ext uri="{FF2B5EF4-FFF2-40B4-BE49-F238E27FC236}">
                <a16:creationId xmlns:a16="http://schemas.microsoft.com/office/drawing/2014/main" id="{189655E7-4151-4044-9BB8-DB5EFB72DEAF}"/>
              </a:ext>
            </a:extLst>
          </p:cNvPr>
          <p:cNvCxnSpPr>
            <a:cxnSpLocks/>
          </p:cNvCxnSpPr>
          <p:nvPr/>
        </p:nvCxnSpPr>
        <p:spPr>
          <a:xfrm flipV="1">
            <a:off x="11095172" y="6041891"/>
            <a:ext cx="589954" cy="803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直接箭头连接符 68">
            <a:extLst>
              <a:ext uri="{FF2B5EF4-FFF2-40B4-BE49-F238E27FC236}">
                <a16:creationId xmlns:a16="http://schemas.microsoft.com/office/drawing/2014/main" id="{6A8CC350-097E-4EA6-8703-A459004CAD7A}"/>
              </a:ext>
            </a:extLst>
          </p:cNvPr>
          <p:cNvCxnSpPr>
            <a:cxnSpLocks/>
          </p:cNvCxnSpPr>
          <p:nvPr/>
        </p:nvCxnSpPr>
        <p:spPr>
          <a:xfrm>
            <a:off x="10870635" y="4314658"/>
            <a:ext cx="69564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直接箭头连接符 70">
            <a:extLst>
              <a:ext uri="{FF2B5EF4-FFF2-40B4-BE49-F238E27FC236}">
                <a16:creationId xmlns:a16="http://schemas.microsoft.com/office/drawing/2014/main" id="{9978FA56-8282-4DE9-B8FC-D11AEAAF0F12}"/>
              </a:ext>
            </a:extLst>
          </p:cNvPr>
          <p:cNvCxnSpPr>
            <a:cxnSpLocks/>
          </p:cNvCxnSpPr>
          <p:nvPr/>
        </p:nvCxnSpPr>
        <p:spPr>
          <a:xfrm>
            <a:off x="10585908" y="2291118"/>
            <a:ext cx="913942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文本框 72">
            <a:extLst>
              <a:ext uri="{FF2B5EF4-FFF2-40B4-BE49-F238E27FC236}">
                <a16:creationId xmlns:a16="http://schemas.microsoft.com/office/drawing/2014/main" id="{B53FFF0C-659C-40A5-95DC-CA4D5B34F550}"/>
              </a:ext>
            </a:extLst>
          </p:cNvPr>
          <p:cNvSpPr txBox="1"/>
          <p:nvPr/>
        </p:nvSpPr>
        <p:spPr>
          <a:xfrm>
            <a:off x="11449023" y="1990381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4" name="文本框 73">
            <a:extLst>
              <a:ext uri="{FF2B5EF4-FFF2-40B4-BE49-F238E27FC236}">
                <a16:creationId xmlns:a16="http://schemas.microsoft.com/office/drawing/2014/main" id="{C22770AE-A0B5-4AC0-8B6F-C61548D7C91E}"/>
              </a:ext>
            </a:extLst>
          </p:cNvPr>
          <p:cNvSpPr txBox="1"/>
          <p:nvPr/>
        </p:nvSpPr>
        <p:spPr>
          <a:xfrm>
            <a:off x="11521456" y="3997200"/>
            <a:ext cx="6177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5" name="文本框 74">
            <a:extLst>
              <a:ext uri="{FF2B5EF4-FFF2-40B4-BE49-F238E27FC236}">
                <a16:creationId xmlns:a16="http://schemas.microsoft.com/office/drawing/2014/main" id="{E2F815F8-D078-498F-A078-D10373223613}"/>
              </a:ext>
            </a:extLst>
          </p:cNvPr>
          <p:cNvSpPr txBox="1"/>
          <p:nvPr/>
        </p:nvSpPr>
        <p:spPr>
          <a:xfrm>
            <a:off x="11621809" y="5740279"/>
            <a:ext cx="5336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26727248-AD59-4FF8-80D7-C019FFA8489B}"/>
              </a:ext>
            </a:extLst>
          </p:cNvPr>
          <p:cNvSpPr txBox="1"/>
          <p:nvPr/>
        </p:nvSpPr>
        <p:spPr>
          <a:xfrm>
            <a:off x="8070813" y="6258210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(5)</a:t>
            </a:r>
            <a:endParaRPr lang="zh-CN" altLang="en-US" sz="1600" dirty="0"/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694723D8-23F3-49EC-88A3-D0151CF5F933}"/>
              </a:ext>
            </a:extLst>
          </p:cNvPr>
          <p:cNvSpPr txBox="1"/>
          <p:nvPr/>
        </p:nvSpPr>
        <p:spPr>
          <a:xfrm>
            <a:off x="7994232" y="4573891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(6)</a:t>
            </a:r>
            <a:endParaRPr lang="zh-CN" altLang="en-US" sz="1600" dirty="0"/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32C281A1-D7C2-477A-A48D-F256CA152E26}"/>
              </a:ext>
            </a:extLst>
          </p:cNvPr>
          <p:cNvSpPr txBox="1"/>
          <p:nvPr/>
        </p:nvSpPr>
        <p:spPr>
          <a:xfrm>
            <a:off x="7797876" y="2593703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(7)</a:t>
            </a:r>
            <a:endParaRPr lang="zh-CN" altLang="en-US" sz="1600" dirty="0"/>
          </a:p>
        </p:txBody>
      </p:sp>
      <p:cxnSp>
        <p:nvCxnSpPr>
          <p:cNvPr id="79" name="直接箭头连接符 78">
            <a:extLst>
              <a:ext uri="{FF2B5EF4-FFF2-40B4-BE49-F238E27FC236}">
                <a16:creationId xmlns:a16="http://schemas.microsoft.com/office/drawing/2014/main" id="{2DAF48EE-C95B-40FC-B21A-A4072190AB36}"/>
              </a:ext>
            </a:extLst>
          </p:cNvPr>
          <p:cNvCxnSpPr>
            <a:cxnSpLocks/>
          </p:cNvCxnSpPr>
          <p:nvPr/>
        </p:nvCxnSpPr>
        <p:spPr>
          <a:xfrm flipH="1" flipV="1">
            <a:off x="5763490" y="2385060"/>
            <a:ext cx="7594" cy="75089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椭圆 81">
            <a:extLst>
              <a:ext uri="{FF2B5EF4-FFF2-40B4-BE49-F238E27FC236}">
                <a16:creationId xmlns:a16="http://schemas.microsoft.com/office/drawing/2014/main" id="{984C349D-07D2-4767-B7AC-CA38B0A151DF}"/>
              </a:ext>
            </a:extLst>
          </p:cNvPr>
          <p:cNvSpPr/>
          <p:nvPr/>
        </p:nvSpPr>
        <p:spPr>
          <a:xfrm>
            <a:off x="4421683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3" name="文本框 82">
            <a:extLst>
              <a:ext uri="{FF2B5EF4-FFF2-40B4-BE49-F238E27FC236}">
                <a16:creationId xmlns:a16="http://schemas.microsoft.com/office/drawing/2014/main" id="{C44A0F42-348C-4895-B4F3-AD26C29BFA11}"/>
              </a:ext>
            </a:extLst>
          </p:cNvPr>
          <p:cNvSpPr txBox="1"/>
          <p:nvPr/>
        </p:nvSpPr>
        <p:spPr>
          <a:xfrm>
            <a:off x="4523653" y="1604292"/>
            <a:ext cx="2679223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Bandwidth exploration for KDV [h]</a:t>
            </a:r>
            <a:endParaRPr lang="zh-CN" altLang="en-US" sz="1600" dirty="0"/>
          </a:p>
        </p:txBody>
      </p:sp>
      <p:sp>
        <p:nvSpPr>
          <p:cNvPr id="84" name="文本框 83">
            <a:extLst>
              <a:ext uri="{FF2B5EF4-FFF2-40B4-BE49-F238E27FC236}">
                <a16:creationId xmlns:a16="http://schemas.microsoft.com/office/drawing/2014/main" id="{E678E499-1002-4694-A280-1C3697190747}"/>
              </a:ext>
            </a:extLst>
          </p:cNvPr>
          <p:cNvSpPr txBox="1"/>
          <p:nvPr/>
        </p:nvSpPr>
        <p:spPr>
          <a:xfrm>
            <a:off x="3878273" y="2373959"/>
            <a:ext cx="193630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Jan 2021)</a:t>
            </a:r>
            <a:endParaRPr lang="zh-CN" altLang="en-US" sz="1600" dirty="0"/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A1F262CE-48E3-408F-AE1B-A210D24137B1}"/>
              </a:ext>
            </a:extLst>
          </p:cNvPr>
          <p:cNvSpPr txBox="1"/>
          <p:nvPr/>
        </p:nvSpPr>
        <p:spPr>
          <a:xfrm>
            <a:off x="4004626" y="1703344"/>
            <a:ext cx="40638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(8)</a:t>
            </a:r>
            <a:endParaRPr lang="zh-CN" altLang="en-US" sz="16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C0AC0CC-6076-4CDE-AAA9-71BF7AA65A93}"/>
              </a:ext>
            </a:extLst>
          </p:cNvPr>
          <p:cNvSpPr txBox="1"/>
          <p:nvPr/>
        </p:nvSpPr>
        <p:spPr>
          <a:xfrm>
            <a:off x="3512101" y="1037303"/>
            <a:ext cx="609501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Can we add the concept of bandwidth exploration into KDV?</a:t>
            </a:r>
            <a:endParaRPr lang="zh-CN" altLang="en-US" sz="1600" dirty="0"/>
          </a:p>
        </p:txBody>
      </p:sp>
      <p:cxnSp>
        <p:nvCxnSpPr>
          <p:cNvPr id="91" name="直接箭头连接符 90">
            <a:extLst>
              <a:ext uri="{FF2B5EF4-FFF2-40B4-BE49-F238E27FC236}">
                <a16:creationId xmlns:a16="http://schemas.microsoft.com/office/drawing/2014/main" id="{7E38E998-D1F8-4BA4-9FD7-14EB5D0EC561}"/>
              </a:ext>
            </a:extLst>
          </p:cNvPr>
          <p:cNvCxnSpPr>
            <a:cxnSpLocks/>
          </p:cNvCxnSpPr>
          <p:nvPr/>
        </p:nvCxnSpPr>
        <p:spPr>
          <a:xfrm flipH="1" flipV="1">
            <a:off x="2878393" y="2296585"/>
            <a:ext cx="1744365" cy="1094439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椭圆 94">
            <a:extLst>
              <a:ext uri="{FF2B5EF4-FFF2-40B4-BE49-F238E27FC236}">
                <a16:creationId xmlns:a16="http://schemas.microsoft.com/office/drawing/2014/main" id="{96FD7755-0C5A-4C9A-8996-99DCE6A75E6C}"/>
              </a:ext>
            </a:extLst>
          </p:cNvPr>
          <p:cNvSpPr/>
          <p:nvPr/>
        </p:nvSpPr>
        <p:spPr>
          <a:xfrm>
            <a:off x="526966" y="1374064"/>
            <a:ext cx="2883164" cy="10166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6" name="文本框 95">
            <a:extLst>
              <a:ext uri="{FF2B5EF4-FFF2-40B4-BE49-F238E27FC236}">
                <a16:creationId xmlns:a16="http://schemas.microsoft.com/office/drawing/2014/main" id="{71B9BA2F-8A02-4662-819D-2B61D74BDBFE}"/>
              </a:ext>
            </a:extLst>
          </p:cNvPr>
          <p:cNvSpPr txBox="1"/>
          <p:nvPr/>
        </p:nvSpPr>
        <p:spPr>
          <a:xfrm>
            <a:off x="567984" y="1703344"/>
            <a:ext cx="267922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SLAM for KDV [</a:t>
            </a:r>
            <a:r>
              <a:rPr lang="en-US" altLang="zh-CN" sz="1600" dirty="0" err="1">
                <a:latin typeface="Times" panose="02020603050405020304" pitchFamily="18" charset="0"/>
              </a:rPr>
              <a:t>i</a:t>
            </a:r>
            <a:r>
              <a:rPr lang="en-US" altLang="zh-CN" sz="1600" dirty="0">
                <a:latin typeface="Times" panose="02020603050405020304" pitchFamily="18" charset="0"/>
              </a:rPr>
              <a:t>]</a:t>
            </a:r>
            <a:endParaRPr lang="zh-CN" altLang="en-US" sz="1600" dirty="0"/>
          </a:p>
        </p:txBody>
      </p:sp>
      <p:sp>
        <p:nvSpPr>
          <p:cNvPr id="97" name="文本框 96">
            <a:extLst>
              <a:ext uri="{FF2B5EF4-FFF2-40B4-BE49-F238E27FC236}">
                <a16:creationId xmlns:a16="http://schemas.microsoft.com/office/drawing/2014/main" id="{FC1A4F5F-DF19-47EF-8A60-057117A85B1A}"/>
              </a:ext>
            </a:extLst>
          </p:cNvPr>
          <p:cNvSpPr txBox="1"/>
          <p:nvPr/>
        </p:nvSpPr>
        <p:spPr>
          <a:xfrm>
            <a:off x="792090" y="2357234"/>
            <a:ext cx="226700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600" dirty="0">
                <a:latin typeface="Times" panose="02020603050405020304" pitchFamily="18" charset="0"/>
              </a:rPr>
              <a:t>(started on April 2021)</a:t>
            </a:r>
            <a:endParaRPr lang="zh-CN" altLang="en-US" sz="1600" dirty="0"/>
          </a:p>
        </p:txBody>
      </p:sp>
      <p:sp>
        <p:nvSpPr>
          <p:cNvPr id="98" name="文本框 97">
            <a:extLst>
              <a:ext uri="{FF2B5EF4-FFF2-40B4-BE49-F238E27FC236}">
                <a16:creationId xmlns:a16="http://schemas.microsoft.com/office/drawing/2014/main" id="{8B97D44A-A1C6-4683-A17E-D09284DEC752}"/>
              </a:ext>
            </a:extLst>
          </p:cNvPr>
          <p:cNvSpPr txBox="1"/>
          <p:nvPr/>
        </p:nvSpPr>
        <p:spPr>
          <a:xfrm>
            <a:off x="63958" y="1703344"/>
            <a:ext cx="45807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(9)</a:t>
            </a:r>
            <a:endParaRPr lang="zh-CN" altLang="en-US" sz="1600" dirty="0"/>
          </a:p>
        </p:txBody>
      </p:sp>
      <p:sp>
        <p:nvSpPr>
          <p:cNvPr id="104" name="文本框 103">
            <a:extLst>
              <a:ext uri="{FF2B5EF4-FFF2-40B4-BE49-F238E27FC236}">
                <a16:creationId xmlns:a16="http://schemas.microsoft.com/office/drawing/2014/main" id="{F20D7E16-A1B6-49ED-B81C-A0A504FC29D6}"/>
              </a:ext>
            </a:extLst>
          </p:cNvPr>
          <p:cNvSpPr txBox="1"/>
          <p:nvPr/>
        </p:nvSpPr>
        <p:spPr>
          <a:xfrm>
            <a:off x="594292" y="797641"/>
            <a:ext cx="262660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1600" dirty="0">
                <a:latin typeface="Times" panose="02020603050405020304" pitchFamily="18" charset="0"/>
              </a:rPr>
              <a:t>Can we further improve the time complexity of KDV?</a:t>
            </a:r>
            <a:endParaRPr lang="zh-CN" altLang="en-US" sz="1600" dirty="0"/>
          </a:p>
        </p:txBody>
      </p:sp>
      <p:cxnSp>
        <p:nvCxnSpPr>
          <p:cNvPr id="105" name="直接箭头连接符 104">
            <a:extLst>
              <a:ext uri="{FF2B5EF4-FFF2-40B4-BE49-F238E27FC236}">
                <a16:creationId xmlns:a16="http://schemas.microsoft.com/office/drawing/2014/main" id="{ECCA9D1E-E599-4577-B023-4F81D09B5A96}"/>
              </a:ext>
            </a:extLst>
          </p:cNvPr>
          <p:cNvCxnSpPr>
            <a:cxnSpLocks/>
          </p:cNvCxnSpPr>
          <p:nvPr/>
        </p:nvCxnSpPr>
        <p:spPr>
          <a:xfrm flipH="1" flipV="1">
            <a:off x="452531" y="1322797"/>
            <a:ext cx="405702" cy="231481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文本框 109">
            <a:extLst>
              <a:ext uri="{FF2B5EF4-FFF2-40B4-BE49-F238E27FC236}">
                <a16:creationId xmlns:a16="http://schemas.microsoft.com/office/drawing/2014/main" id="{B9B931AF-B929-41CD-B2E6-48F59DE2E68D}"/>
              </a:ext>
            </a:extLst>
          </p:cNvPr>
          <p:cNvSpPr txBox="1"/>
          <p:nvPr/>
        </p:nvSpPr>
        <p:spPr>
          <a:xfrm rot="1683813">
            <a:off x="22637" y="1008675"/>
            <a:ext cx="85979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400" b="1" dirty="0">
                <a:latin typeface="Times" panose="02020603050405020304" pitchFamily="18" charset="0"/>
              </a:rPr>
              <a:t>…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3032787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1FA60D-996E-4DD3-81BC-806C2D18AE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with Good Quality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CAB320-5387-4E0E-A470-50E299F8FE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4860" y="1325563"/>
            <a:ext cx="10515600" cy="532638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[a]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Man Lung Yiu, Leong Hou U: “KARL: Fast Kernel Aggregation Queries” </a:t>
            </a:r>
            <a:r>
              <a:rPr lang="sv-SE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ICDE 2019</a:t>
            </a:r>
            <a:r>
              <a:rPr lang="sv-SE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542-553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[b]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“QUAD: Quadratic-Bound-Based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2020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35-50.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[c]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Reynold Cheng, Man Lung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Yiu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Mittal: “Efficient Algorithms for Kernel Aggregation Queries”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34), pages 2726-2739.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[d]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Reynold Cheng: “PLAME: Piecewise-Linear Approximate Measure for Additive Kernel SVM”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IEEE TKDE 2023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(vol. 35), pages 9985-9997.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[e]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Weng Hou Tong,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Shivansh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Mittal, Ye Li, Reynold Cheng: “KDV-Explorer: A Near Real-Time Kernel Density Visualization System for Spatial Analysis”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2655-2658 (Demo track).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[f]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Zhe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Li, Leong Hou U,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Xu, Reynold Cheng: “Fast Augmentation Algorithms for Network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2021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14), pages 1503-1516.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[g]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“SWS: A Complexity-Optimized Solution for Spatial-Temporal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 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(vol 15), pages 814-827.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[h]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Pak Lon Ip,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“SAFE: A Share-and-Aggregate Bandwidth Exploration Framework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PVLDB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(vol 15), pages 513-526.</a:t>
            </a:r>
          </a:p>
          <a:p>
            <a:pPr marL="0" indent="0">
              <a:buNone/>
            </a:pP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]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Tsz Nam Chan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Leong Hou U, Byron Choi, </a:t>
            </a:r>
            <a:r>
              <a:rPr lang="en-US" altLang="zh-CN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Jianliang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Xu: “SLAM: Efficient Sweep Line Algorithms for Kernel Density Visualization” </a:t>
            </a:r>
            <a:r>
              <a:rPr lang="en-US" altLang="zh-C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SIGMOD 2022</a:t>
            </a:r>
            <a:r>
              <a:rPr lang="en-US" altLang="zh-CN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pages 2120-2134.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3253271A-0DF1-4E39-9566-F3ED45CD68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15</a:t>
            </a:fld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97EF022-58BF-437B-8CF4-0933D58A235D}"/>
              </a:ext>
            </a:extLst>
          </p:cNvPr>
          <p:cNvSpPr txBox="1"/>
          <p:nvPr/>
        </p:nvSpPr>
        <p:spPr>
          <a:xfrm rot="5400000">
            <a:off x="5565606" y="637173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  <a:endParaRPr lang="zh-CN" altLang="en-US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620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C7BBEB-DFE3-465D-B3FB-33EB876AA1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Do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041FFEC-5DF9-40C4-BF62-21730B5A20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805160" cy="501491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Ask some basic questions and answer them for a research topic/problem.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 has limited background (e.g., a student who has just finished the bachelor degree).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and the weakness of the state-of-the-art solutions.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 of your solution and the goodness of your solution.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Draw more figures and examples (or figure examples) to explain.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56DDAD-3727-4652-B842-C6DF374E1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4994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5352E2-B44A-4C3F-8664-47E7800DA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Somethings that You Should Not Do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6719344-7BD5-44EB-9E35-B0764CFA94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86473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Overcomplicate somethings.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the audience can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somethings that you do not fully understand.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Avoid using examples and figures.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Put everything into the slides.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B0D8111-B884-498B-8D31-ADEB30EB9E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260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DF7CBAF-037D-4061-994E-8C32D6AAE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986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Some Quotes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A91FD46-7F35-4F8A-93A3-AF85E8D7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450" y="1606868"/>
            <a:ext cx="11955780" cy="5555932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“Most people are not as knowledgeable as you think they are.”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“A presentation is like a class – if the audience does not understand it is your fault, not theirs.”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 only things that you understand clearly – if something still looks complex, skip it.”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“Spend a lot of time on good examples”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“Presentation is as important (if not more) than the actual work. Presentation is easier to improve.”</a:t>
            </a: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By Dimitris </a:t>
            </a:r>
            <a:r>
              <a:rPr lang="en-US" altLang="zh-CN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Papadias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 full professor in HKUST)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https://www.cse.ust.hk/~dimitris/Instructions%20for%20PhD%20Students.pdf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(Strongly suggest you to read the slides.)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F32A0D2-4145-476A-B58D-ACAF91BDF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7253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17A9F7-C689-4C3E-70CB-FD36ADAD8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Topic-finding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603E86-22A9-00D1-7A6E-03E1843C3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job-oriented.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Topic-finding may not be trendy.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the topic that you must really enjoy for.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need to handle this topic for the future four years.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 asking whether you enjoy that topic.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F3C9D2-1AA7-51B8-6559-7A1855827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35884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45429DE-E8E7-43C4-80DB-3FA2D5437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46355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Steps for Presentation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7C1A749-E79E-499C-BFF1-4A2A8DE2B7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008"/>
            <a:ext cx="10515600" cy="570833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your research problem/topic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Experiment studies</a:t>
            </a:r>
          </a:p>
          <a:p>
            <a:pPr marL="514350" indent="-514350">
              <a:buFont typeface="+mj-lt"/>
              <a:buAutoNum type="arabicPeriod"/>
            </a:pP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and future work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FA09D2-7BB4-46BF-89D7-2160A3B38B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121036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97A1-CB46-5D87-C030-504777D61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557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Writing Attitude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CC9329-620E-19D2-AA6D-9DFEF56D6B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35618"/>
            <a:ext cx="10515600" cy="4606203"/>
          </a:xfrm>
        </p:spPr>
        <p:txBody>
          <a:bodyPr/>
          <a:lstStyle/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every day no matter what you feel.</a:t>
            </a:r>
          </a:p>
          <a:p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the draft even though you have no idea.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introduction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Write related work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Writing helps you for concentration (for thinking ideas).</a:t>
            </a:r>
          </a:p>
          <a:p>
            <a:pPr lvl="1"/>
            <a:endParaRPr lang="en-HK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Love and believe your work.</a:t>
            </a:r>
          </a:p>
          <a:p>
            <a:pPr lvl="1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give up your idea early. (Writing can help!)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 ways to save your ideas</a:t>
            </a:r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92F8ED-B6C1-1623-0519-43621255D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584838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471FF-E1B3-F6AA-C24E-630427B81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Braveness</a:t>
            </a:r>
            <a:endParaRPr lang="zh-CN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898BA-BB68-0CBB-B0A8-F7F30E29D7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brave.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  <a:sym typeface="Wingdings" panose="05000000000000000000" pitchFamily="2" charset="2"/>
            </a:endParaRP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freedom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protects</a:t>
            </a:r>
            <a:r>
              <a:rPr lang="zh-CN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you. 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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No one will laugh at you.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one will blame you even if you are wrong.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they laugh at you or blame you, you can simply say this is academic freedom (I can say whatever I say as long as they are ethical, or they do not break the law.).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Don’t be afraid if it is wrong.</a:t>
            </a:r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“Everything you say” is only based on the best of your knowledge at that time.</a:t>
            </a:r>
          </a:p>
          <a:p>
            <a:pPr lvl="2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only need to say “I am sorry.” or “I learn it.” when it turns out to be wrong.</a:t>
            </a:r>
            <a:endParaRPr lang="zh-CN" alt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70F608-1147-D7CB-C843-4AC4879069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76707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C78A-24BE-64F4-2C1E-E5CBF2291C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9545"/>
            <a:ext cx="10515600" cy="1325563"/>
          </a:xfrm>
        </p:spPr>
        <p:txBody>
          <a:bodyPr/>
          <a:lstStyle/>
          <a:p>
            <a:pPr algn="ctr"/>
            <a:r>
              <a:rPr lang="en-HK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Suggestions: Submission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</p:spPr>
            <p:txBody>
              <a:bodyPr>
                <a:normAutofit/>
              </a:bodyPr>
              <a:lstStyle/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should be expected to be rejected when we submit them each time.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acceptance rate of every top-tier conference is smaller than 50%.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Research papers can always be accepted ultimately.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If the probability of acceptance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is not zero, the probability of acceptance is:</a:t>
                </a:r>
              </a:p>
              <a:p>
                <a:pPr marL="45720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e>
                      </m:d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i="1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e>
                        <m:sup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+…=</m:t>
                      </m:r>
                      <m:f>
                        <m:fPr>
                          <m:ctrlP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HK" altLang="zh-CN" b="0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1−</m:t>
                          </m:r>
                          <m:d>
                            <m:dPr>
                              <m:ctrlP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1−</m:t>
                              </m:r>
                              <m:r>
                                <a:rPr lang="en-HK" altLang="zh-CN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𝑝</m:t>
                              </m:r>
                            </m:e>
                          </m:d>
                        </m:den>
                      </m:f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𝑝</m:t>
                      </m:r>
                      <m:r>
                        <a:rPr lang="en-HK" altLang="zh-CN" b="0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=1</m:t>
                      </m:r>
                    </m:oMath>
                  </m:oMathPara>
                </a14:m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Keep submitting papers to top venues.</a:t>
                </a:r>
              </a:p>
              <a:p>
                <a:pPr lvl="1"/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Those comments from top venues can help you increase </a:t>
                </a:r>
                <a14:m>
                  <m:oMath xmlns:m="http://schemas.openxmlformats.org/officeDocument/2006/math">
                    <m:r>
                      <a:rPr lang="en-HK" altLang="zh-CN" b="0" i="1" smtClean="0"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</m:t>
                    </m:r>
                  </m:oMath>
                </a14:m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.</a:t>
                </a:r>
              </a:p>
              <a:p>
                <a:endParaRPr lang="en-HK" altLang="zh-CN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HK" altLang="zh-CN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Avoid submitting papers to bad venues. (AIM HIGH)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939E21E-DBD7-3230-4A4B-59F878DC13A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072132"/>
                <a:ext cx="10827327" cy="6076809"/>
              </a:xfrm>
              <a:blipFill>
                <a:blip r:embed="rId2"/>
                <a:stretch>
                  <a:fillRect l="-957" t="-1805" r="-1294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4EF25E-10BF-0D57-95CA-E9E32DA20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28638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961FB8A-B33E-4987-BE5B-7F687C489D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36843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Motivation of Research Problem/Topic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714396-C575-46F6-8C65-4E9776E893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980" y="960120"/>
            <a:ext cx="11750040" cy="5981700"/>
          </a:xfrm>
        </p:spPr>
        <p:txBody>
          <a:bodyPr>
            <a:normAutofit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ask some basic questions (may not be related to any technical details).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applications for this problem?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Who are the users?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Have some software packages been developed based on this research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What are the challenges for this problem/topic?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old topic) There have been some existing research studies. Why do you need to make another solution? (Is it more accurate? Is it more efficient?)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(For new topic) No one has studied this before. Why do you need to be the first to study this topic? (Solid motivation should be provided.)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Don’t panic. Try to find out the answers.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sure that laymen (can be your mother or your father) can also understand what you are talking about.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302236-81DE-44CF-9210-E09AE0CF3C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20199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486014A-C0A8-413B-BBF1-00D6B5EAC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6681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3610624-07E4-47D9-85DD-EC2F194274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" y="1452244"/>
            <a:ext cx="10515600" cy="5405756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Describe the problem in detail.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 more examples.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 careful of your notations.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 not expect that your audience can understand everything.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 on their sides.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Assume that your audiences have just finished the undergraduate study in computer science or software engineering.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F527BBD-4B07-464C-9C6A-45E208279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54813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9CCF899-8E12-4D74-9C08-850ED968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Description (Example)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66C89113-4557-49AD-9FC5-A27ED44928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6971" y="1386840"/>
            <a:ext cx="9539762" cy="5372100"/>
          </a:xfrm>
          <a:prstGeom prst="rect">
            <a:avLst/>
          </a:prstGeom>
        </p:spPr>
      </p:pic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1550C5-FB7F-4DA1-85EF-8EDE985A14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72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B8183A7-39BE-42D3-9051-D84F1FA4E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541E98C-9F4C-4C9D-B1E9-89E12EAD92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58055"/>
          </a:xfrm>
        </p:spPr>
        <p:txBody>
          <a:bodyPr/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Discuss the core idea of the state-of-the-art work (opponent).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discuss all details.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Clearly point out the weakness of this opponent (any evidence?).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efficient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 accurate enough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…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highlight the challenge.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3D5E789-8884-40A0-BCF8-62D97EE65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8020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8DA5941-9452-4F33-8F2E-E5B2B79A09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State-of-the-art Research Work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173369F8-18C5-4BF8-B33E-8DD9DE5F8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7360" y="1690688"/>
            <a:ext cx="8542020" cy="4671645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CBE9A53-651C-48AA-BBB1-01F9C84FE5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58775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4129FF-CA95-4F15-9CEA-670368C4C7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7160"/>
            <a:ext cx="10515600" cy="1325563"/>
          </a:xfrm>
        </p:spPr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5EF900C-6245-46FA-AEBB-8F7181B02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6260" y="1234440"/>
            <a:ext cx="10515600" cy="5844539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 the core ideas.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From easy to difficult.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Make a good figure and a good example (or figure example).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need to present all details. For example: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Pseudocode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Proof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Complicated equations</a:t>
            </a:r>
          </a:p>
          <a:p>
            <a:pPr lvl="1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Everything that looks complicated.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Goal: Arouse their interest (Not to make them back off). </a:t>
            </a:r>
          </a:p>
          <a:p>
            <a:endParaRPr lang="en-US" altLang="zh-C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7620C652-F1DE-4D4D-9F2B-F08403614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200201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1DB19BA-90A5-4E15-AD2A-6EA37B568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Your Solution (Example)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72FCF3F-ED6F-4797-AAAA-95AB569923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76400" y="1619601"/>
            <a:ext cx="8549640" cy="4446179"/>
          </a:xfrm>
          <a:prstGeom prst="rect">
            <a:avLst/>
          </a:prstGeom>
        </p:spPr>
      </p:pic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E823549-473B-4F27-B793-FF0326E77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AA0D2F-30BB-43E9-B553-3D3588F912D8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1654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1672</Words>
  <Application>Microsoft Office PowerPoint</Application>
  <PresentationFormat>Widescreen</PresentationFormat>
  <Paragraphs>219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9" baseType="lpstr">
      <vt:lpstr>等线</vt:lpstr>
      <vt:lpstr>等线 Light</vt:lpstr>
      <vt:lpstr>Arial</vt:lpstr>
      <vt:lpstr>Cambria Math</vt:lpstr>
      <vt:lpstr>Times</vt:lpstr>
      <vt:lpstr>Times New Roman</vt:lpstr>
      <vt:lpstr>Office 主题​​</vt:lpstr>
      <vt:lpstr>What Should You Think to Perfectly Present Research Papers?</vt:lpstr>
      <vt:lpstr>Steps for Presentation</vt:lpstr>
      <vt:lpstr>Motivation of Research Problem/Topic</vt:lpstr>
      <vt:lpstr>Problem Description</vt:lpstr>
      <vt:lpstr>Problem Description (Example)</vt:lpstr>
      <vt:lpstr>State-of-the-art Research Work</vt:lpstr>
      <vt:lpstr>State-of-the-art Research Work (Example)</vt:lpstr>
      <vt:lpstr>Your Solution</vt:lpstr>
      <vt:lpstr>Your Solution (Example)</vt:lpstr>
      <vt:lpstr>Your Solution (Example)</vt:lpstr>
      <vt:lpstr>Experiment Studies</vt:lpstr>
      <vt:lpstr>Experiment Studies (Example)</vt:lpstr>
      <vt:lpstr>Conclusion and Future Work</vt:lpstr>
      <vt:lpstr>Future Work with Good Quality</vt:lpstr>
      <vt:lpstr>Future Work with Good Quality</vt:lpstr>
      <vt:lpstr>Somethings that You Should Do</vt:lpstr>
      <vt:lpstr>Somethings that You Should Not Do</vt:lpstr>
      <vt:lpstr>Some Quotes</vt:lpstr>
      <vt:lpstr>More Suggestions: Topic-finding</vt:lpstr>
      <vt:lpstr>More Suggestions: Writing Attitude</vt:lpstr>
      <vt:lpstr>More Suggestions: Braveness</vt:lpstr>
      <vt:lpstr>More Suggestions: Submission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Present Ideas?</dc:title>
  <dc:creator>dell</dc:creator>
  <cp:lastModifiedBy>Tsz Nam Chan</cp:lastModifiedBy>
  <cp:revision>37</cp:revision>
  <dcterms:created xsi:type="dcterms:W3CDTF">2024-03-14T14:42:27Z</dcterms:created>
  <dcterms:modified xsi:type="dcterms:W3CDTF">2024-11-26T16:55:03Z</dcterms:modified>
</cp:coreProperties>
</file>