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314" r:id="rId3"/>
    <p:sldId id="290" r:id="rId4"/>
    <p:sldId id="291" r:id="rId5"/>
    <p:sldId id="293" r:id="rId6"/>
    <p:sldId id="292" r:id="rId7"/>
    <p:sldId id="315" r:id="rId8"/>
    <p:sldId id="294" r:id="rId9"/>
    <p:sldId id="295" r:id="rId10"/>
    <p:sldId id="296" r:id="rId11"/>
    <p:sldId id="297" r:id="rId12"/>
    <p:sldId id="301" r:id="rId13"/>
    <p:sldId id="298" r:id="rId14"/>
    <p:sldId id="300" r:id="rId15"/>
    <p:sldId id="313" r:id="rId16"/>
    <p:sldId id="311" r:id="rId1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DF-4BBE-B99A-7883FB504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99D-406B-9C45-4BC7E27D8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CD-4879-A392-E80C5F831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796B2-CECE-48E9-B3FE-720105A41541}" type="datetimeFigureOut">
              <a:rPr lang="zh-HK" altLang="en-US" smtClean="0"/>
              <a:t>30/3/2019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32525-796E-445D-862A-04C0833E61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109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B561-9A97-4F17-B7B9-5CFD3A81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DCE7F-F71F-4891-90BB-7AA27822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7F79-6A98-47C3-8902-F4B4E2EC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31C5-B29B-4C25-8844-0034E87C4BC6}" type="datetime1">
              <a:rPr lang="zh-HK" altLang="en-US" smtClean="0"/>
              <a:t>30/3/2019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B95F-6F8B-4E5F-8F8F-5FE50C99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B139-4483-4D48-AE1F-4811B9D6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078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8649-27B7-428B-A38F-B92EC767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ACA09-74D3-4F28-A387-AADF48902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6F3D-6F87-4D5D-83BB-6D9D3A9E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906-0844-4288-A8FB-1A0AFF7F7240}" type="datetime1">
              <a:rPr lang="zh-HK" altLang="en-US" smtClean="0"/>
              <a:t>30/3/2019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2F513-8B33-4935-AE7D-A924D16B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6CAF-80CA-43D6-8C98-2D7FF369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5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B9368-0F8F-4581-A7FA-EF3015966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2323-4746-4A70-AAEA-807809F8B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F85F-C156-4C15-A24C-84D9BC2E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CA5A-A448-4E94-AF68-F9F1CC20894F}" type="datetime1">
              <a:rPr lang="zh-HK" altLang="en-US" smtClean="0"/>
              <a:t>30/3/2019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6DDF-77B4-430B-8E0B-7BA66CE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6AFC-638B-4798-89EA-F332B379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603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C13B-5141-48D5-BA23-84F8FC0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7566-4AED-423B-92FD-504D6F2A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8EE2-369F-4E53-9D1F-7B1D9A0A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5316-E0E8-4F62-A434-791C6A026C4E}" type="datetime1">
              <a:rPr lang="zh-HK" altLang="en-US" smtClean="0"/>
              <a:t>30/3/2019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6003-27B9-4BF7-B219-87669144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57D7-554B-471C-AABF-2816B404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784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93D8-A805-4020-9769-B31916E9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52B6-6A4E-4C7C-A915-E13AC895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636-6CDA-4E2E-A14A-2CEC5800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757-3013-405D-BA55-43C4530FF661}" type="datetime1">
              <a:rPr lang="zh-HK" altLang="en-US" smtClean="0"/>
              <a:t>30/3/2019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8D33-5850-4D7C-8007-3190578B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F1BC-7B42-4307-BB06-5972443B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55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9B06-7983-4A90-9A4A-D65C779C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6EF4-B276-4898-B6B1-639DFAAA7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52735-4F8D-4234-AEF1-337E33A5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C8F1-0F60-4158-879D-F3ADAAA0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5B7A-80D9-46D8-AD13-BC1A6ED2C9AB}" type="datetime1">
              <a:rPr lang="zh-HK" altLang="en-US" smtClean="0"/>
              <a:t>30/3/2019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221CC-517C-4C77-AB6F-9E6D7FAB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F3A3-1D22-447D-9A71-37CA956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681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7587-468B-433E-A2B3-A173D1FF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1897-91C0-47D1-9303-154E37B3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26E6C-9218-41A0-89D9-04085AEC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5FFD8-D4DA-4F1A-8144-34828A3CA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27B11-7109-408A-B413-AD4AA988F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9D196-D85F-4AF5-9057-5ABD5685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15C-99C0-4DC9-8DA1-4CEF9FF5D133}" type="datetime1">
              <a:rPr lang="zh-HK" altLang="en-US" smtClean="0"/>
              <a:t>30/3/2019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B000-12F8-4992-883E-6A3EEAB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C0946-D31D-4001-9308-DF98ABB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99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3FB2-90B6-4825-AD56-D46C7FB4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9953C-C38C-4C8F-8D12-AF21B02E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159-DC91-466D-BF21-D1290BA69855}" type="datetime1">
              <a:rPr lang="zh-HK" altLang="en-US" smtClean="0"/>
              <a:t>30/3/2019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880BD-EF41-4D28-8536-66786C9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C8F49-5E4B-421D-B546-E00BF87B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563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E6EA5-1C53-4F2A-B930-32CEF3AD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61E-3050-467B-9CCD-D5DD34C20EBF}" type="datetime1">
              <a:rPr lang="zh-HK" altLang="en-US" smtClean="0"/>
              <a:t>30/3/2019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8941A-0775-419C-8286-AA61A0C7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2B7FA-AA6C-415C-B0AF-6BD59AF9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30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0BE-6AB0-4ED0-B475-0F7B28F0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1338-7E56-4A33-B489-F73BCF7D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22137-02D2-4546-9DF7-EC60130B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CB105-E424-4EFC-BBED-3C8EAD3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0766-C753-43D7-99E2-AFC1147051F5}" type="datetime1">
              <a:rPr lang="zh-HK" altLang="en-US" smtClean="0"/>
              <a:t>30/3/2019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3831-DF7C-4AAC-A860-2D7DE555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3597-96E7-4019-84E8-616B7EE7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653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616A-6EBD-4098-BE13-A055DF9B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6D59F-ECA0-48AE-B9C1-2EE29BAC2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98DA7-4DCC-4748-A855-04A8BA88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53BB8-A31A-47C4-B287-6BF38B78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1A1E-33AE-4FB9-A723-29464B340953}" type="datetime1">
              <a:rPr lang="zh-HK" altLang="en-US" smtClean="0"/>
              <a:t>30/3/2019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3F13-96C9-413C-AF66-77831B24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9C12-D6CF-4E78-878B-F9554280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6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84836-610F-4F62-90BB-D66A788D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867A-CD3F-4915-91CE-EC8C7C19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B8AB-0F86-4D51-B364-672E4E1CF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4368-AAF9-4E5D-9858-94B28A4846B0}" type="datetime1">
              <a:rPr lang="zh-HK" altLang="en-US" smtClean="0"/>
              <a:t>30/3/2019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6A28-83CD-4017-AA03-A81C0105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8DC9-0ABD-4BE6-8A84-298BB2C35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03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cjlin/libsvm/" TargetMode="External"/><Relationship Id="rId2" Type="http://schemas.openxmlformats.org/officeDocument/2006/relationships/hyperlink" Target="https://github.com/edisonchan2013928/KARL-Fast-Kernel-Aggregation-Qu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05C-320F-4CBB-A10F-065E62A5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34" y="968539"/>
            <a:ext cx="12902268" cy="2387600"/>
          </a:xfrm>
        </p:spPr>
        <p:txBody>
          <a:bodyPr>
            <a:normAutofit/>
          </a:bodyPr>
          <a:lstStyle/>
          <a:p>
            <a:r>
              <a:rPr lang="en-US" altLang="zh-HK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 Fast Kernel Aggregation Queries</a:t>
            </a:r>
            <a:endParaRPr lang="zh-HK" altLang="en-US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93B-C9AE-4880-B782-405EF8DFB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(Edison) Tsz Nam Chan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 Lung Yiu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Leong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The University of Hong Kong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Hong Kong Polytechnic University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University of Macau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(Presented by: Edison)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40DAC-6E44-4E8B-A71E-8B59B92B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26" y="362114"/>
            <a:ext cx="1571625" cy="180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397E4-2D2F-4CF6-AB0C-C91D5489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77" y="362114"/>
            <a:ext cx="1713320" cy="175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A727A-64F3-41E1-9C32-086C0536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367" y="383786"/>
            <a:ext cx="1759815" cy="175687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FFA72-7E08-4EE5-93F7-E3D13D7B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9013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4BF8-88F1-45F9-8E3C-8CC41D82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474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 of Existing Bound Functions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60799A-5446-483C-8863-BC10CEB8B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80235"/>
              </p:ext>
            </p:extLst>
          </p:nvPr>
        </p:nvGraphicFramePr>
        <p:xfrm>
          <a:off x="3011596" y="236415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AutoShape 3">
            <a:extLst>
              <a:ext uri="{FF2B5EF4-FFF2-40B4-BE49-F238E27FC236}">
                <a16:creationId xmlns:a16="http://schemas.microsoft.com/office/drawing/2014/main" id="{D719492F-BAFE-48C0-9155-4E08A7E22F59}"/>
              </a:ext>
            </a:extLst>
          </p:cNvPr>
          <p:cNvCxnSpPr>
            <a:cxnSpLocks noChangeShapeType="1"/>
            <a:stCxn id="8" idx="0"/>
          </p:cNvCxnSpPr>
          <p:nvPr/>
        </p:nvCxnSpPr>
        <p:spPr bwMode="auto">
          <a:xfrm>
            <a:off x="5385667" y="4230646"/>
            <a:ext cx="0" cy="96146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8">
            <a:extLst>
              <a:ext uri="{FF2B5EF4-FFF2-40B4-BE49-F238E27FC236}">
                <a16:creationId xmlns:a16="http://schemas.microsoft.com/office/drawing/2014/main" id="{78445416-225D-4E60-9AD5-E998F229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229" y="4230646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F985FF-7D47-4A21-8013-E0C96E6C3716}"/>
              </a:ext>
            </a:extLst>
          </p:cNvPr>
          <p:cNvCxnSpPr/>
          <p:nvPr/>
        </p:nvCxnSpPr>
        <p:spPr bwMode="auto">
          <a:xfrm>
            <a:off x="4868105" y="2878030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D1ABE-0E36-4493-B11D-52BDF48828A6}"/>
              </a:ext>
            </a:extLst>
          </p:cNvPr>
          <p:cNvCxnSpPr/>
          <p:nvPr/>
        </p:nvCxnSpPr>
        <p:spPr bwMode="auto">
          <a:xfrm>
            <a:off x="7514323" y="285691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AutoShape 3">
            <a:extLst>
              <a:ext uri="{FF2B5EF4-FFF2-40B4-BE49-F238E27FC236}">
                <a16:creationId xmlns:a16="http://schemas.microsoft.com/office/drawing/2014/main" id="{FBDF405C-5791-4C76-AC59-BCFF234CFCDC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H="1">
            <a:off x="6167405" y="4659829"/>
            <a:ext cx="1" cy="56544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0F07A11-395D-4B90-97AA-CE15B8EA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651" y="502963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023B9B23-DA19-45F4-8E96-ACA500C7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968" y="4659829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5CCE1D39-30A1-47B1-895C-295644354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39" y="4590164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C151B0-AA74-4B3A-8ABA-E8E9F57D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7" y="5192190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61B315-957D-4B46-93DA-6403E942F9B3}"/>
              </a:ext>
            </a:extLst>
          </p:cNvPr>
          <p:cNvGrpSpPr/>
          <p:nvPr/>
        </p:nvGrpSpPr>
        <p:grpSpPr>
          <a:xfrm>
            <a:off x="4650473" y="3443571"/>
            <a:ext cx="3162758" cy="1622972"/>
            <a:chOff x="3162877" y="2476417"/>
            <a:chExt cx="3162758" cy="1622972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3488D7EE-75FD-4725-832C-DD9F9FD01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F0E27A83-F573-4536-9AC5-B640207B2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C45139DA-722A-4FC0-9036-6068916D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06AD91FF-262F-43AF-BC9B-1BA086B3C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A247A3E-43A3-42B3-8971-2E3BB4467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064679-C441-46A5-AEA8-3993EB47978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4878496" y="5192190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E2035D-EE14-4906-ADA6-13D20B1214A6}"/>
              </a:ext>
            </a:extLst>
          </p:cNvPr>
          <p:cNvSpPr txBox="1"/>
          <p:nvPr/>
        </p:nvSpPr>
        <p:spPr>
          <a:xfrm>
            <a:off x="5448832" y="5258361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AutoShape 3">
            <a:extLst>
              <a:ext uri="{FF2B5EF4-FFF2-40B4-BE49-F238E27FC236}">
                <a16:creationId xmlns:a16="http://schemas.microsoft.com/office/drawing/2014/main" id="{71A6597C-7BE5-4A40-805A-5373A625D53E}"/>
              </a:ext>
            </a:extLst>
          </p:cNvPr>
          <p:cNvCxnSpPr>
            <a:cxnSpLocks noChangeShapeType="1"/>
            <a:stCxn id="13" idx="4"/>
          </p:cNvCxnSpPr>
          <p:nvPr/>
        </p:nvCxnSpPr>
        <p:spPr bwMode="auto">
          <a:xfrm flipH="1">
            <a:off x="7026615" y="5107154"/>
            <a:ext cx="2474" cy="118121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2BEA542-57EB-4057-AFDC-0A82478B0DF0}"/>
              </a:ext>
            </a:extLst>
          </p:cNvPr>
          <p:cNvSpPr txBox="1"/>
          <p:nvPr/>
        </p:nvSpPr>
        <p:spPr>
          <a:xfrm>
            <a:off x="3753220" y="4608540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A06123-5958-49A3-8604-4D28C67ED1D7}"/>
              </a:ext>
            </a:extLst>
          </p:cNvPr>
          <p:cNvCxnSpPr/>
          <p:nvPr/>
        </p:nvCxnSpPr>
        <p:spPr>
          <a:xfrm>
            <a:off x="4797188" y="4813187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43FB6B0-A8EB-480E-882F-E741DA824ACA}"/>
              </a:ext>
            </a:extLst>
          </p:cNvPr>
          <p:cNvSpPr/>
          <p:nvPr/>
        </p:nvSpPr>
        <p:spPr>
          <a:xfrm>
            <a:off x="47743" y="5900920"/>
            <a:ext cx="115180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HK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Can we develop the tighter lower bound functions?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99BFE8-5565-4A96-82D1-027D86FB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10</a:t>
            </a:fld>
            <a:endParaRPr lang="zh-HK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66E17-20DE-4F72-ADCA-338BB566B873}"/>
              </a:ext>
            </a:extLst>
          </p:cNvPr>
          <p:cNvSpPr txBox="1"/>
          <p:nvPr/>
        </p:nvSpPr>
        <p:spPr>
          <a:xfrm>
            <a:off x="6609740" y="1281792"/>
            <a:ext cx="40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BD879C27-A6EF-4630-A5F8-5F5F125E0137}"/>
              </a:ext>
            </a:extLst>
          </p:cNvPr>
          <p:cNvSpPr/>
          <p:nvPr/>
        </p:nvSpPr>
        <p:spPr>
          <a:xfrm rot="5400000">
            <a:off x="6723340" y="603045"/>
            <a:ext cx="110722" cy="14682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909B57-4B66-46A3-877A-0077BAA420C6}"/>
              </a:ext>
            </a:extLst>
          </p:cNvPr>
          <p:cNvSpPr txBox="1"/>
          <p:nvPr/>
        </p:nvSpPr>
        <p:spPr>
          <a:xfrm>
            <a:off x="7367753" y="2031796"/>
            <a:ext cx="694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96343C-6CB0-42D1-8F0F-B6043163B80A}"/>
                  </a:ext>
                </a:extLst>
              </p:cNvPr>
              <p:cNvSpPr txBox="1"/>
              <p:nvPr/>
            </p:nvSpPr>
            <p:spPr>
              <a:xfrm>
                <a:off x="3765799" y="1750824"/>
                <a:ext cx="4938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96343C-6CB0-42D1-8F0F-B6043163B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799" y="1750824"/>
                <a:ext cx="4938531" cy="276999"/>
              </a:xfrm>
              <a:prstGeom prst="rect">
                <a:avLst/>
              </a:prstGeom>
              <a:blipFill>
                <a:blip r:embed="rId3"/>
                <a:stretch>
                  <a:fillRect l="-741" t="-4348" r="-1358" b="-3260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387AEE-92AD-47E8-8C41-261E5A7CFDBA}"/>
                  </a:ext>
                </a:extLst>
              </p:cNvPr>
              <p:cNvSpPr txBox="1"/>
              <p:nvPr/>
            </p:nvSpPr>
            <p:spPr>
              <a:xfrm>
                <a:off x="3884054" y="816308"/>
                <a:ext cx="3740063" cy="706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387AEE-92AD-47E8-8C41-261E5A7CF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54" y="816308"/>
                <a:ext cx="3740063" cy="706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2835EB2D-EA81-48AD-8762-27126B92879D}"/>
              </a:ext>
            </a:extLst>
          </p:cNvPr>
          <p:cNvSpPr/>
          <p:nvPr/>
        </p:nvSpPr>
        <p:spPr>
          <a:xfrm rot="5400000">
            <a:off x="7586408" y="1213405"/>
            <a:ext cx="95797" cy="1812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7602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F48C-98A2-4575-910D-6BC67FF7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6442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Work: Tangent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21518F-B204-40A7-9F44-73D3552F1856}"/>
              </a:ext>
            </a:extLst>
          </p:cNvPr>
          <p:cNvSpPr txBox="1"/>
          <p:nvPr/>
        </p:nvSpPr>
        <p:spPr>
          <a:xfrm>
            <a:off x="0" y="6363693"/>
            <a:ext cx="8540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to compute these tight bounds quickly?</a:t>
            </a:r>
            <a:endParaRPr lang="zh-HK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F9644-8C9A-4832-9C01-3867EA36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11</a:t>
            </a:fld>
            <a:endParaRPr lang="zh-HK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CD0CE0-51CF-4D16-9FF8-0966F642AD13}"/>
              </a:ext>
            </a:extLst>
          </p:cNvPr>
          <p:cNvSpPr txBox="1"/>
          <p:nvPr/>
        </p:nvSpPr>
        <p:spPr>
          <a:xfrm>
            <a:off x="6609740" y="1281792"/>
            <a:ext cx="40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A6378EA6-803C-4D27-98A7-F37E62C5A025}"/>
              </a:ext>
            </a:extLst>
          </p:cNvPr>
          <p:cNvSpPr/>
          <p:nvPr/>
        </p:nvSpPr>
        <p:spPr>
          <a:xfrm rot="5400000">
            <a:off x="6723340" y="603045"/>
            <a:ext cx="110722" cy="14682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AF27D9-F1C6-46A4-9327-614B5958A1DE}"/>
              </a:ext>
            </a:extLst>
          </p:cNvPr>
          <p:cNvSpPr txBox="1"/>
          <p:nvPr/>
        </p:nvSpPr>
        <p:spPr>
          <a:xfrm>
            <a:off x="7367753" y="2031796"/>
            <a:ext cx="694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1150502-8BA1-4C0A-AA46-A542AA07521B}"/>
                  </a:ext>
                </a:extLst>
              </p:cNvPr>
              <p:cNvSpPr txBox="1"/>
              <p:nvPr/>
            </p:nvSpPr>
            <p:spPr>
              <a:xfrm>
                <a:off x="3765799" y="1750824"/>
                <a:ext cx="4938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1150502-8BA1-4C0A-AA46-A542AA07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799" y="1750824"/>
                <a:ext cx="4938531" cy="276999"/>
              </a:xfrm>
              <a:prstGeom prst="rect">
                <a:avLst/>
              </a:prstGeom>
              <a:blipFill>
                <a:blip r:embed="rId2"/>
                <a:stretch>
                  <a:fillRect l="-741" t="-4348" r="-1358" b="-3260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1AD84A9-342C-441F-912F-229B0F25C6C8}"/>
                  </a:ext>
                </a:extLst>
              </p:cNvPr>
              <p:cNvSpPr txBox="1"/>
              <p:nvPr/>
            </p:nvSpPr>
            <p:spPr>
              <a:xfrm>
                <a:off x="3884054" y="816308"/>
                <a:ext cx="3740063" cy="706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1AD84A9-342C-441F-912F-229B0F25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54" y="816308"/>
                <a:ext cx="3740063" cy="706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" name="Chart 101">
            <a:extLst>
              <a:ext uri="{FF2B5EF4-FFF2-40B4-BE49-F238E27FC236}">
                <a16:creationId xmlns:a16="http://schemas.microsoft.com/office/drawing/2014/main" id="{F191788E-09CD-4E30-8432-E29B442DC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486573"/>
              </p:ext>
            </p:extLst>
          </p:nvPr>
        </p:nvGraphicFramePr>
        <p:xfrm>
          <a:off x="3048000" y="232340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3" name="AutoShape 3">
            <a:extLst>
              <a:ext uri="{FF2B5EF4-FFF2-40B4-BE49-F238E27FC236}">
                <a16:creationId xmlns:a16="http://schemas.microsoft.com/office/drawing/2014/main" id="{F234C904-4B9D-404D-ABA1-BA282221E114}"/>
              </a:ext>
            </a:extLst>
          </p:cNvPr>
          <p:cNvCxnSpPr>
            <a:cxnSpLocks noChangeShapeType="1"/>
            <a:stCxn id="104" idx="0"/>
          </p:cNvCxnSpPr>
          <p:nvPr/>
        </p:nvCxnSpPr>
        <p:spPr bwMode="auto">
          <a:xfrm flipH="1">
            <a:off x="5421630" y="4189893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Oval 8">
            <a:extLst>
              <a:ext uri="{FF2B5EF4-FFF2-40B4-BE49-F238E27FC236}">
                <a16:creationId xmlns:a16="http://schemas.microsoft.com/office/drawing/2014/main" id="{D0344F68-A868-4FED-9CDE-3C9FD7DF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633" y="418989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43DD3C6-AA03-4ADF-A703-69607C46D7CC}"/>
              </a:ext>
            </a:extLst>
          </p:cNvPr>
          <p:cNvCxnSpPr/>
          <p:nvPr/>
        </p:nvCxnSpPr>
        <p:spPr bwMode="auto">
          <a:xfrm>
            <a:off x="4904509" y="2837277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F03102F-EB50-4938-AA31-916B3EC71BA6}"/>
              </a:ext>
            </a:extLst>
          </p:cNvPr>
          <p:cNvCxnSpPr/>
          <p:nvPr/>
        </p:nvCxnSpPr>
        <p:spPr bwMode="auto">
          <a:xfrm>
            <a:off x="7550727" y="2816161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F60769F-4481-4F99-9D2B-A042634A726C}"/>
              </a:ext>
            </a:extLst>
          </p:cNvPr>
          <p:cNvCxnSpPr/>
          <p:nvPr/>
        </p:nvCxnSpPr>
        <p:spPr bwMode="auto">
          <a:xfrm>
            <a:off x="4914900" y="4534471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AutoShape 3">
            <a:extLst>
              <a:ext uri="{FF2B5EF4-FFF2-40B4-BE49-F238E27FC236}">
                <a16:creationId xmlns:a16="http://schemas.microsoft.com/office/drawing/2014/main" id="{B0838ABF-B056-45E1-80E0-445330548ED2}"/>
              </a:ext>
            </a:extLst>
          </p:cNvPr>
          <p:cNvCxnSpPr>
            <a:cxnSpLocks noChangeShapeType="1"/>
            <a:stCxn id="110" idx="0"/>
          </p:cNvCxnSpPr>
          <p:nvPr/>
        </p:nvCxnSpPr>
        <p:spPr bwMode="auto">
          <a:xfrm>
            <a:off x="6203810" y="4619076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125223DF-1DFE-47B8-A7B2-D77517DFA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055" y="4988877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0" name="Oval 8">
            <a:extLst>
              <a:ext uri="{FF2B5EF4-FFF2-40B4-BE49-F238E27FC236}">
                <a16:creationId xmlns:a16="http://schemas.microsoft.com/office/drawing/2014/main" id="{C1751783-F550-4740-B1BE-ED70D6FD9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372" y="4619076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1" name="Text Box 29">
            <a:extLst>
              <a:ext uri="{FF2B5EF4-FFF2-40B4-BE49-F238E27FC236}">
                <a16:creationId xmlns:a16="http://schemas.microsoft.com/office/drawing/2014/main" id="{9CA82432-79A4-4046-901D-9F73088F7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5443" y="4549411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 Box 29">
            <a:extLst>
              <a:ext uri="{FF2B5EF4-FFF2-40B4-BE49-F238E27FC236}">
                <a16:creationId xmlns:a16="http://schemas.microsoft.com/office/drawing/2014/main" id="{15BF72D7-3D90-4C0D-8243-B4D7BE1AC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928" y="3597415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50249CE-4E1C-41D4-AFB2-167DBE94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811" y="5151437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A19473-C5ED-462E-9F9D-4713D6CFA2E3}"/>
              </a:ext>
            </a:extLst>
          </p:cNvPr>
          <p:cNvGrpSpPr/>
          <p:nvPr/>
        </p:nvGrpSpPr>
        <p:grpSpPr>
          <a:xfrm>
            <a:off x="4686877" y="3402818"/>
            <a:ext cx="3162758" cy="1622972"/>
            <a:chOff x="3162877" y="2476417"/>
            <a:chExt cx="3162758" cy="1622972"/>
          </a:xfrm>
        </p:grpSpPr>
        <p:sp>
          <p:nvSpPr>
            <p:cNvPr id="115" name="Text Box 29">
              <a:extLst>
                <a:ext uri="{FF2B5EF4-FFF2-40B4-BE49-F238E27FC236}">
                  <a16:creationId xmlns:a16="http://schemas.microsoft.com/office/drawing/2014/main" id="{5312866C-B315-4B2D-8602-00DF4ECE9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29">
              <a:extLst>
                <a:ext uri="{FF2B5EF4-FFF2-40B4-BE49-F238E27FC236}">
                  <a16:creationId xmlns:a16="http://schemas.microsoft.com/office/drawing/2014/main" id="{6118896C-D2D1-472F-A911-AEAB503C5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7" name="Text Box 29">
              <a:extLst>
                <a:ext uri="{FF2B5EF4-FFF2-40B4-BE49-F238E27FC236}">
                  <a16:creationId xmlns:a16="http://schemas.microsoft.com/office/drawing/2014/main" id="{7785A730-85D3-4664-9AE0-1BA673737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9" name="Text Box 29">
              <a:extLst>
                <a:ext uri="{FF2B5EF4-FFF2-40B4-BE49-F238E27FC236}">
                  <a16:creationId xmlns:a16="http://schemas.microsoft.com/office/drawing/2014/main" id="{60B6357D-51EA-4841-AD42-E8BDDFF5C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0" name="Text Box 29">
              <a:extLst>
                <a:ext uri="{FF2B5EF4-FFF2-40B4-BE49-F238E27FC236}">
                  <a16:creationId xmlns:a16="http://schemas.microsoft.com/office/drawing/2014/main" id="{F9529436-7D66-48D7-B739-2E8419E7A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EEA2DB3-2C70-4929-8EB6-496D4E05F422}"/>
              </a:ext>
            </a:extLst>
          </p:cNvPr>
          <p:cNvCxnSpPr>
            <a:cxnSpLocks/>
            <a:endCxn id="113" idx="3"/>
          </p:cNvCxnSpPr>
          <p:nvPr/>
        </p:nvCxnSpPr>
        <p:spPr>
          <a:xfrm>
            <a:off x="4914900" y="5151437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45F886F-CE36-4DBD-BCA5-67213AA33154}"/>
              </a:ext>
            </a:extLst>
          </p:cNvPr>
          <p:cNvSpPr txBox="1"/>
          <p:nvPr/>
        </p:nvSpPr>
        <p:spPr>
          <a:xfrm>
            <a:off x="5521603" y="5151359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EA87CE7-C0EF-44B3-9617-A12232475B4C}"/>
              </a:ext>
            </a:extLst>
          </p:cNvPr>
          <p:cNvSpPr/>
          <p:nvPr/>
        </p:nvSpPr>
        <p:spPr>
          <a:xfrm rot="5400000">
            <a:off x="7586408" y="1213405"/>
            <a:ext cx="95797" cy="1812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525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01B7-7E8C-4EE8-A47C-37B8816F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59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O(d)-time Tighter Linear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FF1E7C-B6B4-43CC-A6DF-03D9D6585465}"/>
              </a:ext>
            </a:extLst>
          </p:cNvPr>
          <p:cNvCxnSpPr>
            <a:cxnSpLocks/>
          </p:cNvCxnSpPr>
          <p:nvPr/>
        </p:nvCxnSpPr>
        <p:spPr>
          <a:xfrm flipH="1" flipV="1">
            <a:off x="8274867" y="1982708"/>
            <a:ext cx="63376" cy="277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02A993-BFDA-4FEC-8111-91F0CCB88E6A}"/>
              </a:ext>
            </a:extLst>
          </p:cNvPr>
          <p:cNvCxnSpPr>
            <a:cxnSpLocks/>
          </p:cNvCxnSpPr>
          <p:nvPr/>
        </p:nvCxnSpPr>
        <p:spPr>
          <a:xfrm flipV="1">
            <a:off x="8120958" y="4517679"/>
            <a:ext cx="31777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BD1EA-5640-4FC7-9344-137D0FC83EEC}"/>
              </a:ext>
            </a:extLst>
          </p:cNvPr>
          <p:cNvSpPr txBox="1"/>
          <p:nvPr/>
        </p:nvSpPr>
        <p:spPr>
          <a:xfrm>
            <a:off x="11298725" y="4333013"/>
            <a:ext cx="6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A2B74-B7E6-4054-B698-E210BD639AD1}"/>
              </a:ext>
            </a:extLst>
          </p:cNvPr>
          <p:cNvSpPr txBox="1"/>
          <p:nvPr/>
        </p:nvSpPr>
        <p:spPr>
          <a:xfrm>
            <a:off x="7663899" y="1613376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Tightness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655C96-5C74-4BC8-AA17-9E9EE8FF7B41}"/>
              </a:ext>
            </a:extLst>
          </p:cNvPr>
          <p:cNvSpPr/>
          <p:nvPr/>
        </p:nvSpPr>
        <p:spPr>
          <a:xfrm>
            <a:off x="10836998" y="2086334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4090A0-D86D-4B16-AB81-D657CD23410D}"/>
              </a:ext>
            </a:extLst>
          </p:cNvPr>
          <p:cNvSpPr txBox="1"/>
          <p:nvPr/>
        </p:nvSpPr>
        <p:spPr>
          <a:xfrm>
            <a:off x="10603993" y="17492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90B576-DFF5-40AA-ACAB-1DFAF36015B2}"/>
              </a:ext>
            </a:extLst>
          </p:cNvPr>
          <p:cNvSpPr/>
          <p:nvPr/>
        </p:nvSpPr>
        <p:spPr>
          <a:xfrm>
            <a:off x="8777477" y="3896869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3C4AD-56AF-4A67-8C0D-5978E14B0369}"/>
              </a:ext>
            </a:extLst>
          </p:cNvPr>
          <p:cNvCxnSpPr>
            <a:stCxn id="16" idx="4"/>
          </p:cNvCxnSpPr>
          <p:nvPr/>
        </p:nvCxnSpPr>
        <p:spPr>
          <a:xfrm flipH="1">
            <a:off x="10959218" y="2322997"/>
            <a:ext cx="1" cy="219468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B3F9E5-8EBE-4A70-9D92-FDAD59319634}"/>
              </a:ext>
            </a:extLst>
          </p:cNvPr>
          <p:cNvSpPr txBox="1"/>
          <p:nvPr/>
        </p:nvSpPr>
        <p:spPr>
          <a:xfrm>
            <a:off x="10538269" y="45176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P|d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7D540A-12ED-4C5E-80EB-85334A8A344D}"/>
              </a:ext>
            </a:extLst>
          </p:cNvPr>
          <p:cNvSpPr txBox="1"/>
          <p:nvPr/>
        </p:nvSpPr>
        <p:spPr>
          <a:xfrm>
            <a:off x="8589356" y="453465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7F95A6-49BE-4AB0-9354-ADE957071AF0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8899698" y="4133532"/>
            <a:ext cx="9195" cy="38414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0A301C-3F17-45DC-B695-F0C5A8BAD1E9}"/>
              </a:ext>
            </a:extLst>
          </p:cNvPr>
          <p:cNvSpPr/>
          <p:nvPr/>
        </p:nvSpPr>
        <p:spPr>
          <a:xfrm>
            <a:off x="8777476" y="3168751"/>
            <a:ext cx="244442" cy="2366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6B5E88-EE00-4793-9155-9973658D8F8D}"/>
              </a:ext>
            </a:extLst>
          </p:cNvPr>
          <p:cNvSpPr txBox="1"/>
          <p:nvPr/>
        </p:nvSpPr>
        <p:spPr>
          <a:xfrm>
            <a:off x="8999390" y="383053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86B3BB-E638-4AA1-8F9A-F1E641335A76}"/>
              </a:ext>
            </a:extLst>
          </p:cNvPr>
          <p:cNvSpPr txBox="1"/>
          <p:nvPr/>
        </p:nvSpPr>
        <p:spPr>
          <a:xfrm>
            <a:off x="8589356" y="283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07221-633C-471C-8B1D-0802DEC6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12</a:t>
            </a:fld>
            <a:endParaRPr lang="zh-HK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36BCD-62A3-452F-B285-EC83B07B4724}"/>
              </a:ext>
            </a:extLst>
          </p:cNvPr>
          <p:cNvSpPr txBox="1"/>
          <p:nvPr/>
        </p:nvSpPr>
        <p:spPr>
          <a:xfrm>
            <a:off x="5305209" y="211860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20D63B2-109A-4816-9135-167894A80779}"/>
              </a:ext>
            </a:extLst>
          </p:cNvPr>
          <p:cNvSpPr/>
          <p:nvPr/>
        </p:nvSpPr>
        <p:spPr>
          <a:xfrm rot="5400000">
            <a:off x="5363998" y="1216817"/>
            <a:ext cx="296318" cy="17101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6420-E94E-41DB-A15C-7E9522D23C07}"/>
              </a:ext>
            </a:extLst>
          </p:cNvPr>
          <p:cNvSpPr txBox="1"/>
          <p:nvPr/>
        </p:nvSpPr>
        <p:spPr>
          <a:xfrm>
            <a:off x="4954689" y="359764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19E708B-37DD-4B2A-B3AA-0B0A89FCFBCF}"/>
              </a:ext>
            </a:extLst>
          </p:cNvPr>
          <p:cNvSpPr/>
          <p:nvPr/>
        </p:nvSpPr>
        <p:spPr>
          <a:xfrm rot="5400000">
            <a:off x="5045942" y="2814469"/>
            <a:ext cx="230478" cy="15564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/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bound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zh-HK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blipFill>
                <a:blip r:embed="rId5"/>
                <a:stretch>
                  <a:fillRect l="-2783" t="-10526" r="-2041" b="-289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/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/>
              <p:nvPr/>
            </p:nvSpPr>
            <p:spPr>
              <a:xfrm>
                <a:off x="971223" y="2933631"/>
                <a:ext cx="5744265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23" y="2933631"/>
                <a:ext cx="5744265" cy="862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/>
              <p:nvPr/>
            </p:nvSpPr>
            <p:spPr>
              <a:xfrm>
                <a:off x="485996" y="4399955"/>
                <a:ext cx="6875408" cy="382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𝑤𝑚</m:t>
                      </m:r>
                      <m:r>
                        <a:rPr lang="zh-HK" alt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sub>
                          </m:sSub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𝑤𝑐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6" y="4399955"/>
                <a:ext cx="6875408" cy="382156"/>
              </a:xfrm>
              <a:prstGeom prst="rect">
                <a:avLst/>
              </a:prstGeom>
              <a:blipFill>
                <a:blip r:embed="rId8"/>
                <a:stretch>
                  <a:fillRect l="-443" r="-887" b="-2580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0061DD0-EB32-4074-A5C3-B67EDFB65FA6}"/>
              </a:ext>
            </a:extLst>
          </p:cNvPr>
          <p:cNvSpPr txBox="1"/>
          <p:nvPr/>
        </p:nvSpPr>
        <p:spPr>
          <a:xfrm>
            <a:off x="118547" y="553818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/>
              <p:nvPr/>
            </p:nvSpPr>
            <p:spPr>
              <a:xfrm>
                <a:off x="990845" y="5466635"/>
                <a:ext cx="1665199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45" y="5466635"/>
                <a:ext cx="1665199" cy="6383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F40DA22-5AFD-4AAA-921A-9E4DC216C855}"/>
              </a:ext>
            </a:extLst>
          </p:cNvPr>
          <p:cNvSpPr txBox="1"/>
          <p:nvPr/>
        </p:nvSpPr>
        <p:spPr>
          <a:xfrm>
            <a:off x="2613428" y="5538181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/>
              <p:nvPr/>
            </p:nvSpPr>
            <p:spPr>
              <a:xfrm>
                <a:off x="3291093" y="5466635"/>
                <a:ext cx="2077492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HK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𝐩</m:t>
                                      </m:r>
                                    </m:e>
                                    <m:sub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93" y="5466635"/>
                <a:ext cx="2077492" cy="6383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E0270DD6-80EB-4DB4-BAF2-34A0B11F58DA}"/>
              </a:ext>
            </a:extLst>
          </p:cNvPr>
          <p:cNvSpPr/>
          <p:nvPr/>
        </p:nvSpPr>
        <p:spPr>
          <a:xfrm rot="5400000">
            <a:off x="5134389" y="4564932"/>
            <a:ext cx="167126" cy="6878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9B6289-53B6-4325-803E-428CCC24F3A0}"/>
              </a:ext>
            </a:extLst>
          </p:cNvPr>
          <p:cNvSpPr txBox="1"/>
          <p:nvPr/>
        </p:nvSpPr>
        <p:spPr>
          <a:xfrm>
            <a:off x="4874004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FCB0E4-F521-4D3F-A821-51DB068AD177}"/>
              </a:ext>
            </a:extLst>
          </p:cNvPr>
          <p:cNvSpPr/>
          <p:nvPr/>
        </p:nvSpPr>
        <p:spPr>
          <a:xfrm rot="5400000">
            <a:off x="4008021" y="4617509"/>
            <a:ext cx="167126" cy="5827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D78989-989C-48D5-8818-F03228805EAA}"/>
              </a:ext>
            </a:extLst>
          </p:cNvPr>
          <p:cNvSpPr txBox="1"/>
          <p:nvPr/>
        </p:nvSpPr>
        <p:spPr>
          <a:xfrm>
            <a:off x="3677593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0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FC4D-5C19-4629-AACD-644FABC1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Version: 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Bounds</a:t>
            </a:r>
            <a:endParaRPr lang="zh-HK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75703D-8D9D-459E-B5FA-A23234591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163446"/>
              </p:ext>
            </p:extLst>
          </p:nvPr>
        </p:nvGraphicFramePr>
        <p:xfrm>
          <a:off x="2799562" y="169725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AutoShape 3">
            <a:extLst>
              <a:ext uri="{FF2B5EF4-FFF2-40B4-BE49-F238E27FC236}">
                <a16:creationId xmlns:a16="http://schemas.microsoft.com/office/drawing/2014/main" id="{4E3A8655-B6C5-4DB8-9DE1-6B6BF9A15279}"/>
              </a:ext>
            </a:extLst>
          </p:cNvPr>
          <p:cNvCxnSpPr>
            <a:cxnSpLocks noChangeShapeType="1"/>
            <a:stCxn id="6" idx="0"/>
          </p:cNvCxnSpPr>
          <p:nvPr/>
        </p:nvCxnSpPr>
        <p:spPr bwMode="auto">
          <a:xfrm flipH="1">
            <a:off x="5169382" y="3563748"/>
            <a:ext cx="4251" cy="16550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8">
            <a:extLst>
              <a:ext uri="{FF2B5EF4-FFF2-40B4-BE49-F238E27FC236}">
                <a16:creationId xmlns:a16="http://schemas.microsoft.com/office/drawing/2014/main" id="{6AEC7E26-AD2D-40EF-BA92-E06F6C45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195" y="356374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97D92B-E5FD-4A34-A5CB-D84F74DA8067}"/>
              </a:ext>
            </a:extLst>
          </p:cNvPr>
          <p:cNvCxnSpPr/>
          <p:nvPr/>
        </p:nvCxnSpPr>
        <p:spPr bwMode="auto">
          <a:xfrm>
            <a:off x="4656071" y="2211132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40F262-6759-4639-8BD4-3EE058970988}"/>
              </a:ext>
            </a:extLst>
          </p:cNvPr>
          <p:cNvCxnSpPr/>
          <p:nvPr/>
        </p:nvCxnSpPr>
        <p:spPr bwMode="auto">
          <a:xfrm>
            <a:off x="7302289" y="2190016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9B1D000-D3F4-4531-9B0B-6571B715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617" y="4362732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74295F4-713B-465C-AACC-04244147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934" y="3992931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A3DC1981-9BDE-47CA-910F-66786813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005" y="3923266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D8B257-9BF8-408B-8A8D-E1C4F9FA0999}"/>
              </a:ext>
            </a:extLst>
          </p:cNvPr>
          <p:cNvCxnSpPr/>
          <p:nvPr/>
        </p:nvCxnSpPr>
        <p:spPr bwMode="auto">
          <a:xfrm>
            <a:off x="4664938" y="3476272"/>
            <a:ext cx="2639568" cy="12374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AutoShape 3">
            <a:extLst>
              <a:ext uri="{FF2B5EF4-FFF2-40B4-BE49-F238E27FC236}">
                <a16:creationId xmlns:a16="http://schemas.microsoft.com/office/drawing/2014/main" id="{B63B39FC-7116-485A-88B4-43ACA601E710}"/>
              </a:ext>
            </a:extLst>
          </p:cNvPr>
          <p:cNvCxnSpPr>
            <a:cxnSpLocks noChangeShapeType="1"/>
            <a:stCxn id="9" idx="0"/>
          </p:cNvCxnSpPr>
          <p:nvPr/>
        </p:nvCxnSpPr>
        <p:spPr bwMode="auto">
          <a:xfrm flipH="1">
            <a:off x="6815302" y="4362732"/>
            <a:ext cx="1753" cy="147574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770C25-0130-48B6-80A6-8DDC71EE0FD0}"/>
              </a:ext>
            </a:extLst>
          </p:cNvPr>
          <p:cNvGrpSpPr/>
          <p:nvPr/>
        </p:nvGrpSpPr>
        <p:grpSpPr>
          <a:xfrm>
            <a:off x="4438439" y="2776673"/>
            <a:ext cx="3162758" cy="1622972"/>
            <a:chOff x="3162877" y="2476417"/>
            <a:chExt cx="3162758" cy="1622972"/>
          </a:xfrm>
        </p:grpSpPr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9986A5A7-ABFA-4D19-850B-F2E636019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9">
              <a:extLst>
                <a:ext uri="{FF2B5EF4-FFF2-40B4-BE49-F238E27FC236}">
                  <a16:creationId xmlns:a16="http://schemas.microsoft.com/office/drawing/2014/main" id="{2B45B640-C488-4F45-9FB3-7ED0CC43A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668A155C-2841-4CD1-956C-6E210E532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D9701CB7-219B-49A8-8F62-C633ADFE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88BBFF0C-D8FE-411C-9148-1010BBD08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3BF8771-1BC7-4573-BA29-D6249463B770}"/>
              </a:ext>
            </a:extLst>
          </p:cNvPr>
          <p:cNvSpPr txBox="1"/>
          <p:nvPr/>
        </p:nvSpPr>
        <p:spPr>
          <a:xfrm>
            <a:off x="4599960" y="4489098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line (at t):</a:t>
            </a:r>
          </a:p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HK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(x)=m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c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4CBF5-72E6-495C-8FC9-2013C258E3D6}"/>
              </a:ext>
            </a:extLst>
          </p:cNvPr>
          <p:cNvSpPr txBox="1"/>
          <p:nvPr/>
        </p:nvSpPr>
        <p:spPr>
          <a:xfrm>
            <a:off x="2280740" y="5880709"/>
            <a:ext cx="83586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optimized tangent line is also in O(d) time.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A180A-6013-439B-B7D3-0B9960D8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6956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34FC-1682-4F6F-963A-7CA1737A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CE827-63A1-4F0F-870C-781831F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14</a:t>
            </a:fld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1A193-2A97-4630-9C7A-396636B17088}"/>
              </a:ext>
            </a:extLst>
          </p:cNvPr>
          <p:cNvSpPr txBox="1"/>
          <p:nvPr/>
        </p:nvSpPr>
        <p:spPr>
          <a:xfrm>
            <a:off x="3909270" y="2353929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(Queries/sec)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CF22C2-896C-4821-9A4C-4000534DF710}"/>
              </a:ext>
            </a:extLst>
          </p:cNvPr>
          <p:cNvSpPr/>
          <p:nvPr/>
        </p:nvSpPr>
        <p:spPr>
          <a:xfrm>
            <a:off x="-1" y="6567586"/>
            <a:ext cx="12192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SOTA: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4C276-5236-4693-83F3-E63B5CCB4085}"/>
              </a:ext>
            </a:extLst>
          </p:cNvPr>
          <p:cNvSpPr txBox="1"/>
          <p:nvPr/>
        </p:nvSpPr>
        <p:spPr>
          <a:xfrm>
            <a:off x="1160951" y="1165102"/>
            <a:ext cx="7957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SCAN (baseline), LIBSVM, SOTA and KARL</a:t>
            </a:r>
          </a:p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 UCI Machine Learning Repository/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89770-7D7E-452B-A4D7-4E6CBD63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54" y="2872220"/>
            <a:ext cx="51720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2DCC-792C-4EFF-ABDA-C3AAFF8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25556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Experiments (in Type I-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)</a:t>
            </a:r>
            <a:endParaRPr lang="zh-HK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73D31-7C1F-4B79-BE75-D3988392507C}"/>
              </a:ext>
            </a:extLst>
          </p:cNvPr>
          <p:cNvSpPr txBox="1"/>
          <p:nvPr/>
        </p:nvSpPr>
        <p:spPr>
          <a:xfrm>
            <a:off x="2217928" y="1837761"/>
            <a:ext cx="2885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seven thresholds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9A0861-2597-4EAD-8287-DF6D471C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120" y="2308065"/>
            <a:ext cx="2971800" cy="2600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9AB9B8-91F2-48BE-8B7B-5D6B78ECCFB9}"/>
              </a:ext>
            </a:extLst>
          </p:cNvPr>
          <p:cNvSpPr txBox="1"/>
          <p:nvPr/>
        </p:nvSpPr>
        <p:spPr>
          <a:xfrm>
            <a:off x="8448395" y="1811772"/>
            <a:ext cx="3856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data size in dataset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susy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139C3C-2E3B-4011-8F01-3A7164354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56" y="2362790"/>
            <a:ext cx="8010525" cy="261937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765FB9E-1C1A-4F47-B567-92838636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15</a:t>
            </a:fld>
            <a:endParaRPr lang="zh-HK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CE6AB-18AA-4566-B68D-7F264AA7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945" y="1365753"/>
            <a:ext cx="39814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6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54FB-DD1B-496E-8DC2-18F7AA82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86B0-2311-4730-A8F8-852E659F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986"/>
            <a:ext cx="10515600" cy="5396014"/>
          </a:xfrm>
        </p:spPr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done: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Kernel Aggregation Rapid Library (KARL)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 wide range of models (in prediction stage)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Classification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SVM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 SVM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higher throughput than the state-of-the-art by 2.5-738x times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implementation into the library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different types of machine learning models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different types of kernel functions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interesting applications, e.g., Kernel Density Visualization (Ongoing)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4F6FE-5E57-4E65-A4ED-A8EAE177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443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83D9-C34A-41C0-A43B-3D02436E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0"/>
            <a:ext cx="1204099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 and 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63DFA-EF6F-49A5-8067-14DF65289F0F}"/>
              </a:ext>
            </a:extLst>
          </p:cNvPr>
          <p:cNvSpPr/>
          <p:nvPr/>
        </p:nvSpPr>
        <p:spPr>
          <a:xfrm>
            <a:off x="1676551" y="1786603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/>
              <p:nvPr/>
            </p:nvSpPr>
            <p:spPr>
              <a:xfrm>
                <a:off x="5488813" y="1664391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13" y="1664391"/>
                <a:ext cx="4639090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6F2BB6-EB83-48A3-A2A0-2EB0739D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2</a:t>
            </a:fld>
            <a:endParaRPr lang="zh-HK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26FDD-B6EE-44BF-9BA8-D3289A912616}"/>
              </a:ext>
            </a:extLst>
          </p:cNvPr>
          <p:cNvSpPr txBox="1"/>
          <p:nvPr/>
        </p:nvSpPr>
        <p:spPr>
          <a:xfrm>
            <a:off x="8297002" y="1342849"/>
            <a:ext cx="192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E5EEB97-07B7-49EB-8CFC-C476DFE46973}"/>
              </a:ext>
            </a:extLst>
          </p:cNvPr>
          <p:cNvSpPr/>
          <p:nvPr/>
        </p:nvSpPr>
        <p:spPr>
          <a:xfrm rot="16200000">
            <a:off x="9115120" y="1181882"/>
            <a:ext cx="181524" cy="12184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C32AB-0A3B-4853-B8B5-6F380940A608}"/>
              </a:ext>
            </a:extLst>
          </p:cNvPr>
          <p:cNvSpPr txBox="1"/>
          <p:nvPr/>
        </p:nvSpPr>
        <p:spPr>
          <a:xfrm>
            <a:off x="5367994" y="2280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F532FDC-1948-4258-89A6-E6962C2A3E66}"/>
              </a:ext>
            </a:extLst>
          </p:cNvPr>
          <p:cNvSpPr/>
          <p:nvPr/>
        </p:nvSpPr>
        <p:spPr>
          <a:xfrm rot="5400000">
            <a:off x="5684016" y="2181130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791119F-25CF-4B96-A8D4-8307AFD5B74F}"/>
              </a:ext>
            </a:extLst>
          </p:cNvPr>
          <p:cNvSpPr/>
          <p:nvPr/>
        </p:nvSpPr>
        <p:spPr>
          <a:xfrm rot="16200000">
            <a:off x="6009753" y="1668560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AD2A6-6103-4CDE-A685-1069B7025A48}"/>
              </a:ext>
            </a:extLst>
          </p:cNvPr>
          <p:cNvSpPr txBox="1"/>
          <p:nvPr/>
        </p:nvSpPr>
        <p:spPr>
          <a:xfrm>
            <a:off x="5713655" y="13255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D7A74E0-B668-49D8-AC57-63DB8D0BFD7D}"/>
              </a:ext>
            </a:extLst>
          </p:cNvPr>
          <p:cNvSpPr/>
          <p:nvPr/>
        </p:nvSpPr>
        <p:spPr>
          <a:xfrm rot="16200000">
            <a:off x="7227906" y="1671353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2743D9-338A-43D3-962F-FCCB2D6F1B45}"/>
              </a:ext>
            </a:extLst>
          </p:cNvPr>
          <p:cNvSpPr txBox="1"/>
          <p:nvPr/>
        </p:nvSpPr>
        <p:spPr>
          <a:xfrm>
            <a:off x="6760154" y="1334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85EDB6-4B6F-4E20-9524-711F169A5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522056"/>
                  </p:ext>
                </p:extLst>
              </p:nvPr>
            </p:nvGraphicFramePr>
            <p:xfrm>
              <a:off x="811988" y="3289410"/>
              <a:ext cx="10313874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3747">
                      <a:extLst>
                        <a:ext uri="{9D8B030D-6E8A-4147-A177-3AD203B41FA5}">
                          <a16:colId xmlns:a16="http://schemas.microsoft.com/office/drawing/2014/main" val="70952935"/>
                        </a:ext>
                      </a:extLst>
                    </a:gridCol>
                    <a:gridCol w="2932169">
                      <a:extLst>
                        <a:ext uri="{9D8B030D-6E8A-4147-A177-3AD203B41FA5}">
                          <a16:colId xmlns:a16="http://schemas.microsoft.com/office/drawing/2014/main" val="2733440155"/>
                        </a:ext>
                      </a:extLst>
                    </a:gridCol>
                    <a:gridCol w="3437958">
                      <a:extLst>
                        <a:ext uri="{9D8B030D-6E8A-4147-A177-3AD203B41FA5}">
                          <a16:colId xmlns:a16="http://schemas.microsoft.com/office/drawing/2014/main" val="6650353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of weighting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Used in model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Application(s)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7434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I: identical, positive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(most specific)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 Density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Crime rate prediction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Ecological modeling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Particle Searching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0145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II: positive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(subsuming Type I)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Outlier detection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3421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III: no restriction 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altLang="zh-HK" sz="1800" b="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(subsuming Type II)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Tumor samples classification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Image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5749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85EDB6-4B6F-4E20-9524-711F169A5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522056"/>
                  </p:ext>
                </p:extLst>
              </p:nvPr>
            </p:nvGraphicFramePr>
            <p:xfrm>
              <a:off x="811988" y="3289410"/>
              <a:ext cx="10313874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3747">
                      <a:extLst>
                        <a:ext uri="{9D8B030D-6E8A-4147-A177-3AD203B41FA5}">
                          <a16:colId xmlns:a16="http://schemas.microsoft.com/office/drawing/2014/main" val="70952935"/>
                        </a:ext>
                      </a:extLst>
                    </a:gridCol>
                    <a:gridCol w="2932169">
                      <a:extLst>
                        <a:ext uri="{9D8B030D-6E8A-4147-A177-3AD203B41FA5}">
                          <a16:colId xmlns:a16="http://schemas.microsoft.com/office/drawing/2014/main" val="2733440155"/>
                        </a:ext>
                      </a:extLst>
                    </a:gridCol>
                    <a:gridCol w="3437958">
                      <a:extLst>
                        <a:ext uri="{9D8B030D-6E8A-4147-A177-3AD203B41FA5}">
                          <a16:colId xmlns:a16="http://schemas.microsoft.com/office/drawing/2014/main" val="6650353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of weighting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Used in model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Application(s)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743482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5" t="-44000" r="-161978" b="-1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 Density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Crime rate prediction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Ecological modeling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Particle Searching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014567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5" t="-203774" r="-161978" b="-1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Outlier detection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342132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5" t="-214667" r="-161978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Tumor samples classification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Image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57499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9E0E80E-B935-484D-A585-1DE451F42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69547"/>
              </p:ext>
            </p:extLst>
          </p:nvPr>
        </p:nvGraphicFramePr>
        <p:xfrm>
          <a:off x="813732" y="3305262"/>
          <a:ext cx="10310070" cy="2827090"/>
        </p:xfrm>
        <a:graphic>
          <a:graphicData uri="http://schemas.openxmlformats.org/drawingml/2006/table">
            <a:tbl>
              <a:tblPr/>
              <a:tblGrid>
                <a:gridCol w="10310070">
                  <a:extLst>
                    <a:ext uri="{9D8B030D-6E8A-4147-A177-3AD203B41FA5}">
                      <a16:colId xmlns:a16="http://schemas.microsoft.com/office/drawing/2014/main" val="3576131327"/>
                    </a:ext>
                  </a:extLst>
                </a:gridCol>
              </a:tblGrid>
              <a:tr h="2827090">
                <a:tc>
                  <a:txBody>
                    <a:bodyPr/>
                    <a:lstStyle/>
                    <a:p>
                      <a:endParaRPr lang="en-US" altLang="zh-HK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08231"/>
                  </a:ext>
                </a:extLst>
              </a:tr>
            </a:tbl>
          </a:graphicData>
        </a:graphic>
      </p:graphicFrame>
      <p:sp>
        <p:nvSpPr>
          <p:cNvPr id="23" name="Right Brace 22">
            <a:extLst>
              <a:ext uri="{FF2B5EF4-FFF2-40B4-BE49-F238E27FC236}">
                <a16:creationId xmlns:a16="http://schemas.microsoft.com/office/drawing/2014/main" id="{AAA69F15-2861-4FCD-A147-BB8E33817E25}"/>
              </a:ext>
            </a:extLst>
          </p:cNvPr>
          <p:cNvSpPr/>
          <p:nvPr/>
        </p:nvSpPr>
        <p:spPr>
          <a:xfrm rot="5400000">
            <a:off x="8210755" y="2153384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84CDF-32B6-458E-8698-274E76CA0FFB}"/>
              </a:ext>
            </a:extLst>
          </p:cNvPr>
          <p:cNvSpPr txBox="1"/>
          <p:nvPr/>
        </p:nvSpPr>
        <p:spPr>
          <a:xfrm>
            <a:off x="7819947" y="229403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02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17052" y="-100892"/>
            <a:ext cx="9492143" cy="1143000"/>
          </a:xfrm>
        </p:spPr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618" y="962008"/>
            <a:ext cx="5738070" cy="5181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Black dots (Crimes)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Aggravated assault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Robbery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Commercial burglary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motor vehicle theft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Regions: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Crime rates prediction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9197" y="829453"/>
            <a:ext cx="3960686" cy="54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T. Hart and P.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Zandbergen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“Kernel density estimation and hotspot mapping Examining the influence of interpolation method, grid cell size, and bandwidth on crime forecasting”, International Journal of Police Strategies and Management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BA86-B21B-4CB5-A1CC-FE4FF5F4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3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94CFC9-F59F-4E0A-959B-E49C96BD618C}"/>
                  </a:ext>
                </a:extLst>
              </p:cNvPr>
              <p:cNvSpPr/>
              <p:nvPr/>
            </p:nvSpPr>
            <p:spPr>
              <a:xfrm>
                <a:off x="5390769" y="2213096"/>
                <a:ext cx="840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94CFC9-F59F-4E0A-959B-E49C96BD6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769" y="2213096"/>
                <a:ext cx="84080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4FF75B-FD65-4EA9-AAC9-57F460747FF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31577" y="2397762"/>
            <a:ext cx="1045636" cy="38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F159EB-270C-4F66-A181-1F74E1101823}"/>
              </a:ext>
            </a:extLst>
          </p:cNvPr>
          <p:cNvSpPr txBox="1"/>
          <p:nvPr/>
        </p:nvSpPr>
        <p:spPr>
          <a:xfrm>
            <a:off x="4679458" y="1941607"/>
            <a:ext cx="23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generate color?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4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16C5-C463-4C9F-B778-DE34F0CA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1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Support Vector Machine Classification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48">
            <a:extLst>
              <a:ext uri="{FF2B5EF4-FFF2-40B4-BE49-F238E27FC236}">
                <a16:creationId xmlns:a16="http://schemas.microsoft.com/office/drawing/2014/main" id="{CA03D8E9-4841-4A79-BD62-6FAE6CEC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66" y="323152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8">
            <a:extLst>
              <a:ext uri="{FF2B5EF4-FFF2-40B4-BE49-F238E27FC236}">
                <a16:creationId xmlns:a16="http://schemas.microsoft.com/office/drawing/2014/main" id="{82C65353-91AF-44DE-AEF9-68BF5C57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791" y="23804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8">
            <a:extLst>
              <a:ext uri="{FF2B5EF4-FFF2-40B4-BE49-F238E27FC236}">
                <a16:creationId xmlns:a16="http://schemas.microsoft.com/office/drawing/2014/main" id="{52608C42-1DE5-4BEF-94C1-EB913579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791" y="3980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8">
            <a:extLst>
              <a:ext uri="{FF2B5EF4-FFF2-40B4-BE49-F238E27FC236}">
                <a16:creationId xmlns:a16="http://schemas.microsoft.com/office/drawing/2014/main" id="{C0F626CE-EAF6-40F3-A9D2-680A9AF3B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8791" y="3218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8">
            <a:extLst>
              <a:ext uri="{FF2B5EF4-FFF2-40B4-BE49-F238E27FC236}">
                <a16:creationId xmlns:a16="http://schemas.microsoft.com/office/drawing/2014/main" id="{0783C1F0-7208-419C-9D1F-BF94D2561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666" y="3980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8">
            <a:extLst>
              <a:ext uri="{FF2B5EF4-FFF2-40B4-BE49-F238E27FC236}">
                <a16:creationId xmlns:a16="http://schemas.microsoft.com/office/drawing/2014/main" id="{3B00F41F-8CC4-464E-B52C-BE3AE300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0866" y="23804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8">
            <a:extLst>
              <a:ext uri="{FF2B5EF4-FFF2-40B4-BE49-F238E27FC236}">
                <a16:creationId xmlns:a16="http://schemas.microsoft.com/office/drawing/2014/main" id="{D3A8572C-AB1E-48F9-82E1-3740FA323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0991" y="323152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1A78873-96D9-494B-B3BA-F7557D03C80D}"/>
              </a:ext>
            </a:extLst>
          </p:cNvPr>
          <p:cNvCxnSpPr/>
          <p:nvPr/>
        </p:nvCxnSpPr>
        <p:spPr>
          <a:xfrm flipV="1">
            <a:off x="10528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1B0D69C-C181-49BB-ABF6-68A4E7753742}"/>
              </a:ext>
            </a:extLst>
          </p:cNvPr>
          <p:cNvCxnSpPr/>
          <p:nvPr/>
        </p:nvCxnSpPr>
        <p:spPr>
          <a:xfrm>
            <a:off x="1129066" y="3371080"/>
            <a:ext cx="10668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0">
            <a:extLst>
              <a:ext uri="{FF2B5EF4-FFF2-40B4-BE49-F238E27FC236}">
                <a16:creationId xmlns:a16="http://schemas.microsoft.com/office/drawing/2014/main" id="{4C50FACB-6308-4723-9DBE-59D5A6C8C62B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3666" y="3066280"/>
            <a:ext cx="38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8213F4C-2432-49CE-9EB4-D5FB46D0D1BE}"/>
              </a:ext>
            </a:extLst>
          </p:cNvPr>
          <p:cNvCxnSpPr/>
          <p:nvPr/>
        </p:nvCxnSpPr>
        <p:spPr>
          <a:xfrm flipH="1">
            <a:off x="2195866" y="2532880"/>
            <a:ext cx="2362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178720-1D7B-4E06-9E07-D72AC1C23983}"/>
              </a:ext>
            </a:extLst>
          </p:cNvPr>
          <p:cNvCxnSpPr/>
          <p:nvPr/>
        </p:nvCxnSpPr>
        <p:spPr>
          <a:xfrm flipH="1" flipV="1">
            <a:off x="21958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31B0147-30E3-4456-8A9B-6B34C77C5786}"/>
              </a:ext>
            </a:extLst>
          </p:cNvPr>
          <p:cNvCxnSpPr/>
          <p:nvPr/>
        </p:nvCxnSpPr>
        <p:spPr>
          <a:xfrm flipV="1">
            <a:off x="3338866" y="2532880"/>
            <a:ext cx="12192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7DE7546-3AE7-41E0-ABC5-F64691689106}"/>
              </a:ext>
            </a:extLst>
          </p:cNvPr>
          <p:cNvCxnSpPr/>
          <p:nvPr/>
        </p:nvCxnSpPr>
        <p:spPr>
          <a:xfrm flipH="1">
            <a:off x="2195866" y="33710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26C80DB-C06F-44BC-99F0-958A10DA7B8D}"/>
              </a:ext>
            </a:extLst>
          </p:cNvPr>
          <p:cNvCxnSpPr/>
          <p:nvPr/>
        </p:nvCxnSpPr>
        <p:spPr>
          <a:xfrm flipH="1">
            <a:off x="2195866" y="4209280"/>
            <a:ext cx="228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8182376-99AA-4E90-8E93-98FA8D01B8F0}"/>
              </a:ext>
            </a:extLst>
          </p:cNvPr>
          <p:cNvCxnSpPr/>
          <p:nvPr/>
        </p:nvCxnSpPr>
        <p:spPr>
          <a:xfrm flipH="1" flipV="1">
            <a:off x="3338866" y="33710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61688AF-5AC8-401B-BA66-DA983499AC13}"/>
              </a:ext>
            </a:extLst>
          </p:cNvPr>
          <p:cNvCxnSpPr/>
          <p:nvPr/>
        </p:nvCxnSpPr>
        <p:spPr>
          <a:xfrm flipV="1">
            <a:off x="4481866" y="3371080"/>
            <a:ext cx="12192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2C4DF35-E3BA-4689-A2D0-9112DC728465}"/>
              </a:ext>
            </a:extLst>
          </p:cNvPr>
          <p:cNvCxnSpPr/>
          <p:nvPr/>
        </p:nvCxnSpPr>
        <p:spPr>
          <a:xfrm flipH="1" flipV="1">
            <a:off x="45580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CD00B22-6086-4A1B-B3E6-9FB336925A07}"/>
              </a:ext>
            </a:extLst>
          </p:cNvPr>
          <p:cNvCxnSpPr/>
          <p:nvPr/>
        </p:nvCxnSpPr>
        <p:spPr>
          <a:xfrm flipH="1">
            <a:off x="5701066" y="3371080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B686589-F6FE-4720-854F-8803145906BB}"/>
              </a:ext>
            </a:extLst>
          </p:cNvPr>
          <p:cNvSpPr txBox="1"/>
          <p:nvPr/>
        </p:nvSpPr>
        <p:spPr>
          <a:xfrm>
            <a:off x="7136740" y="364944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CA9BB0D7-4984-490B-8BA1-0FBE9036A762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666" y="4895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7EBAA07-7B40-4584-81F3-4907AC37034B}"/>
              </a:ext>
            </a:extLst>
          </p:cNvPr>
          <p:cNvCxnSpPr/>
          <p:nvPr/>
        </p:nvCxnSpPr>
        <p:spPr>
          <a:xfrm flipH="1">
            <a:off x="4024666" y="42092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3">
            <a:extLst>
              <a:ext uri="{FF2B5EF4-FFF2-40B4-BE49-F238E27FC236}">
                <a16:creationId xmlns:a16="http://schemas.microsoft.com/office/drawing/2014/main" id="{F0D0AD89-DDCF-4565-B2FD-1CE53E300CE5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666" y="4895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D07153B-4899-40F3-96EE-DEC73D03FCA3}"/>
              </a:ext>
            </a:extLst>
          </p:cNvPr>
          <p:cNvCxnSpPr/>
          <p:nvPr/>
        </p:nvCxnSpPr>
        <p:spPr>
          <a:xfrm flipH="1">
            <a:off x="1738666" y="42092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3">
            <a:extLst>
              <a:ext uri="{FF2B5EF4-FFF2-40B4-BE49-F238E27FC236}">
                <a16:creationId xmlns:a16="http://schemas.microsoft.com/office/drawing/2014/main" id="{AE7FC21A-D1A1-4923-BE05-5A2AC7FCFB47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866" y="40568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6652BE1-C1D7-455D-A539-0E9ABECF97D5}"/>
              </a:ext>
            </a:extLst>
          </p:cNvPr>
          <p:cNvCxnSpPr/>
          <p:nvPr/>
        </p:nvCxnSpPr>
        <p:spPr>
          <a:xfrm flipH="1">
            <a:off x="671866" y="33710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3">
            <a:extLst>
              <a:ext uri="{FF2B5EF4-FFF2-40B4-BE49-F238E27FC236}">
                <a16:creationId xmlns:a16="http://schemas.microsoft.com/office/drawing/2014/main" id="{89ED9AB6-52B5-4E99-A883-7F950AC08304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1466" y="17708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C09F60F-AC18-40C2-8D66-670A85815371}"/>
              </a:ext>
            </a:extLst>
          </p:cNvPr>
          <p:cNvCxnSpPr/>
          <p:nvPr/>
        </p:nvCxnSpPr>
        <p:spPr>
          <a:xfrm flipV="1">
            <a:off x="4634266" y="2075680"/>
            <a:ext cx="45720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31F0DB2-1D9A-4AAC-A4CF-397578CDCF4D}"/>
              </a:ext>
            </a:extLst>
          </p:cNvPr>
          <p:cNvCxnSpPr/>
          <p:nvPr/>
        </p:nvCxnSpPr>
        <p:spPr>
          <a:xfrm>
            <a:off x="1586266" y="2151880"/>
            <a:ext cx="60960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3">
            <a:extLst>
              <a:ext uri="{FF2B5EF4-FFF2-40B4-BE49-F238E27FC236}">
                <a16:creationId xmlns:a16="http://schemas.microsoft.com/office/drawing/2014/main" id="{3FAAA0C3-BB5D-4EC5-907C-3343B4EBA43A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666" y="1847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4E899893-41C1-422E-86D2-CD288D762715}"/>
              </a:ext>
            </a:extLst>
          </p:cNvPr>
          <p:cNvSpPr/>
          <p:nvPr/>
        </p:nvSpPr>
        <p:spPr>
          <a:xfrm>
            <a:off x="2043466" y="4514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7F42FD-95D1-4E95-ABC1-6BC36D0C2454}"/>
              </a:ext>
            </a:extLst>
          </p:cNvPr>
          <p:cNvSpPr/>
          <p:nvPr/>
        </p:nvSpPr>
        <p:spPr>
          <a:xfrm>
            <a:off x="1967266" y="4590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97C612-D423-45ED-9BA7-7790515FF636}"/>
              </a:ext>
            </a:extLst>
          </p:cNvPr>
          <p:cNvSpPr/>
          <p:nvPr/>
        </p:nvSpPr>
        <p:spPr>
          <a:xfrm>
            <a:off x="1891066" y="4666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52BCD00-E61E-49DA-AEB4-93F4131CB414}"/>
              </a:ext>
            </a:extLst>
          </p:cNvPr>
          <p:cNvSpPr/>
          <p:nvPr/>
        </p:nvSpPr>
        <p:spPr>
          <a:xfrm>
            <a:off x="4329466" y="4514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56201E-51C7-4725-8580-F7273AAD3550}"/>
              </a:ext>
            </a:extLst>
          </p:cNvPr>
          <p:cNvSpPr/>
          <p:nvPr/>
        </p:nvSpPr>
        <p:spPr>
          <a:xfrm>
            <a:off x="4253266" y="4590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2F2F2D-A5C2-4665-BB9D-1BB3D5D6DD11}"/>
              </a:ext>
            </a:extLst>
          </p:cNvPr>
          <p:cNvSpPr/>
          <p:nvPr/>
        </p:nvSpPr>
        <p:spPr>
          <a:xfrm>
            <a:off x="4177066" y="4666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8CD60A0-3700-47B7-B19E-BCF4F4C1DBA7}"/>
              </a:ext>
            </a:extLst>
          </p:cNvPr>
          <p:cNvSpPr/>
          <p:nvPr/>
        </p:nvSpPr>
        <p:spPr>
          <a:xfrm>
            <a:off x="976666" y="37520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BBB570-04A7-477F-9732-1793F8C0BB98}"/>
              </a:ext>
            </a:extLst>
          </p:cNvPr>
          <p:cNvSpPr/>
          <p:nvPr/>
        </p:nvSpPr>
        <p:spPr>
          <a:xfrm>
            <a:off x="900466" y="38282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2A6C9BF-5797-456B-B80F-0DEDD5515435}"/>
              </a:ext>
            </a:extLst>
          </p:cNvPr>
          <p:cNvSpPr/>
          <p:nvPr/>
        </p:nvSpPr>
        <p:spPr>
          <a:xfrm>
            <a:off x="824266" y="39044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238475-35B6-418E-AB26-A23BB1907EF3}"/>
              </a:ext>
            </a:extLst>
          </p:cNvPr>
          <p:cNvSpPr/>
          <p:nvPr/>
        </p:nvSpPr>
        <p:spPr>
          <a:xfrm>
            <a:off x="1814866" y="1923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C400864-A66C-43B0-B71B-B0F01D80B77D}"/>
              </a:ext>
            </a:extLst>
          </p:cNvPr>
          <p:cNvSpPr/>
          <p:nvPr/>
        </p:nvSpPr>
        <p:spPr>
          <a:xfrm>
            <a:off x="1891066" y="1999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DB1C92-476E-41B2-A490-C56A9D9451E3}"/>
              </a:ext>
            </a:extLst>
          </p:cNvPr>
          <p:cNvSpPr/>
          <p:nvPr/>
        </p:nvSpPr>
        <p:spPr>
          <a:xfrm>
            <a:off x="1967266" y="20756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EE61D60-7ECC-4BB4-AE65-A3A1E6090999}"/>
              </a:ext>
            </a:extLst>
          </p:cNvPr>
          <p:cNvSpPr/>
          <p:nvPr/>
        </p:nvSpPr>
        <p:spPr>
          <a:xfrm>
            <a:off x="4710466" y="1847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8556B83-DFA1-4AA4-996C-9B2AD6D6429F}"/>
              </a:ext>
            </a:extLst>
          </p:cNvPr>
          <p:cNvSpPr/>
          <p:nvPr/>
        </p:nvSpPr>
        <p:spPr>
          <a:xfrm>
            <a:off x="4634266" y="1923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B45D51-33A1-4350-9F7E-A5D567FEDFDD}"/>
              </a:ext>
            </a:extLst>
          </p:cNvPr>
          <p:cNvSpPr/>
          <p:nvPr/>
        </p:nvSpPr>
        <p:spPr>
          <a:xfrm>
            <a:off x="4558066" y="1999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4D93776-D000-4BFD-85C4-3E7342E8F2C2}"/>
              </a:ext>
            </a:extLst>
          </p:cNvPr>
          <p:cNvSpPr/>
          <p:nvPr/>
        </p:nvSpPr>
        <p:spPr>
          <a:xfrm>
            <a:off x="71488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2E7C860-6BBA-42E4-93F6-071B3CA6772D}"/>
              </a:ext>
            </a:extLst>
          </p:cNvPr>
          <p:cNvSpPr/>
          <p:nvPr/>
        </p:nvSpPr>
        <p:spPr>
          <a:xfrm>
            <a:off x="69202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BB8B6B-824D-4D7A-8FAB-8342A4329F12}"/>
              </a:ext>
            </a:extLst>
          </p:cNvPr>
          <p:cNvSpPr/>
          <p:nvPr/>
        </p:nvSpPr>
        <p:spPr>
          <a:xfrm>
            <a:off x="6234466" y="34472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26F738-6F47-4DBD-8E0A-CC04BD2C3746}"/>
              </a:ext>
            </a:extLst>
          </p:cNvPr>
          <p:cNvSpPr/>
          <p:nvPr/>
        </p:nvSpPr>
        <p:spPr>
          <a:xfrm>
            <a:off x="66916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7B1B34-0B03-47F0-8ADA-47D06A995EBD}"/>
              </a:ext>
            </a:extLst>
          </p:cNvPr>
          <p:cNvSpPr/>
          <p:nvPr/>
        </p:nvSpPr>
        <p:spPr>
          <a:xfrm>
            <a:off x="64630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7138854-B917-49DD-B863-0AB8E1311383}"/>
              </a:ext>
            </a:extLst>
          </p:cNvPr>
          <p:cNvSpPr/>
          <p:nvPr/>
        </p:nvSpPr>
        <p:spPr>
          <a:xfrm>
            <a:off x="9028471" y="2206408"/>
            <a:ext cx="2895600" cy="25146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56368A5-E642-4CF4-B345-4C17250AB5DA}"/>
              </a:ext>
            </a:extLst>
          </p:cNvPr>
          <p:cNvCxnSpPr>
            <a:cxnSpLocks/>
          </p:cNvCxnSpPr>
          <p:nvPr/>
        </p:nvCxnSpPr>
        <p:spPr>
          <a:xfrm>
            <a:off x="7852666" y="3502857"/>
            <a:ext cx="118127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2F1B11A-A2E7-4433-916D-DFCBBC4A18CD}"/>
              </a:ext>
            </a:extLst>
          </p:cNvPr>
          <p:cNvSpPr/>
          <p:nvPr/>
        </p:nvSpPr>
        <p:spPr>
          <a:xfrm>
            <a:off x="8331980" y="35615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線單箭頭接點 60">
            <a:extLst>
              <a:ext uri="{FF2B5EF4-FFF2-40B4-BE49-F238E27FC236}">
                <a16:creationId xmlns:a16="http://schemas.microsoft.com/office/drawing/2014/main" id="{AD0F5DB2-0889-4B8E-9170-FCEAAAF49652}"/>
              </a:ext>
            </a:extLst>
          </p:cNvPr>
          <p:cNvCxnSpPr/>
          <p:nvPr/>
        </p:nvCxnSpPr>
        <p:spPr>
          <a:xfrm flipV="1">
            <a:off x="9257071" y="2282608"/>
            <a:ext cx="0" cy="2362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1">
            <a:extLst>
              <a:ext uri="{FF2B5EF4-FFF2-40B4-BE49-F238E27FC236}">
                <a16:creationId xmlns:a16="http://schemas.microsoft.com/office/drawing/2014/main" id="{F87F6EB3-AEA1-42CE-BF3B-397C4E3C7BD3}"/>
              </a:ext>
            </a:extLst>
          </p:cNvPr>
          <p:cNvCxnSpPr/>
          <p:nvPr/>
        </p:nvCxnSpPr>
        <p:spPr>
          <a:xfrm>
            <a:off x="9104671" y="4416208"/>
            <a:ext cx="2743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橢圓 76">
            <a:extLst>
              <a:ext uri="{FF2B5EF4-FFF2-40B4-BE49-F238E27FC236}">
                <a16:creationId xmlns:a16="http://schemas.microsoft.com/office/drawing/2014/main" id="{7ED5739F-97C9-4DDB-ADAE-19E138A12FD1}"/>
              </a:ext>
            </a:extLst>
          </p:cNvPr>
          <p:cNvSpPr/>
          <p:nvPr/>
        </p:nvSpPr>
        <p:spPr>
          <a:xfrm>
            <a:off x="10476271" y="2435008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橢圓 77">
            <a:extLst>
              <a:ext uri="{FF2B5EF4-FFF2-40B4-BE49-F238E27FC236}">
                <a16:creationId xmlns:a16="http://schemas.microsoft.com/office/drawing/2014/main" id="{3EF3B92E-DEBC-4F63-B755-90E8C6565B4B}"/>
              </a:ext>
            </a:extLst>
          </p:cNvPr>
          <p:cNvSpPr/>
          <p:nvPr/>
        </p:nvSpPr>
        <p:spPr>
          <a:xfrm>
            <a:off x="9257071" y="2663608"/>
            <a:ext cx="1371600" cy="1676400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文字方塊 78">
            <a:extLst>
              <a:ext uri="{FF2B5EF4-FFF2-40B4-BE49-F238E27FC236}">
                <a16:creationId xmlns:a16="http://schemas.microsoft.com/office/drawing/2014/main" id="{1C0FBDB3-8B95-4057-B39C-503C74A47957}"/>
              </a:ext>
            </a:extLst>
          </p:cNvPr>
          <p:cNvSpPr txBox="1"/>
          <p:nvPr/>
        </p:nvSpPr>
        <p:spPr>
          <a:xfrm>
            <a:off x="9701998" y="1742998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Classify</a:t>
            </a:r>
          </a:p>
        </p:txBody>
      </p:sp>
      <p:cxnSp>
        <p:nvCxnSpPr>
          <p:cNvPr id="79" name="直線單箭頭接點 79">
            <a:extLst>
              <a:ext uri="{FF2B5EF4-FFF2-40B4-BE49-F238E27FC236}">
                <a16:creationId xmlns:a16="http://schemas.microsoft.com/office/drawing/2014/main" id="{064752CA-FF7D-4799-ABCF-4825E5661522}"/>
              </a:ext>
            </a:extLst>
          </p:cNvPr>
          <p:cNvCxnSpPr>
            <a:cxnSpLocks/>
          </p:cNvCxnSpPr>
          <p:nvPr/>
        </p:nvCxnSpPr>
        <p:spPr>
          <a:xfrm flipH="1" flipV="1">
            <a:off x="7801862" y="3292648"/>
            <a:ext cx="1201207" cy="446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80">
            <a:extLst>
              <a:ext uri="{FF2B5EF4-FFF2-40B4-BE49-F238E27FC236}">
                <a16:creationId xmlns:a16="http://schemas.microsoft.com/office/drawing/2014/main" id="{BA3BA638-2801-46BD-8654-0E1AC1B1C276}"/>
              </a:ext>
            </a:extLst>
          </p:cNvPr>
          <p:cNvSpPr txBox="1"/>
          <p:nvPr/>
        </p:nvSpPr>
        <p:spPr>
          <a:xfrm>
            <a:off x="7852666" y="283544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</a:p>
        </p:txBody>
      </p:sp>
      <p:sp>
        <p:nvSpPr>
          <p:cNvPr id="81" name="文字方塊 81">
            <a:extLst>
              <a:ext uri="{FF2B5EF4-FFF2-40B4-BE49-F238E27FC236}">
                <a16:creationId xmlns:a16="http://schemas.microsoft.com/office/drawing/2014/main" id="{7B1D02E6-4CC1-4B3E-A0E6-248A94F23DA9}"/>
              </a:ext>
            </a:extLst>
          </p:cNvPr>
          <p:cNvSpPr txBox="1"/>
          <p:nvPr/>
        </p:nvSpPr>
        <p:spPr>
          <a:xfrm>
            <a:off x="10476271" y="2587408"/>
            <a:ext cx="138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Anomaly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82" name="文字方塊 82">
            <a:extLst>
              <a:ext uri="{FF2B5EF4-FFF2-40B4-BE49-F238E27FC236}">
                <a16:creationId xmlns:a16="http://schemas.microsoft.com/office/drawing/2014/main" id="{00811C55-142C-4F9B-8DCC-BDA4A71C0429}"/>
              </a:ext>
            </a:extLst>
          </p:cNvPr>
          <p:cNvSpPr txBox="1"/>
          <p:nvPr/>
        </p:nvSpPr>
        <p:spPr>
          <a:xfrm>
            <a:off x="10628671" y="3578008"/>
            <a:ext cx="1192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cxnSp>
        <p:nvCxnSpPr>
          <p:cNvPr id="83" name="直線單箭頭接點 83">
            <a:extLst>
              <a:ext uri="{FF2B5EF4-FFF2-40B4-BE49-F238E27FC236}">
                <a16:creationId xmlns:a16="http://schemas.microsoft.com/office/drawing/2014/main" id="{984C387A-FBAC-4A65-AF3F-E0ACAFC5F52D}"/>
              </a:ext>
            </a:extLst>
          </p:cNvPr>
          <p:cNvCxnSpPr/>
          <p:nvPr/>
        </p:nvCxnSpPr>
        <p:spPr>
          <a:xfrm flipH="1">
            <a:off x="10323871" y="3882808"/>
            <a:ext cx="3810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4">
            <a:extLst>
              <a:ext uri="{FF2B5EF4-FFF2-40B4-BE49-F238E27FC236}">
                <a16:creationId xmlns:a16="http://schemas.microsoft.com/office/drawing/2014/main" id="{171AF018-5E3C-4767-AC79-3DBAF8EB2742}"/>
              </a:ext>
            </a:extLst>
          </p:cNvPr>
          <p:cNvSpPr txBox="1"/>
          <p:nvPr/>
        </p:nvSpPr>
        <p:spPr>
          <a:xfrm>
            <a:off x="265471" y="444954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1</a:t>
            </a:r>
          </a:p>
        </p:txBody>
      </p:sp>
      <p:sp>
        <p:nvSpPr>
          <p:cNvPr id="85" name="文字方塊 85">
            <a:extLst>
              <a:ext uri="{FF2B5EF4-FFF2-40B4-BE49-F238E27FC236}">
                <a16:creationId xmlns:a16="http://schemas.microsoft.com/office/drawing/2014/main" id="{31B44CD7-3582-49D0-A36F-81059B564407}"/>
              </a:ext>
            </a:extLst>
          </p:cNvPr>
          <p:cNvSpPr txBox="1"/>
          <p:nvPr/>
        </p:nvSpPr>
        <p:spPr>
          <a:xfrm>
            <a:off x="1814866" y="490674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2</a:t>
            </a:r>
          </a:p>
        </p:txBody>
      </p:sp>
      <p:sp>
        <p:nvSpPr>
          <p:cNvPr id="86" name="文字方塊 86">
            <a:extLst>
              <a:ext uri="{FF2B5EF4-FFF2-40B4-BE49-F238E27FC236}">
                <a16:creationId xmlns:a16="http://schemas.microsoft.com/office/drawing/2014/main" id="{25E1253D-32D3-419D-8CC2-4DBDD03F95ED}"/>
              </a:ext>
            </a:extLst>
          </p:cNvPr>
          <p:cNvSpPr txBox="1"/>
          <p:nvPr/>
        </p:nvSpPr>
        <p:spPr>
          <a:xfrm>
            <a:off x="4100866" y="489508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3</a:t>
            </a:r>
          </a:p>
        </p:txBody>
      </p:sp>
      <p:sp>
        <p:nvSpPr>
          <p:cNvPr id="87" name="文字方塊 87">
            <a:extLst>
              <a:ext uri="{FF2B5EF4-FFF2-40B4-BE49-F238E27FC236}">
                <a16:creationId xmlns:a16="http://schemas.microsoft.com/office/drawing/2014/main" id="{5D640D49-DA6D-4E9A-A556-F223E69B79F9}"/>
              </a:ext>
            </a:extLst>
          </p:cNvPr>
          <p:cNvSpPr txBox="1"/>
          <p:nvPr/>
        </p:nvSpPr>
        <p:spPr>
          <a:xfrm>
            <a:off x="646471" y="222808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4</a:t>
            </a:r>
          </a:p>
        </p:txBody>
      </p:sp>
      <p:sp>
        <p:nvSpPr>
          <p:cNvPr id="88" name="文字方塊 88">
            <a:extLst>
              <a:ext uri="{FF2B5EF4-FFF2-40B4-BE49-F238E27FC236}">
                <a16:creationId xmlns:a16="http://schemas.microsoft.com/office/drawing/2014/main" id="{DAF25D00-CE45-4594-A01E-33D8FF22903A}"/>
              </a:ext>
            </a:extLst>
          </p:cNvPr>
          <p:cNvSpPr txBox="1"/>
          <p:nvPr/>
        </p:nvSpPr>
        <p:spPr>
          <a:xfrm>
            <a:off x="5548666" y="1766415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7A83EC-21BB-4B5A-A810-3D55CA266EC1}"/>
              </a:ext>
            </a:extLst>
          </p:cNvPr>
          <p:cNvSpPr/>
          <p:nvPr/>
        </p:nvSpPr>
        <p:spPr>
          <a:xfrm>
            <a:off x="-48640" y="6349689"/>
            <a:ext cx="1224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L. Buczak and E. Guven. A survey of data mining and machine learning methods for cyber security intrusion detection. IEEE Communications Surveys and Tutorials, 2016.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5FBBB-2712-4DF1-8455-3857787B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4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5899C5-6A2E-49FD-A503-AFFC68718712}"/>
                  </a:ext>
                </a:extLst>
              </p:cNvPr>
              <p:cNvSpPr/>
              <p:nvPr/>
            </p:nvSpPr>
            <p:spPr>
              <a:xfrm>
                <a:off x="9230153" y="2237866"/>
                <a:ext cx="125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5899C5-6A2E-49FD-A503-AFFC68718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153" y="2237866"/>
                <a:ext cx="1252907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02461E-41F6-4487-BE88-2FE5EC02448C}"/>
                  </a:ext>
                </a:extLst>
              </p:cNvPr>
              <p:cNvSpPr/>
              <p:nvPr/>
            </p:nvSpPr>
            <p:spPr>
              <a:xfrm>
                <a:off x="9328934" y="3326436"/>
                <a:ext cx="125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02461E-41F6-4487-BE88-2FE5EC024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934" y="3326436"/>
                <a:ext cx="125290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26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8662-6A02-4DAD-91F1-D6B2BA8C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-282333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 (KAQ)</a:t>
            </a:r>
            <a:endParaRPr lang="zh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C27D-2CF3-47E9-BBB4-77E17443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1626" y="2015446"/>
                <a:ext cx="10349577" cy="12501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 Kernel Aggregation Query (</a:t>
                </a:r>
                <a14:m>
                  <m:oMath xmlns:m="http://schemas.openxmlformats.org/officeDocument/2006/math"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-KAQ):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dataset </a:t>
                </a:r>
                <a:r>
                  <a:rPr lang="en-US" altLang="zh-HK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threshold</a:t>
                </a:r>
                <a14:m>
                  <m:oMath xmlns:m="http://schemas.openxmlformats.org/officeDocument/2006/math">
                    <m:r>
                      <a:rPr lang="en-US" altLang="zh-HK" sz="2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dimensionality d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3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zh-HK" alt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or -1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3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C27D-2CF3-47E9-BBB4-77E17443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1626" y="2015446"/>
                <a:ext cx="10349577" cy="1250146"/>
              </a:xfrm>
              <a:blipFill>
                <a:blip r:embed="rId2"/>
                <a:stretch>
                  <a:fillRect l="-824" t="-6829" b="-390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1733B9B-C296-471D-8FBB-82A3A141B49A}"/>
              </a:ext>
            </a:extLst>
          </p:cNvPr>
          <p:cNvSpPr/>
          <p:nvPr/>
        </p:nvSpPr>
        <p:spPr>
          <a:xfrm>
            <a:off x="1115603" y="990015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E0F085-8962-4C23-8BE2-B1050F32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26" y="3556617"/>
            <a:ext cx="3724275" cy="2124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A86DA7-A82C-482B-8174-39B3E09C8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447" y="3592408"/>
            <a:ext cx="3895725" cy="21145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324324-D03A-4EC5-8040-16D2275CC6D3}"/>
              </a:ext>
            </a:extLst>
          </p:cNvPr>
          <p:cNvSpPr/>
          <p:nvPr/>
        </p:nvSpPr>
        <p:spPr>
          <a:xfrm>
            <a:off x="3027137" y="569599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KAQ</a:t>
            </a:r>
            <a:endParaRPr lang="zh-HK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3165A-5774-43B0-B8D8-D48F481FB29C}"/>
              </a:ext>
            </a:extLst>
          </p:cNvPr>
          <p:cNvSpPr/>
          <p:nvPr/>
        </p:nvSpPr>
        <p:spPr>
          <a:xfrm>
            <a:off x="7092435" y="5716483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-KAQ, =0.01</a:t>
            </a: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2D16-3F61-4A84-8D11-1BE926F9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5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F35335-2EC5-479E-AF34-4BAB163BD61C}"/>
                  </a:ext>
                </a:extLst>
              </p:cNvPr>
              <p:cNvSpPr txBox="1"/>
              <p:nvPr/>
            </p:nvSpPr>
            <p:spPr>
              <a:xfrm>
                <a:off x="4826082" y="845925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F35335-2EC5-479E-AF34-4BAB163BD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82" y="845925"/>
                <a:ext cx="4639090" cy="8629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24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9BF5-0155-4C8B-8CB1-7CEA87FC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 are slow!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0097-97C2-494D-AEC1-8D9EE7D0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31" y="2219481"/>
            <a:ext cx="10869538" cy="2117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et al. </a:t>
            </a:r>
            <a:r>
              <a:rPr lang="en-US" altLang="zh-HK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“Despite their successes, what makes kernel methods difficult to use in many large scale problems is the fact that </a:t>
            </a:r>
            <a:r>
              <a:rPr lang="en-US" altLang="zh-HK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the decision function is typically expensive, especially at prediction time.</a:t>
            </a:r>
            <a:r>
              <a:rPr lang="en-US" altLang="zh-HK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A9118-295D-4927-8763-25809CCF8DFE}"/>
              </a:ext>
            </a:extLst>
          </p:cNvPr>
          <p:cNvSpPr/>
          <p:nvPr/>
        </p:nvSpPr>
        <p:spPr>
          <a:xfrm>
            <a:off x="-68367" y="6584364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Quoc V. Le, Tamas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Sarlos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Alexander J.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Smola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Fastfood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computing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hilbert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expansions in loglinear time.” In ICML2013</a:t>
            </a:r>
            <a:endParaRPr lang="zh-HK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8BDBC-2362-4B18-B8B9-6AB6A4B3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992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E08B245-C228-4787-8671-C62125701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19377"/>
              </p:ext>
            </p:extLst>
          </p:nvPr>
        </p:nvGraphicFramePr>
        <p:xfrm>
          <a:off x="3346509" y="3099107"/>
          <a:ext cx="440072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934">
                  <a:extLst>
                    <a:ext uri="{9D8B030D-6E8A-4147-A177-3AD203B41FA5}">
                      <a16:colId xmlns:a16="http://schemas.microsoft.com/office/drawing/2014/main" val="70952935"/>
                    </a:ext>
                  </a:extLst>
                </a:gridCol>
                <a:gridCol w="1235344">
                  <a:extLst>
                    <a:ext uri="{9D8B030D-6E8A-4147-A177-3AD203B41FA5}">
                      <a16:colId xmlns:a16="http://schemas.microsoft.com/office/drawing/2014/main" val="2733440155"/>
                    </a:ext>
                  </a:extLst>
                </a:gridCol>
                <a:gridCol w="1121447">
                  <a:extLst>
                    <a:ext uri="{9D8B030D-6E8A-4147-A177-3AD203B41FA5}">
                      <a16:colId xmlns:a16="http://schemas.microsoft.com/office/drawing/2014/main" val="66503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indexing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43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LibSVM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14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Scikit</a:t>
                      </a:r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-learn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42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KARL (this paper)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7499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3079E6-CF08-4D34-A0A8-F668D49DA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39757"/>
              </p:ext>
            </p:extLst>
          </p:nvPr>
        </p:nvGraphicFramePr>
        <p:xfrm>
          <a:off x="3346509" y="3099107"/>
          <a:ext cx="4400725" cy="1752600"/>
        </p:xfrm>
        <a:graphic>
          <a:graphicData uri="http://schemas.openxmlformats.org/drawingml/2006/table">
            <a:tbl>
              <a:tblPr/>
              <a:tblGrid>
                <a:gridCol w="4400725">
                  <a:extLst>
                    <a:ext uri="{9D8B030D-6E8A-4147-A177-3AD203B41FA5}">
                      <a16:colId xmlns:a16="http://schemas.microsoft.com/office/drawing/2014/main" val="3576131327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endParaRPr lang="en-US" altLang="zh-HK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082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529642-9E5E-4A24-AD53-1FA8FB57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contribution: KARL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C260BF-09EB-4480-B705-FB47877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481676"/>
            <a:ext cx="10515600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Rapid Library (KARL)</a:t>
            </a:r>
          </a:p>
          <a:p>
            <a:pPr lvl="1"/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2.5-738x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up over state-of-the-art in different datasets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Fastest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in 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 phase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3A284-C70E-44A1-AB62-5EA22A577E1D}"/>
              </a:ext>
            </a:extLst>
          </p:cNvPr>
          <p:cNvSpPr/>
          <p:nvPr/>
        </p:nvSpPr>
        <p:spPr>
          <a:xfrm>
            <a:off x="0" y="5934670"/>
            <a:ext cx="94543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HK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https://github.com/edisonchan2013928/KARL-Fast-Kernel-Aggregation-Queries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https://www.csie.ntu.edu.tw/~cjlin/libsvm/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-learn: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https://scikit-learn.org/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1BBA2-F261-457E-920E-D36C4FA2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0445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8C86-D1AD-48CD-9311-626CDA40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7" y="-86212"/>
            <a:ext cx="12029813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speed up? 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E43311-AE67-41F5-A5E0-C37CEAD9AB60}"/>
              </a:ext>
            </a:extLst>
          </p:cNvPr>
          <p:cNvCxnSpPr/>
          <p:nvPr/>
        </p:nvCxnSpPr>
        <p:spPr>
          <a:xfrm>
            <a:off x="6882271" y="3514789"/>
            <a:ext cx="316976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3B4B6A-B623-442D-BB48-434678489F1F}"/>
              </a:ext>
            </a:extLst>
          </p:cNvPr>
          <p:cNvSpPr txBox="1"/>
          <p:nvPr/>
        </p:nvSpPr>
        <p:spPr>
          <a:xfrm>
            <a:off x="10042305" y="3229651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1BDE5B-9216-43BB-A753-F12CB4530D94}"/>
              </a:ext>
            </a:extLst>
          </p:cNvPr>
          <p:cNvSpPr txBox="1"/>
          <p:nvPr/>
        </p:nvSpPr>
        <p:spPr>
          <a:xfrm>
            <a:off x="3028320" y="3155549"/>
            <a:ext cx="2159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AF6ABE7-4C23-4A5C-89F5-7CA963BB951D}"/>
              </a:ext>
            </a:extLst>
          </p:cNvPr>
          <p:cNvSpPr/>
          <p:nvPr/>
        </p:nvSpPr>
        <p:spPr>
          <a:xfrm rot="5400000">
            <a:off x="3885367" y="1370407"/>
            <a:ext cx="214494" cy="33557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B0ED23-8AAD-43AB-9ADF-38E209523279}"/>
              </a:ext>
            </a:extLst>
          </p:cNvPr>
          <p:cNvCxnSpPr>
            <a:cxnSpLocks/>
          </p:cNvCxnSpPr>
          <p:nvPr/>
        </p:nvCxnSpPr>
        <p:spPr>
          <a:xfrm>
            <a:off x="7804126" y="2253853"/>
            <a:ext cx="0" cy="9239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46ACAB-ABC1-4D96-8E19-9508EEEBDBD2}"/>
              </a:ext>
            </a:extLst>
          </p:cNvPr>
          <p:cNvSpPr txBox="1"/>
          <p:nvPr/>
        </p:nvSpPr>
        <p:spPr>
          <a:xfrm>
            <a:off x="7384342" y="1815716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6E954-126B-47C5-8B6F-DE08287FA9EF}"/>
              </a:ext>
            </a:extLst>
          </p:cNvPr>
          <p:cNvSpPr txBox="1"/>
          <p:nvPr/>
        </p:nvSpPr>
        <p:spPr>
          <a:xfrm>
            <a:off x="7358428" y="308298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4F856C-DA13-4E72-871D-3171B20FB884}"/>
              </a:ext>
            </a:extLst>
          </p:cNvPr>
          <p:cNvSpPr txBox="1"/>
          <p:nvPr/>
        </p:nvSpPr>
        <p:spPr>
          <a:xfrm>
            <a:off x="9480997" y="3106541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D78F4-F9E5-425D-AA32-BFE215242795}"/>
              </a:ext>
            </a:extLst>
          </p:cNvPr>
          <p:cNvSpPr txBox="1"/>
          <p:nvPr/>
        </p:nvSpPr>
        <p:spPr>
          <a:xfrm>
            <a:off x="9533897" y="35374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D4F331-7275-4DE1-B998-57EFAD345A5C}"/>
              </a:ext>
            </a:extLst>
          </p:cNvPr>
          <p:cNvCxnSpPr>
            <a:cxnSpLocks/>
          </p:cNvCxnSpPr>
          <p:nvPr/>
        </p:nvCxnSpPr>
        <p:spPr>
          <a:xfrm flipH="1">
            <a:off x="8579667" y="3851815"/>
            <a:ext cx="17" cy="65132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A172E1B-BD45-4C33-8C3B-28B625D74574}"/>
              </a:ext>
            </a:extLst>
          </p:cNvPr>
          <p:cNvSpPr txBox="1"/>
          <p:nvPr/>
        </p:nvSpPr>
        <p:spPr>
          <a:xfrm>
            <a:off x="8084981" y="3475872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CAC1BD-D1EB-49FE-AF54-835F3B014F43}"/>
              </a:ext>
            </a:extLst>
          </p:cNvPr>
          <p:cNvSpPr txBox="1"/>
          <p:nvPr/>
        </p:nvSpPr>
        <p:spPr>
          <a:xfrm>
            <a:off x="8084981" y="447106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/>
              <p:nvPr/>
            </p:nvSpPr>
            <p:spPr>
              <a:xfrm>
                <a:off x="1868410" y="4101733"/>
                <a:ext cx="3355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d>
                        <m:d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𝑈𝐵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HK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10" y="4101733"/>
                <a:ext cx="3355790" cy="369332"/>
              </a:xfrm>
              <a:prstGeom prst="rect">
                <a:avLst/>
              </a:prstGeom>
              <a:blipFill>
                <a:blip r:embed="rId2"/>
                <a:stretch>
                  <a:fillRect l="-1633" r="-2722" b="-3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53B8F7-D396-498D-A29B-B27213031254}"/>
              </a:ext>
            </a:extLst>
          </p:cNvPr>
          <p:cNvSpPr txBox="1"/>
          <p:nvPr/>
        </p:nvSpPr>
        <p:spPr>
          <a:xfrm>
            <a:off x="8958578" y="235676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class +1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EAA4AF-C8C7-432F-BC19-FDDB902B35C4}"/>
              </a:ext>
            </a:extLst>
          </p:cNvPr>
          <p:cNvSpPr txBox="1"/>
          <p:nvPr/>
        </p:nvSpPr>
        <p:spPr>
          <a:xfrm>
            <a:off x="8958578" y="4009400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class -1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7CFB-BDFC-4211-A13A-535EEAC4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8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/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299C17-2DA2-49A2-8F8B-F9514C7E5CDC}"/>
              </a:ext>
            </a:extLst>
          </p:cNvPr>
          <p:cNvCxnSpPr>
            <a:cxnSpLocks/>
          </p:cNvCxnSpPr>
          <p:nvPr/>
        </p:nvCxnSpPr>
        <p:spPr>
          <a:xfrm>
            <a:off x="2306585" y="4540079"/>
            <a:ext cx="0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E27928-8E6A-4756-B764-7B000C72B516}"/>
              </a:ext>
            </a:extLst>
          </p:cNvPr>
          <p:cNvCxnSpPr/>
          <p:nvPr/>
        </p:nvCxnSpPr>
        <p:spPr>
          <a:xfrm>
            <a:off x="4663525" y="4537495"/>
            <a:ext cx="0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8FB725-AB35-4E46-B65D-6E818EF161C3}"/>
              </a:ext>
            </a:extLst>
          </p:cNvPr>
          <p:cNvSpPr txBox="1"/>
          <p:nvPr/>
        </p:nvSpPr>
        <p:spPr>
          <a:xfrm>
            <a:off x="627501" y="5340687"/>
            <a:ext cx="6253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faster than O(|P| </a:t>
            </a:r>
            <a:r>
              <a:rPr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</a:p>
          <a:p>
            <a:pPr marL="514350" indent="-514350">
              <a:buAutoNum type="arabicPeriod"/>
            </a:pPr>
            <a:r>
              <a:rPr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tight</a:t>
            </a:r>
            <a:endParaRPr lang="zh-HK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91C99A-79FC-4710-B5FB-0DBB8C1A591F}"/>
                  </a:ext>
                </a:extLst>
              </p:cNvPr>
              <p:cNvSpPr txBox="1"/>
              <p:nvPr/>
            </p:nvSpPr>
            <p:spPr>
              <a:xfrm>
                <a:off x="6526336" y="1354971"/>
                <a:ext cx="502550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Conditions for avoiding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zh-HK" altLang="en-US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evaluation:</a:t>
                </a:r>
                <a:endParaRPr lang="zh-HK" altLang="en-US" sz="22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91C99A-79FC-4710-B5FB-0DBB8C1A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36" y="1354971"/>
                <a:ext cx="5025504" cy="430887"/>
              </a:xfrm>
              <a:prstGeom prst="rect">
                <a:avLst/>
              </a:prstGeom>
              <a:blipFill>
                <a:blip r:embed="rId4"/>
                <a:stretch>
                  <a:fillRect l="-1578" t="-8451" b="-2816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39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D481-B706-486E-9BC6-B6870AED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297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Work: Bounding Functions</a:t>
            </a:r>
            <a:endParaRPr lang="zh-HK" altLang="en-US" dirty="0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250EED4-D866-4CDD-A827-7437DFD6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513" y="2329979"/>
            <a:ext cx="1568739" cy="1797199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7E829502-3279-4533-9CFF-31AFBCF96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535" y="1847231"/>
            <a:ext cx="3693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A22D5842-3CDF-4AD5-B0EB-98A5008C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63" y="3360558"/>
            <a:ext cx="138113" cy="134938"/>
          </a:xfrm>
          <a:prstGeom prst="ellipse">
            <a:avLst/>
          </a:prstGeom>
          <a:solidFill>
            <a:schemeClr val="tx1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992B73FE-2A0C-4418-AD10-058AEE7F1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763" y="3131810"/>
            <a:ext cx="3356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C7FE1F-B5D0-4915-871F-13E5B407DC92}"/>
              </a:ext>
            </a:extLst>
          </p:cNvPr>
          <p:cNvCxnSpPr>
            <a:endCxn id="41" idx="2"/>
          </p:cNvCxnSpPr>
          <p:nvPr/>
        </p:nvCxnSpPr>
        <p:spPr bwMode="auto">
          <a:xfrm>
            <a:off x="1339040" y="2326086"/>
            <a:ext cx="2826323" cy="110194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 Box 31">
            <a:extLst>
              <a:ext uri="{FF2B5EF4-FFF2-40B4-BE49-F238E27FC236}">
                <a16:creationId xmlns:a16="http://schemas.microsoft.com/office/drawing/2014/main" id="{68E08DEE-AB7A-4333-AD79-DA06772B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025" y="3406627"/>
            <a:ext cx="145454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5A896091-FF28-47F5-B27A-BC91527366FB}"/>
              </a:ext>
            </a:extLst>
          </p:cNvPr>
          <p:cNvSpPr txBox="1">
            <a:spLocks noChangeArrowheads="1"/>
          </p:cNvSpPr>
          <p:nvPr/>
        </p:nvSpPr>
        <p:spPr bwMode="auto">
          <a:xfrm rot="1245602">
            <a:off x="2395882" y="2607680"/>
            <a:ext cx="149782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8F18C-C3B8-4D7E-B33F-DA5CA3D53C80}"/>
              </a:ext>
            </a:extLst>
          </p:cNvPr>
          <p:cNvCxnSpPr>
            <a:endCxn id="41" idx="2"/>
          </p:cNvCxnSpPr>
          <p:nvPr/>
        </p:nvCxnSpPr>
        <p:spPr bwMode="auto">
          <a:xfrm>
            <a:off x="2927695" y="3415977"/>
            <a:ext cx="1237668" cy="1205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Line 44">
            <a:extLst>
              <a:ext uri="{FF2B5EF4-FFF2-40B4-BE49-F238E27FC236}">
                <a16:creationId xmlns:a16="http://schemas.microsoft.com/office/drawing/2014/main" id="{67DF885E-E611-4B57-9591-79CE22ED7A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3367" y="1882740"/>
            <a:ext cx="0" cy="2453639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id="{7CF1E192-878D-49A6-9098-08ABFB1EA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367" y="4336381"/>
            <a:ext cx="4091940" cy="0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5BC8DCF3-97C2-4D15-861F-EEDDD907CAC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72812" y="398506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Oval 1">
            <a:extLst>
              <a:ext uri="{FF2B5EF4-FFF2-40B4-BE49-F238E27FC236}">
                <a16:creationId xmlns:a16="http://schemas.microsoft.com/office/drawing/2014/main" id="{2AA86FB7-D02E-43E9-B2DF-FCF7CFED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38" y="2827305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C335B913-2CD0-42A8-889C-725BCCE5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38" y="232248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677FB24-1660-48EA-BF8C-80C601C81819}"/>
              </a:ext>
            </a:extLst>
          </p:cNvPr>
          <p:cNvSpPr/>
          <p:nvPr/>
        </p:nvSpPr>
        <p:spPr>
          <a:xfrm rot="5400000">
            <a:off x="8997058" y="1522578"/>
            <a:ext cx="159275" cy="46722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10518-8E8B-480D-A0E9-E02AC63FC9BE}"/>
              </a:ext>
            </a:extLst>
          </p:cNvPr>
          <p:cNvSpPr txBox="1"/>
          <p:nvPr/>
        </p:nvSpPr>
        <p:spPr>
          <a:xfrm>
            <a:off x="8182006" y="3966656"/>
            <a:ext cx="16039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14ED2-26C7-4F50-A0BE-87A93FE99E8D}"/>
              </a:ext>
            </a:extLst>
          </p:cNvPr>
          <p:cNvSpPr txBox="1"/>
          <p:nvPr/>
        </p:nvSpPr>
        <p:spPr>
          <a:xfrm>
            <a:off x="405011" y="1037044"/>
            <a:ext cx="2220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|P|=3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106A-2C9E-4998-9016-15CBB849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9</a:t>
            </a:fld>
            <a:endParaRPr lang="zh-HK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1C56E-72F5-497F-8A15-A3848404C10C}"/>
              </a:ext>
            </a:extLst>
          </p:cNvPr>
          <p:cNvSpPr/>
          <p:nvPr/>
        </p:nvSpPr>
        <p:spPr>
          <a:xfrm>
            <a:off x="-67112" y="6354202"/>
            <a:ext cx="10646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G. Gray, A. W. Moore “Nonparametric Density Estimation: Toward Computational Tractability” SDM03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547EA8-4350-45DE-8D0A-57AE59107B65}"/>
                  </a:ext>
                </a:extLst>
              </p:cNvPr>
              <p:cNvSpPr txBox="1"/>
              <p:nvPr/>
            </p:nvSpPr>
            <p:spPr>
              <a:xfrm>
                <a:off x="5548679" y="2029232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547EA8-4350-45DE-8D0A-57AE59107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79" y="2029232"/>
                <a:ext cx="4565802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0E29D7-A64C-412C-815E-82A085DB0AA1}"/>
                  </a:ext>
                </a:extLst>
              </p:cNvPr>
              <p:cNvSpPr txBox="1"/>
              <p:nvPr/>
            </p:nvSpPr>
            <p:spPr>
              <a:xfrm>
                <a:off x="5427595" y="2971771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0E29D7-A64C-412C-815E-82A085DB0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595" y="2971771"/>
                <a:ext cx="6026586" cy="338554"/>
              </a:xfrm>
              <a:prstGeom prst="rect">
                <a:avLst/>
              </a:prstGeom>
              <a:blipFill>
                <a:blip r:embed="rId3"/>
                <a:stretch>
                  <a:fillRect l="-607" t="-3571" r="-1213" b="-3392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F16D0E-E4F2-49AD-91C2-709CBD71021C}"/>
                  </a:ext>
                </a:extLst>
              </p:cNvPr>
              <p:cNvSpPr txBox="1"/>
              <p:nvPr/>
            </p:nvSpPr>
            <p:spPr>
              <a:xfrm>
                <a:off x="5386253" y="3360558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F16D0E-E4F2-49AD-91C2-709CBD71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253" y="3360558"/>
                <a:ext cx="6026586" cy="338554"/>
              </a:xfrm>
              <a:prstGeom prst="rect">
                <a:avLst/>
              </a:prstGeom>
              <a:blipFill>
                <a:blip r:embed="rId4"/>
                <a:stretch>
                  <a:fillRect l="-506" t="-3571" r="-1113" b="-3392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1451</Words>
  <Application>Microsoft Office PowerPoint</Application>
  <PresentationFormat>Widescreen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KARL: Fast Kernel Aggregation Queries</vt:lpstr>
      <vt:lpstr>Kernel Aggregation Function and  Machine learning Models</vt:lpstr>
      <vt:lpstr>Kernel Density Classification</vt:lpstr>
      <vt:lpstr>Kernel Support Vector Machine Classification</vt:lpstr>
      <vt:lpstr>Kernel Aggregation Queries (KAQ)</vt:lpstr>
      <vt:lpstr>Kernel Aggregation Queries are slow!</vt:lpstr>
      <vt:lpstr>Our contribution: KARL</vt:lpstr>
      <vt:lpstr>How to speed up? </vt:lpstr>
      <vt:lpstr>Existing Work: Bounding Functions</vt:lpstr>
      <vt:lpstr>Weakness of Existing Bound Functions</vt:lpstr>
      <vt:lpstr>Our Work: Tangent Bound</vt:lpstr>
      <vt:lpstr>O(d)-time Tighter Linear Bound</vt:lpstr>
      <vt:lpstr>Advanced Version:  Optimized Tangent Bounds</vt:lpstr>
      <vt:lpstr>Experimental Results</vt:lpstr>
      <vt:lpstr>Scalability Experiments (in Type I-)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Aggregation Queries</dc:title>
  <dc:creator>Edison</dc:creator>
  <cp:lastModifiedBy>Edison</cp:lastModifiedBy>
  <cp:revision>50</cp:revision>
  <dcterms:created xsi:type="dcterms:W3CDTF">2018-11-27T13:49:18Z</dcterms:created>
  <dcterms:modified xsi:type="dcterms:W3CDTF">2019-03-30T04:25:09Z</dcterms:modified>
</cp:coreProperties>
</file>