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290" r:id="rId3"/>
    <p:sldId id="317" r:id="rId4"/>
    <p:sldId id="318" r:id="rId5"/>
    <p:sldId id="292" r:id="rId6"/>
    <p:sldId id="315" r:id="rId7"/>
    <p:sldId id="294" r:id="rId8"/>
    <p:sldId id="295" r:id="rId9"/>
    <p:sldId id="296" r:id="rId10"/>
    <p:sldId id="316" r:id="rId11"/>
    <p:sldId id="301" r:id="rId12"/>
    <p:sldId id="319" r:id="rId13"/>
    <p:sldId id="298" r:id="rId14"/>
    <p:sldId id="300" r:id="rId15"/>
    <p:sldId id="311" r:id="rId16"/>
    <p:sldId id="320" r:id="rId1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  <a:srgbClr val="FFFF66"/>
    <a:srgbClr val="0000FF"/>
    <a:srgbClr val="0070C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A5-4FEF-9038-3FB5782C0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DF-4BBE-B99A-7883FB50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05-4DAD-9083-F17A2CE79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05-4DAD-9083-F17A2CE79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CD-4879-A392-E80C5F831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796B2-CECE-48E9-B3FE-720105A41541}" type="datetimeFigureOut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2525-796E-445D-862A-04C0833E61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109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561-9A97-4F17-B7B9-5CFD3A81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DCE7F-F71F-4891-90BB-7AA27822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7F79-6A98-47C3-8902-F4B4E2EC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31C5-B29B-4C25-8844-0034E87C4BC6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B95F-6F8B-4E5F-8F8F-5FE50C99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B139-4483-4D48-AE1F-4811B9D6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78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649-27B7-428B-A38F-B92EC767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ACA09-74D3-4F28-A387-AADF4890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6F3D-6F87-4D5D-83BB-6D9D3A9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906-0844-4288-A8FB-1A0AFF7F7240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F513-8B33-4935-AE7D-A924D16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6CAF-80CA-43D6-8C98-2D7FF369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B9368-0F8F-4581-A7FA-EF3015966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2323-4746-4A70-AAEA-807809F8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F85F-C156-4C15-A24C-84D9BC2E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CA5A-A448-4E94-AF68-F9F1CC20894F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6DDF-77B4-430B-8E0B-7BA66CE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6AFC-638B-4798-89EA-F332B379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03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C13B-5141-48D5-BA23-84F8FC0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7566-4AED-423B-92FD-504D6F2A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8EE2-369F-4E53-9D1F-7B1D9A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5316-E0E8-4F62-A434-791C6A026C4E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6003-27B9-4BF7-B219-87669144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57D7-554B-471C-AABF-2816B404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78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93D8-A805-4020-9769-B31916E9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52B6-6A4E-4C7C-A915-E13AC895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636-6CDA-4E2E-A14A-2CEC580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757-3013-405D-BA55-43C4530FF661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8D33-5850-4D7C-8007-3190578B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F1BC-7B42-4307-BB06-5972443B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5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9B06-7983-4A90-9A4A-D65C779C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6EF4-B276-4898-B6B1-639DFAAA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52735-4F8D-4234-AEF1-337E33A5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C8F1-0F60-4158-879D-F3ADAAA0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5B7A-80D9-46D8-AD13-BC1A6ED2C9AB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21CC-517C-4C77-AB6F-9E6D7FAB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F3A3-1D22-447D-9A71-37CA956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68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7587-468B-433E-A2B3-A173D1F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1897-91C0-47D1-9303-154E37B3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26E6C-9218-41A0-89D9-04085AEC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5FFD8-D4DA-4F1A-8144-34828A3C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27B11-7109-408A-B413-AD4AA988F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9D196-D85F-4AF5-9057-5ABD5685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15C-99C0-4DC9-8DA1-4CEF9FF5D133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B000-12F8-4992-883E-6A3EEAB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C0946-D31D-4001-9308-DF98ABB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9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3FB2-90B6-4825-AD56-D46C7FB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9953C-C38C-4C8F-8D12-AF21B02E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159-DC91-466D-BF21-D1290BA69855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80BD-EF41-4D28-8536-66786C9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C8F49-5E4B-421D-B546-E00BF87B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63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E6EA5-1C53-4F2A-B930-32CEF3A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61E-3050-467B-9CCD-D5DD34C20EBF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8941A-0775-419C-8286-AA61A0C7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B7FA-AA6C-415C-B0AF-6BD59AF9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30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0BE-6AB0-4ED0-B475-0F7B28F0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1338-7E56-4A33-B489-F73BCF7D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22137-02D2-4546-9DF7-EC60130B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B105-E424-4EFC-BBED-3C8EAD3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0766-C753-43D7-99E2-AFC1147051F5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3831-DF7C-4AAC-A860-2D7DE555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3597-96E7-4019-84E8-616B7EE7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65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616A-6EBD-4098-BE13-A055DF9B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D59F-ECA0-48AE-B9C1-2EE29BAC2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8DA7-4DCC-4748-A855-04A8BA88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3BB8-A31A-47C4-B287-6BF38B7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1A1E-33AE-4FB9-A723-29464B340953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3F13-96C9-413C-AF66-77831B24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9C12-D6CF-4E78-878B-F9554280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6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4836-610F-4F62-90BB-D66A788D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867A-CD3F-4915-91CE-EC8C7C19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B8AB-0F86-4D51-B364-672E4E1CF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4368-AAF9-4E5D-9858-94B28A4846B0}" type="datetime1">
              <a:rPr lang="zh-HK" altLang="en-US" smtClean="0"/>
              <a:t>8/4/2019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6A28-83CD-4017-AA03-A81C0105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8DC9-0ABD-4BE6-8A84-298BB2C35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0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cjlin/libsvm/" TargetMode="External"/><Relationship Id="rId2" Type="http://schemas.openxmlformats.org/officeDocument/2006/relationships/hyperlink" Target="https://github.com/edisonchan2013928/KARL-Fast-Kernel-Aggregation-Qu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05C-320F-4CBB-A10F-065E62A5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84" y="668013"/>
            <a:ext cx="11983716" cy="1274618"/>
          </a:xfrm>
        </p:spPr>
        <p:txBody>
          <a:bodyPr anchor="ctr">
            <a:noAutofit/>
          </a:bodyPr>
          <a:lstStyle/>
          <a:p>
            <a:r>
              <a:rPr lang="en-US" altLang="zh-HK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 Fast Kernel Aggregation Queries</a:t>
            </a:r>
            <a:endParaRPr lang="zh-HK" alt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93B-C9AE-4880-B782-405EF8DFB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595275"/>
            <a:ext cx="11572240" cy="1588798"/>
          </a:xfrm>
        </p:spPr>
        <p:txBody>
          <a:bodyPr>
            <a:normAutofit/>
          </a:bodyPr>
          <a:lstStyle/>
          <a:p>
            <a:r>
              <a:rPr lang="en-US" altLang="zh-H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(Edison) Tsz Nam Chan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Man Lung Yiu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Leong </a:t>
            </a:r>
            <a:r>
              <a:rPr lang="en-US" altLang="zh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altLang="zh-H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Univ. of Hong Kong	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Polytechnic Univ.	   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Univ. of Macau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0DAC-6E44-4E8B-A71E-8B59B92B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52" y="4493540"/>
            <a:ext cx="1294001" cy="1482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397E4-2D2F-4CF6-AB0C-C91D5489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184" y="4420401"/>
            <a:ext cx="1520641" cy="1559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A727A-64F3-41E1-9C32-086C0536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008" y="4496739"/>
            <a:ext cx="1379797" cy="137749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FFA72-7E08-4EE5-93F7-E3D13D7B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01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F48C-98A2-4575-910D-6BC67FF7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6442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Idea: Tangent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F9644-8C9A-4832-9C01-3867EA3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10</a:t>
            </a:fld>
            <a:endParaRPr lang="zh-HK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977438-5A66-4261-A3C0-A3C78B42FAF0}"/>
              </a:ext>
            </a:extLst>
          </p:cNvPr>
          <p:cNvSpPr/>
          <p:nvPr/>
        </p:nvSpPr>
        <p:spPr>
          <a:xfrm>
            <a:off x="2529841" y="5264082"/>
            <a:ext cx="77927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2: </a:t>
            </a:r>
          </a:p>
          <a:p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this tighter bound quickly?</a:t>
            </a:r>
            <a:endParaRPr lang="zh-HK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A1D886C-564B-489E-A525-8B141A866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464946"/>
              </p:ext>
            </p:extLst>
          </p:nvPr>
        </p:nvGraphicFramePr>
        <p:xfrm>
          <a:off x="263922" y="77957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4" name="AutoShape 3">
            <a:extLst>
              <a:ext uri="{FF2B5EF4-FFF2-40B4-BE49-F238E27FC236}">
                <a16:creationId xmlns:a16="http://schemas.microsoft.com/office/drawing/2014/main" id="{10FE2A06-2ABD-4862-9D6A-722C3746693D}"/>
              </a:ext>
            </a:extLst>
          </p:cNvPr>
          <p:cNvCxnSpPr>
            <a:cxnSpLocks noChangeShapeType="1"/>
            <a:stCxn id="35" idx="0"/>
          </p:cNvCxnSpPr>
          <p:nvPr/>
        </p:nvCxnSpPr>
        <p:spPr bwMode="auto">
          <a:xfrm flipH="1">
            <a:off x="2637552" y="2646071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8">
            <a:extLst>
              <a:ext uri="{FF2B5EF4-FFF2-40B4-BE49-F238E27FC236}">
                <a16:creationId xmlns:a16="http://schemas.microsoft.com/office/drawing/2014/main" id="{1D6CE3F0-2085-4AAA-AC8D-3C50D15C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555" y="264607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20F60D-AA9C-47BE-B384-5364A14C3525}"/>
              </a:ext>
            </a:extLst>
          </p:cNvPr>
          <p:cNvCxnSpPr/>
          <p:nvPr/>
        </p:nvCxnSpPr>
        <p:spPr bwMode="auto">
          <a:xfrm>
            <a:off x="2120431" y="1293455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1A889D-06B7-4EED-8482-FB2CC2B61E59}"/>
              </a:ext>
            </a:extLst>
          </p:cNvPr>
          <p:cNvCxnSpPr/>
          <p:nvPr/>
        </p:nvCxnSpPr>
        <p:spPr bwMode="auto">
          <a:xfrm>
            <a:off x="4766649" y="1272339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562232-ED70-40EE-8277-9F52149B3DF2}"/>
              </a:ext>
            </a:extLst>
          </p:cNvPr>
          <p:cNvCxnSpPr/>
          <p:nvPr/>
        </p:nvCxnSpPr>
        <p:spPr bwMode="auto">
          <a:xfrm>
            <a:off x="2130822" y="2990649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AutoShape 3">
            <a:extLst>
              <a:ext uri="{FF2B5EF4-FFF2-40B4-BE49-F238E27FC236}">
                <a16:creationId xmlns:a16="http://schemas.microsoft.com/office/drawing/2014/main" id="{39A11357-620E-4A21-B254-DB444EDFFB47}"/>
              </a:ext>
            </a:extLst>
          </p:cNvPr>
          <p:cNvCxnSpPr>
            <a:cxnSpLocks noChangeShapeType="1"/>
            <a:stCxn id="41" idx="0"/>
          </p:cNvCxnSpPr>
          <p:nvPr/>
        </p:nvCxnSpPr>
        <p:spPr bwMode="auto">
          <a:xfrm>
            <a:off x="3419732" y="3075254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1236A2D-3369-4E5F-BC10-DB14657D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977" y="344505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DE2D42C3-738D-46CD-8FD2-337B45A6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294" y="307525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46E93695-2B94-4406-9B5D-C8F1DE0C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365" y="3005589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2E94C602-625D-4F54-A95B-AA2476FC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850" y="2053593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982852-4159-4B41-85DB-F1474981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733" y="3607615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9B408F-6882-4ECF-9160-0C6AB0C163D2}"/>
              </a:ext>
            </a:extLst>
          </p:cNvPr>
          <p:cNvGrpSpPr/>
          <p:nvPr/>
        </p:nvGrpSpPr>
        <p:grpSpPr>
          <a:xfrm>
            <a:off x="1902799" y="1858996"/>
            <a:ext cx="3162758" cy="1622972"/>
            <a:chOff x="3162877" y="2476417"/>
            <a:chExt cx="3162758" cy="1622972"/>
          </a:xfrm>
        </p:grpSpPr>
        <p:sp>
          <p:nvSpPr>
            <p:cNvPr id="46" name="Text Box 29">
              <a:extLst>
                <a:ext uri="{FF2B5EF4-FFF2-40B4-BE49-F238E27FC236}">
                  <a16:creationId xmlns:a16="http://schemas.microsoft.com/office/drawing/2014/main" id="{1332DED9-9C3D-433F-AF2D-07F30B7A5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67C4FDC1-6529-45FB-8DF6-2318A5286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id="{97D61362-DCB7-4670-AD06-090B92878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D303984F-812B-4CD9-A70F-B169EB19E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" name="Text Box 29">
              <a:extLst>
                <a:ext uri="{FF2B5EF4-FFF2-40B4-BE49-F238E27FC236}">
                  <a16:creationId xmlns:a16="http://schemas.microsoft.com/office/drawing/2014/main" id="{607ABD52-5032-4572-AFF5-7525E1930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E6892B-5758-411A-9CA2-6621E6FFE615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2130822" y="3607615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5338A3F-847E-4E9E-B798-5D975501B30C}"/>
              </a:ext>
            </a:extLst>
          </p:cNvPr>
          <p:cNvSpPr txBox="1"/>
          <p:nvPr/>
        </p:nvSpPr>
        <p:spPr>
          <a:xfrm>
            <a:off x="2737525" y="3607537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9A4D55-330A-428C-B1B7-C7681AB8319E}"/>
                  </a:ext>
                </a:extLst>
              </p:cNvPr>
              <p:cNvSpPr txBox="1"/>
              <p:nvPr/>
            </p:nvSpPr>
            <p:spPr>
              <a:xfrm>
                <a:off x="6298675" y="2329222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9A4D55-330A-428C-B1B7-C7681AB8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675" y="2329222"/>
                <a:ext cx="5744265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7CB7F583-B3A5-4DD0-BB70-6DDE35D0E453}"/>
              </a:ext>
            </a:extLst>
          </p:cNvPr>
          <p:cNvSpPr txBox="1"/>
          <p:nvPr/>
        </p:nvSpPr>
        <p:spPr>
          <a:xfrm>
            <a:off x="10313490" y="2894389"/>
            <a:ext cx="40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87B4E859-B6F7-4C29-BA47-E599931380AC}"/>
              </a:ext>
            </a:extLst>
          </p:cNvPr>
          <p:cNvSpPr/>
          <p:nvPr/>
        </p:nvSpPr>
        <p:spPr>
          <a:xfrm rot="5400000">
            <a:off x="10427090" y="2215642"/>
            <a:ext cx="110722" cy="14682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33E90-5AA0-4037-BFC9-8BE554AD5424}"/>
              </a:ext>
            </a:extLst>
          </p:cNvPr>
          <p:cNvSpPr/>
          <p:nvPr/>
        </p:nvSpPr>
        <p:spPr>
          <a:xfrm>
            <a:off x="6255576" y="1915473"/>
            <a:ext cx="19908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 Bound:</a:t>
            </a:r>
            <a:endParaRPr lang="zh-HK" altLang="en-US" sz="2200" u="sng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977438-5A66-4261-A3C0-A3C78B42FAF0}"/>
              </a:ext>
            </a:extLst>
          </p:cNvPr>
          <p:cNvSpPr/>
          <p:nvPr/>
        </p:nvSpPr>
        <p:spPr>
          <a:xfrm>
            <a:off x="6632651" y="3367663"/>
            <a:ext cx="5405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a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lways tighter than the existing bound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623E8-0EC6-4F1D-8798-56A248A6B4DB}"/>
              </a:ext>
            </a:extLst>
          </p:cNvPr>
          <p:cNvSpPr txBox="1"/>
          <p:nvPr/>
        </p:nvSpPr>
        <p:spPr>
          <a:xfrm>
            <a:off x="9364566" y="1520401"/>
            <a:ext cx="40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C708FA7-5D4C-4682-9E32-6D3B942FCABD}"/>
              </a:ext>
            </a:extLst>
          </p:cNvPr>
          <p:cNvSpPr/>
          <p:nvPr/>
        </p:nvSpPr>
        <p:spPr>
          <a:xfrm rot="5400000">
            <a:off x="9471866" y="792667"/>
            <a:ext cx="144666" cy="15385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2453FB-FE95-44DB-B23F-DEF8519B866B}"/>
                  </a:ext>
                </a:extLst>
              </p:cNvPr>
              <p:cNvSpPr txBox="1"/>
              <p:nvPr/>
            </p:nvSpPr>
            <p:spPr>
              <a:xfrm>
                <a:off x="6353102" y="972823"/>
                <a:ext cx="4150623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2453FB-FE95-44DB-B23F-DEF8519B8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102" y="972823"/>
                <a:ext cx="4150623" cy="784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73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01B7-7E8C-4EE8-A47C-37B8816F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59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O(d)-time Tighter Linear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FF1E7C-B6B4-43CC-A6DF-03D9D6585465}"/>
              </a:ext>
            </a:extLst>
          </p:cNvPr>
          <p:cNvCxnSpPr>
            <a:cxnSpLocks/>
          </p:cNvCxnSpPr>
          <p:nvPr/>
        </p:nvCxnSpPr>
        <p:spPr>
          <a:xfrm flipH="1" flipV="1">
            <a:off x="8274867" y="1982708"/>
            <a:ext cx="63376" cy="277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02A993-BFDA-4FEC-8111-91F0CCB88E6A}"/>
              </a:ext>
            </a:extLst>
          </p:cNvPr>
          <p:cNvCxnSpPr>
            <a:cxnSpLocks/>
          </p:cNvCxnSpPr>
          <p:nvPr/>
        </p:nvCxnSpPr>
        <p:spPr>
          <a:xfrm flipV="1">
            <a:off x="8120958" y="4517679"/>
            <a:ext cx="31777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BD1EA-5640-4FC7-9344-137D0FC83EEC}"/>
              </a:ext>
            </a:extLst>
          </p:cNvPr>
          <p:cNvSpPr txBox="1"/>
          <p:nvPr/>
        </p:nvSpPr>
        <p:spPr>
          <a:xfrm>
            <a:off x="11298725" y="4333013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A2B74-B7E6-4054-B698-E210BD639AD1}"/>
              </a:ext>
            </a:extLst>
          </p:cNvPr>
          <p:cNvSpPr txBox="1"/>
          <p:nvPr/>
        </p:nvSpPr>
        <p:spPr>
          <a:xfrm>
            <a:off x="7663899" y="1613376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Tightness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55C96-5C74-4BC8-AA17-9E9EE8FF7B41}"/>
              </a:ext>
            </a:extLst>
          </p:cNvPr>
          <p:cNvSpPr/>
          <p:nvPr/>
        </p:nvSpPr>
        <p:spPr>
          <a:xfrm>
            <a:off x="10836998" y="2086334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090A0-D86D-4B16-AB81-D657CD23410D}"/>
              </a:ext>
            </a:extLst>
          </p:cNvPr>
          <p:cNvSpPr txBox="1"/>
          <p:nvPr/>
        </p:nvSpPr>
        <p:spPr>
          <a:xfrm>
            <a:off x="10603993" y="1749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90B576-DFF5-40AA-ACAB-1DFAF36015B2}"/>
              </a:ext>
            </a:extLst>
          </p:cNvPr>
          <p:cNvSpPr/>
          <p:nvPr/>
        </p:nvSpPr>
        <p:spPr>
          <a:xfrm>
            <a:off x="8777477" y="3896869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3C4AD-56AF-4A67-8C0D-5978E14B0369}"/>
              </a:ext>
            </a:extLst>
          </p:cNvPr>
          <p:cNvCxnSpPr>
            <a:stCxn id="16" idx="4"/>
          </p:cNvCxnSpPr>
          <p:nvPr/>
        </p:nvCxnSpPr>
        <p:spPr>
          <a:xfrm flipH="1">
            <a:off x="10959218" y="2322997"/>
            <a:ext cx="1" cy="219468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B3F9E5-8EBE-4A70-9D92-FDAD59319634}"/>
              </a:ext>
            </a:extLst>
          </p:cNvPr>
          <p:cNvSpPr txBox="1"/>
          <p:nvPr/>
        </p:nvSpPr>
        <p:spPr>
          <a:xfrm>
            <a:off x="10538269" y="4517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P|d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7D540A-12ED-4C5E-80EB-85334A8A344D}"/>
              </a:ext>
            </a:extLst>
          </p:cNvPr>
          <p:cNvSpPr txBox="1"/>
          <p:nvPr/>
        </p:nvSpPr>
        <p:spPr>
          <a:xfrm>
            <a:off x="8589356" y="453465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7F95A6-49BE-4AB0-9354-ADE957071AF0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899698" y="4133532"/>
            <a:ext cx="9195" cy="3841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0A301C-3F17-45DC-B695-F0C5A8BAD1E9}"/>
              </a:ext>
            </a:extLst>
          </p:cNvPr>
          <p:cNvSpPr/>
          <p:nvPr/>
        </p:nvSpPr>
        <p:spPr>
          <a:xfrm>
            <a:off x="8777476" y="3168751"/>
            <a:ext cx="244442" cy="2366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6B5E88-EE00-4793-9155-9973658D8F8D}"/>
              </a:ext>
            </a:extLst>
          </p:cNvPr>
          <p:cNvSpPr txBox="1"/>
          <p:nvPr/>
        </p:nvSpPr>
        <p:spPr>
          <a:xfrm>
            <a:off x="8999390" y="383053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86B3BB-E638-4AA1-8F9A-F1E641335A76}"/>
              </a:ext>
            </a:extLst>
          </p:cNvPr>
          <p:cNvSpPr txBox="1"/>
          <p:nvPr/>
        </p:nvSpPr>
        <p:spPr>
          <a:xfrm>
            <a:off x="8589356" y="283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07221-633C-471C-8B1D-0802DEC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11</a:t>
            </a:fld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36BCD-62A3-452F-B285-EC83B07B4724}"/>
              </a:ext>
            </a:extLst>
          </p:cNvPr>
          <p:cNvSpPr txBox="1"/>
          <p:nvPr/>
        </p:nvSpPr>
        <p:spPr>
          <a:xfrm>
            <a:off x="5305209" y="211860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20D63B2-109A-4816-9135-167894A80779}"/>
              </a:ext>
            </a:extLst>
          </p:cNvPr>
          <p:cNvSpPr/>
          <p:nvPr/>
        </p:nvSpPr>
        <p:spPr>
          <a:xfrm rot="5400000">
            <a:off x="5363998" y="1216817"/>
            <a:ext cx="296318" cy="17101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6420-E94E-41DB-A15C-7E9522D23C07}"/>
              </a:ext>
            </a:extLst>
          </p:cNvPr>
          <p:cNvSpPr txBox="1"/>
          <p:nvPr/>
        </p:nvSpPr>
        <p:spPr>
          <a:xfrm>
            <a:off x="4954689" y="359764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19E708B-37DD-4B2A-B3AA-0B0A89FCFBCF}"/>
              </a:ext>
            </a:extLst>
          </p:cNvPr>
          <p:cNvSpPr/>
          <p:nvPr/>
        </p:nvSpPr>
        <p:spPr>
          <a:xfrm rot="5400000">
            <a:off x="5045942" y="2814469"/>
            <a:ext cx="230478" cy="15564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/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bound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HK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blipFill>
                <a:blip r:embed="rId5"/>
                <a:stretch>
                  <a:fillRect l="-2783" t="-10526" r="-2041" b="-289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/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/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/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𝑤𝑚</m:t>
                      </m:r>
                      <m:r>
                        <a:rPr lang="zh-HK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sub>
                          </m:s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𝑤𝑐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blipFill>
                <a:blip r:embed="rId8"/>
                <a:stretch>
                  <a:fillRect l="-443" r="-887" b="-2580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0061DD0-EB32-4074-A5C3-B67EDFB65FA6}"/>
              </a:ext>
            </a:extLst>
          </p:cNvPr>
          <p:cNvSpPr txBox="1"/>
          <p:nvPr/>
        </p:nvSpPr>
        <p:spPr>
          <a:xfrm>
            <a:off x="118547" y="553818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/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F40DA22-5AFD-4AAA-921A-9E4DC216C855}"/>
              </a:ext>
            </a:extLst>
          </p:cNvPr>
          <p:cNvSpPr txBox="1"/>
          <p:nvPr/>
        </p:nvSpPr>
        <p:spPr>
          <a:xfrm>
            <a:off x="2613428" y="553818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/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HK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E0270DD6-80EB-4DB4-BAF2-34A0B11F58DA}"/>
              </a:ext>
            </a:extLst>
          </p:cNvPr>
          <p:cNvSpPr/>
          <p:nvPr/>
        </p:nvSpPr>
        <p:spPr>
          <a:xfrm rot="5400000">
            <a:off x="5134389" y="4564932"/>
            <a:ext cx="167126" cy="6878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B6289-53B6-4325-803E-428CCC24F3A0}"/>
              </a:ext>
            </a:extLst>
          </p:cNvPr>
          <p:cNvSpPr txBox="1"/>
          <p:nvPr/>
        </p:nvSpPr>
        <p:spPr>
          <a:xfrm>
            <a:off x="4874004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FCB0E4-F521-4D3F-A821-51DB068AD177}"/>
              </a:ext>
            </a:extLst>
          </p:cNvPr>
          <p:cNvSpPr/>
          <p:nvPr/>
        </p:nvSpPr>
        <p:spPr>
          <a:xfrm rot="5400000">
            <a:off x="4008021" y="4617509"/>
            <a:ext cx="167126" cy="5827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D78989-989C-48D5-8818-F03228805EAA}"/>
              </a:ext>
            </a:extLst>
          </p:cNvPr>
          <p:cNvSpPr txBox="1"/>
          <p:nvPr/>
        </p:nvSpPr>
        <p:spPr>
          <a:xfrm>
            <a:off x="3677593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0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F9644-8C9A-4832-9C01-3867EA3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12</a:t>
            </a:fld>
            <a:endParaRPr lang="zh-HK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977438-5A66-4261-A3C0-A3C78B42FAF0}"/>
              </a:ext>
            </a:extLst>
          </p:cNvPr>
          <p:cNvSpPr/>
          <p:nvPr/>
        </p:nvSpPr>
        <p:spPr>
          <a:xfrm>
            <a:off x="2052320" y="427922"/>
            <a:ext cx="866648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3: </a:t>
            </a:r>
          </a:p>
          <a:p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further tighten our bound (tangent bound)?</a:t>
            </a:r>
            <a:endParaRPr lang="zh-HK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A1D886C-564B-489E-A525-8B141A866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503558"/>
              </p:ext>
            </p:extLst>
          </p:nvPr>
        </p:nvGraphicFramePr>
        <p:xfrm>
          <a:off x="2651522" y="187685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4" name="AutoShape 3">
            <a:extLst>
              <a:ext uri="{FF2B5EF4-FFF2-40B4-BE49-F238E27FC236}">
                <a16:creationId xmlns:a16="http://schemas.microsoft.com/office/drawing/2014/main" id="{10FE2A06-2ABD-4862-9D6A-722C3746693D}"/>
              </a:ext>
            </a:extLst>
          </p:cNvPr>
          <p:cNvCxnSpPr>
            <a:cxnSpLocks noChangeShapeType="1"/>
            <a:stCxn id="35" idx="0"/>
          </p:cNvCxnSpPr>
          <p:nvPr/>
        </p:nvCxnSpPr>
        <p:spPr bwMode="auto">
          <a:xfrm flipH="1">
            <a:off x="5025152" y="3743351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8">
            <a:extLst>
              <a:ext uri="{FF2B5EF4-FFF2-40B4-BE49-F238E27FC236}">
                <a16:creationId xmlns:a16="http://schemas.microsoft.com/office/drawing/2014/main" id="{1D6CE3F0-2085-4AAA-AC8D-3C50D15C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155" y="374335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20F60D-AA9C-47BE-B384-5364A14C3525}"/>
              </a:ext>
            </a:extLst>
          </p:cNvPr>
          <p:cNvCxnSpPr/>
          <p:nvPr/>
        </p:nvCxnSpPr>
        <p:spPr bwMode="auto">
          <a:xfrm>
            <a:off x="4508031" y="2390735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1A889D-06B7-4EED-8482-FB2CC2B61E59}"/>
              </a:ext>
            </a:extLst>
          </p:cNvPr>
          <p:cNvCxnSpPr/>
          <p:nvPr/>
        </p:nvCxnSpPr>
        <p:spPr bwMode="auto">
          <a:xfrm>
            <a:off x="7154249" y="2369619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562232-ED70-40EE-8277-9F52149B3DF2}"/>
              </a:ext>
            </a:extLst>
          </p:cNvPr>
          <p:cNvCxnSpPr/>
          <p:nvPr/>
        </p:nvCxnSpPr>
        <p:spPr bwMode="auto">
          <a:xfrm>
            <a:off x="4518422" y="4087929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AutoShape 3">
            <a:extLst>
              <a:ext uri="{FF2B5EF4-FFF2-40B4-BE49-F238E27FC236}">
                <a16:creationId xmlns:a16="http://schemas.microsoft.com/office/drawing/2014/main" id="{39A11357-620E-4A21-B254-DB444EDFFB47}"/>
              </a:ext>
            </a:extLst>
          </p:cNvPr>
          <p:cNvCxnSpPr>
            <a:cxnSpLocks noChangeShapeType="1"/>
            <a:stCxn id="41" idx="0"/>
          </p:cNvCxnSpPr>
          <p:nvPr/>
        </p:nvCxnSpPr>
        <p:spPr bwMode="auto">
          <a:xfrm>
            <a:off x="5807332" y="4172534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1236A2D-3369-4E5F-BC10-DB14657D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577" y="454233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DE2D42C3-738D-46CD-8FD2-337B45A6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894" y="417253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46E93695-2B94-4406-9B5D-C8F1DE0C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965" y="4102869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2E94C602-625D-4F54-A95B-AA2476FC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450" y="3150873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982852-4159-4B41-85DB-F1474981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333" y="4704895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9B408F-6882-4ECF-9160-0C6AB0C163D2}"/>
              </a:ext>
            </a:extLst>
          </p:cNvPr>
          <p:cNvGrpSpPr/>
          <p:nvPr/>
        </p:nvGrpSpPr>
        <p:grpSpPr>
          <a:xfrm>
            <a:off x="4290399" y="2956276"/>
            <a:ext cx="3162758" cy="1622972"/>
            <a:chOff x="3162877" y="2476417"/>
            <a:chExt cx="3162758" cy="1622972"/>
          </a:xfrm>
        </p:grpSpPr>
        <p:sp>
          <p:nvSpPr>
            <p:cNvPr id="46" name="Text Box 29">
              <a:extLst>
                <a:ext uri="{FF2B5EF4-FFF2-40B4-BE49-F238E27FC236}">
                  <a16:creationId xmlns:a16="http://schemas.microsoft.com/office/drawing/2014/main" id="{1332DED9-9C3D-433F-AF2D-07F30B7A5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67C4FDC1-6529-45FB-8DF6-2318A5286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id="{97D61362-DCB7-4670-AD06-090B92878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D303984F-812B-4CD9-A70F-B169EB19E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" name="Text Box 29">
              <a:extLst>
                <a:ext uri="{FF2B5EF4-FFF2-40B4-BE49-F238E27FC236}">
                  <a16:creationId xmlns:a16="http://schemas.microsoft.com/office/drawing/2014/main" id="{607ABD52-5032-4572-AFF5-7525E1930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E6892B-5758-411A-9CA2-6621E6FFE615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4518422" y="4704895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5338A3F-847E-4E9E-B798-5D975501B30C}"/>
              </a:ext>
            </a:extLst>
          </p:cNvPr>
          <p:cNvSpPr txBox="1"/>
          <p:nvPr/>
        </p:nvSpPr>
        <p:spPr>
          <a:xfrm>
            <a:off x="5125125" y="4704817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2A836D-019B-425A-A37B-3C8F004ACB25}"/>
              </a:ext>
            </a:extLst>
          </p:cNvPr>
          <p:cNvSpPr txBox="1"/>
          <p:nvPr/>
        </p:nvSpPr>
        <p:spPr>
          <a:xfrm>
            <a:off x="3387146" y="3752782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E46461-4397-42A2-84CA-0F30120919D2}"/>
              </a:ext>
            </a:extLst>
          </p:cNvPr>
          <p:cNvCxnSpPr/>
          <p:nvPr/>
        </p:nvCxnSpPr>
        <p:spPr>
          <a:xfrm>
            <a:off x="4431114" y="3957429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18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FC4D-5C19-4629-AACD-644FABC1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81280"/>
            <a:ext cx="730504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tangent line depends on the distance values (e.g., 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75703D-8D9D-459E-B5FA-A23234591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6174"/>
              </p:ext>
            </p:extLst>
          </p:nvPr>
        </p:nvGraphicFramePr>
        <p:xfrm>
          <a:off x="2210282" y="133149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AutoShape 3">
            <a:extLst>
              <a:ext uri="{FF2B5EF4-FFF2-40B4-BE49-F238E27FC236}">
                <a16:creationId xmlns:a16="http://schemas.microsoft.com/office/drawing/2014/main" id="{4E3A8655-B6C5-4DB8-9DE1-6B6BF9A15279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flipH="1">
            <a:off x="4580102" y="3197988"/>
            <a:ext cx="4251" cy="16550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8">
            <a:extLst>
              <a:ext uri="{FF2B5EF4-FFF2-40B4-BE49-F238E27FC236}">
                <a16:creationId xmlns:a16="http://schemas.microsoft.com/office/drawing/2014/main" id="{6AEC7E26-AD2D-40EF-BA92-E06F6C45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915" y="319798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97D92B-E5FD-4A34-A5CB-D84F74DA8067}"/>
              </a:ext>
            </a:extLst>
          </p:cNvPr>
          <p:cNvCxnSpPr/>
          <p:nvPr/>
        </p:nvCxnSpPr>
        <p:spPr bwMode="auto">
          <a:xfrm>
            <a:off x="4066791" y="184537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0F262-6759-4639-8BD4-3EE058970988}"/>
              </a:ext>
            </a:extLst>
          </p:cNvPr>
          <p:cNvCxnSpPr/>
          <p:nvPr/>
        </p:nvCxnSpPr>
        <p:spPr bwMode="auto">
          <a:xfrm>
            <a:off x="6713009" y="1824256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9B1D000-D3F4-4531-9B0B-6571B715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337" y="3996972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74295F4-713B-465C-AACC-04244147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654" y="362717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A3DC1981-9BDE-47CA-910F-66786813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725" y="3557506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D8B257-9BF8-408B-8A8D-E1C4F9FA0999}"/>
              </a:ext>
            </a:extLst>
          </p:cNvPr>
          <p:cNvCxnSpPr/>
          <p:nvPr/>
        </p:nvCxnSpPr>
        <p:spPr bwMode="auto">
          <a:xfrm>
            <a:off x="4075658" y="3110512"/>
            <a:ext cx="2639568" cy="12374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AutoShape 3">
            <a:extLst>
              <a:ext uri="{FF2B5EF4-FFF2-40B4-BE49-F238E27FC236}">
                <a16:creationId xmlns:a16="http://schemas.microsoft.com/office/drawing/2014/main" id="{B63B39FC-7116-485A-88B4-43ACA601E710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flipH="1">
            <a:off x="6226022" y="3996972"/>
            <a:ext cx="1753" cy="147574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770C25-0130-48B6-80A6-8DDC71EE0FD0}"/>
              </a:ext>
            </a:extLst>
          </p:cNvPr>
          <p:cNvGrpSpPr/>
          <p:nvPr/>
        </p:nvGrpSpPr>
        <p:grpSpPr>
          <a:xfrm>
            <a:off x="3849159" y="2410913"/>
            <a:ext cx="3162758" cy="1622972"/>
            <a:chOff x="3162877" y="2476417"/>
            <a:chExt cx="3162758" cy="1622972"/>
          </a:xfrm>
        </p:grpSpPr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9986A5A7-ABFA-4D19-850B-F2E63601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9">
              <a:extLst>
                <a:ext uri="{FF2B5EF4-FFF2-40B4-BE49-F238E27FC236}">
                  <a16:creationId xmlns:a16="http://schemas.microsoft.com/office/drawing/2014/main" id="{2B45B640-C488-4F45-9FB3-7ED0CC43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668A155C-2841-4CD1-956C-6E210E532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D9701CB7-219B-49A8-8F62-C633ADFE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88BBFF0C-D8FE-411C-9148-1010BBD08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3BF8771-1BC7-4573-BA29-D6249463B770}"/>
              </a:ext>
            </a:extLst>
          </p:cNvPr>
          <p:cNvSpPr txBox="1"/>
          <p:nvPr/>
        </p:nvSpPr>
        <p:spPr>
          <a:xfrm>
            <a:off x="4010680" y="4123338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line (at t):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(x)=mx </a:t>
            </a:r>
            <a:r>
              <a:rPr lang="en-US" altLang="zh-H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A180A-6013-439B-B7D3-0B9960D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13</a:t>
            </a:fld>
            <a:endParaRPr lang="zh-HK" alt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919FC4D-5C19-4629-AACD-644FABC1E4B4}"/>
              </a:ext>
            </a:extLst>
          </p:cNvPr>
          <p:cNvSpPr txBox="1">
            <a:spLocks/>
          </p:cNvSpPr>
          <p:nvPr/>
        </p:nvSpPr>
        <p:spPr>
          <a:xfrm>
            <a:off x="1066800" y="5390197"/>
            <a:ext cx="8310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the optimal tangent </a:t>
            </a:r>
            <a:r>
              <a:rPr lang="en-US" altLang="zh-HK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O(d) time) </a:t>
            </a:r>
            <a:b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knowing the exact distance values (e.g., 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zh-HK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8FB725-AB35-4E46-B65D-6E818EF161C3}"/>
              </a:ext>
            </a:extLst>
          </p:cNvPr>
          <p:cNvSpPr txBox="1"/>
          <p:nvPr/>
        </p:nvSpPr>
        <p:spPr>
          <a:xfrm>
            <a:off x="9580880" y="5361750"/>
            <a:ext cx="1747520" cy="830997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in our paper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6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4FC-1682-4F6F-963A-7CA1737A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CE827-63A1-4F0F-870C-781831F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14</a:t>
            </a:fld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1A193-2A97-4630-9C7A-396636B17088}"/>
              </a:ext>
            </a:extLst>
          </p:cNvPr>
          <p:cNvSpPr txBox="1"/>
          <p:nvPr/>
        </p:nvSpPr>
        <p:spPr>
          <a:xfrm>
            <a:off x="3909270" y="2353929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(Queries/sec)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F22C2-896C-4821-9A4C-4000534DF710}"/>
              </a:ext>
            </a:extLst>
          </p:cNvPr>
          <p:cNvSpPr/>
          <p:nvPr/>
        </p:nvSpPr>
        <p:spPr>
          <a:xfrm>
            <a:off x="-1" y="6567586"/>
            <a:ext cx="12192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SOTA: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4C276-5236-4693-83F3-E63B5CCB4085}"/>
              </a:ext>
            </a:extLst>
          </p:cNvPr>
          <p:cNvSpPr txBox="1"/>
          <p:nvPr/>
        </p:nvSpPr>
        <p:spPr>
          <a:xfrm>
            <a:off x="1160951" y="1165102"/>
            <a:ext cx="7957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SCAN (baseline), LIBSVM, SOTA and KARL</a:t>
            </a: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 UCI Machine Learning Repository/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89770-7D7E-452B-A4D7-4E6CBD63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54" y="2872220"/>
            <a:ext cx="51720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4FB-DD1B-496E-8DC2-18F7AA8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86B0-2311-4730-A8F8-852E659F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986"/>
            <a:ext cx="10762673" cy="4883396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done: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Kernel Aggregation Rapid Library (KARL)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 wide range of models (in prediction stage)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Classification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SVM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 SVM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higher throughput than the state-of-the-art by 2.5-738x times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implementation into the library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machine learning models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kernel functions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interesting applications, e.g., Kernel Density Visualization (Ongoing)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F6FE-5E57-4E65-A4ED-A8EAE177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443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1876-0CAD-4278-8D2F-CFF494FB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details…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DACF-E1EB-4DC0-AA96-6B3AE834F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34" y="1365901"/>
            <a:ext cx="10515600" cy="480981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is in 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our paper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0620F-7F13-4F17-87C8-FA42294F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16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8CB73-9A62-4315-8551-EED9D673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63" y="2103234"/>
            <a:ext cx="4867275" cy="45053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5E78CDB-1C66-4871-A112-47D0CF2669E9}"/>
              </a:ext>
            </a:extLst>
          </p:cNvPr>
          <p:cNvSpPr/>
          <p:nvPr/>
        </p:nvSpPr>
        <p:spPr>
          <a:xfrm>
            <a:off x="3132589" y="6012400"/>
            <a:ext cx="5478011" cy="6878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989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8333" y="0"/>
            <a:ext cx="7121588" cy="1046480"/>
          </a:xfrm>
        </p:spPr>
        <p:txBody>
          <a:bodyPr>
            <a:normAutofit/>
          </a:bodyPr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Kernel Aggregation?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83858" y="2882248"/>
                <a:ext cx="7684782" cy="307151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Application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crime rate prediction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Each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(black dot) represents the location of a crime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e.g., 	robbery, </a:t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commercial burglary, </a:t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motor vehicle theft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Predict the crime rate of a given location (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br>
                  <a:rPr lang="en-US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by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58" y="2882248"/>
                <a:ext cx="7684782" cy="3071512"/>
              </a:xfrm>
              <a:blipFill>
                <a:blip r:embed="rId2"/>
                <a:stretch>
                  <a:fillRect l="-1427" t="-218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5041" y="1443305"/>
            <a:ext cx="3545840" cy="487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334780"/>
            <a:ext cx="924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T. Hart and P.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Zandbergen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“Kernel density estimation and hotspot mapping Examining the influence of interpolation method, grid cell size, and bandwidth on crime forecasting”, International Journal of Police Strategies and Management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BA86-B21B-4CB5-A1CC-FE4FF5F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2</a:t>
            </a:fld>
            <a:endParaRPr lang="zh-HK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63DFA-EF6F-49A5-8067-14DF65289F0F}"/>
              </a:ext>
            </a:extLst>
          </p:cNvPr>
          <p:cNvSpPr/>
          <p:nvPr/>
        </p:nvSpPr>
        <p:spPr>
          <a:xfrm>
            <a:off x="437031" y="1685003"/>
            <a:ext cx="3103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function: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/>
              <p:nvPr/>
            </p:nvSpPr>
            <p:spPr>
              <a:xfrm>
                <a:off x="3639693" y="1562791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693" y="1562791"/>
                <a:ext cx="4639090" cy="862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1C26FDD-B6EE-44BF-9BA8-D3289A912616}"/>
              </a:ext>
            </a:extLst>
          </p:cNvPr>
          <p:cNvSpPr txBox="1"/>
          <p:nvPr/>
        </p:nvSpPr>
        <p:spPr>
          <a:xfrm>
            <a:off x="6447882" y="1241249"/>
            <a:ext cx="192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E5EEB97-07B7-49EB-8CFC-C476DFE46973}"/>
              </a:ext>
            </a:extLst>
          </p:cNvPr>
          <p:cNvSpPr/>
          <p:nvPr/>
        </p:nvSpPr>
        <p:spPr>
          <a:xfrm rot="16200000">
            <a:off x="7266000" y="1080282"/>
            <a:ext cx="181524" cy="12184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C32AB-0A3B-4853-B8B5-6F380940A608}"/>
              </a:ext>
            </a:extLst>
          </p:cNvPr>
          <p:cNvSpPr txBox="1"/>
          <p:nvPr/>
        </p:nvSpPr>
        <p:spPr>
          <a:xfrm>
            <a:off x="3518874" y="2178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F532FDC-1948-4258-89A6-E6962C2A3E66}"/>
              </a:ext>
            </a:extLst>
          </p:cNvPr>
          <p:cNvSpPr/>
          <p:nvPr/>
        </p:nvSpPr>
        <p:spPr>
          <a:xfrm rot="5400000">
            <a:off x="3834896" y="207953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791119F-25CF-4B96-A8D4-8307AFD5B74F}"/>
              </a:ext>
            </a:extLst>
          </p:cNvPr>
          <p:cNvSpPr/>
          <p:nvPr/>
        </p:nvSpPr>
        <p:spPr>
          <a:xfrm rot="16200000">
            <a:off x="4160633" y="156696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5AD2A6-6103-4CDE-A685-1069B7025A48}"/>
              </a:ext>
            </a:extLst>
          </p:cNvPr>
          <p:cNvSpPr txBox="1"/>
          <p:nvPr/>
        </p:nvSpPr>
        <p:spPr>
          <a:xfrm>
            <a:off x="3864535" y="12239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D7A74E0-B668-49D8-AC57-63DB8D0BFD7D}"/>
              </a:ext>
            </a:extLst>
          </p:cNvPr>
          <p:cNvSpPr/>
          <p:nvPr/>
        </p:nvSpPr>
        <p:spPr>
          <a:xfrm rot="16200000">
            <a:off x="5378786" y="1569753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743D9-338A-43D3-962F-FCCB2D6F1B45}"/>
              </a:ext>
            </a:extLst>
          </p:cNvPr>
          <p:cNvSpPr txBox="1"/>
          <p:nvPr/>
        </p:nvSpPr>
        <p:spPr>
          <a:xfrm>
            <a:off x="4911034" y="1232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AA69F15-2861-4FCD-A147-BB8E33817E25}"/>
              </a:ext>
            </a:extLst>
          </p:cNvPr>
          <p:cNvSpPr/>
          <p:nvPr/>
        </p:nvSpPr>
        <p:spPr>
          <a:xfrm rot="5400000">
            <a:off x="6361635" y="2051784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84CDF-32B6-458E-8698-274E76CA0FFB}"/>
              </a:ext>
            </a:extLst>
          </p:cNvPr>
          <p:cNvSpPr txBox="1"/>
          <p:nvPr/>
        </p:nvSpPr>
        <p:spPr>
          <a:xfrm>
            <a:off x="5970827" y="219243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4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83D9-C34A-41C0-A43B-3D02436E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0"/>
            <a:ext cx="1204099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Aggregation: More Applications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63DFA-EF6F-49A5-8067-14DF65289F0F}"/>
              </a:ext>
            </a:extLst>
          </p:cNvPr>
          <p:cNvSpPr/>
          <p:nvPr/>
        </p:nvSpPr>
        <p:spPr>
          <a:xfrm>
            <a:off x="1676551" y="1786603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/>
              <p:nvPr/>
            </p:nvSpPr>
            <p:spPr>
              <a:xfrm>
                <a:off x="5488813" y="1664391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13" y="1664391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6F2BB6-EB83-48A3-A2A0-2EB0739D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3</a:t>
            </a:fld>
            <a:endParaRPr lang="zh-HK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26FDD-B6EE-44BF-9BA8-D3289A912616}"/>
              </a:ext>
            </a:extLst>
          </p:cNvPr>
          <p:cNvSpPr txBox="1"/>
          <p:nvPr/>
        </p:nvSpPr>
        <p:spPr>
          <a:xfrm>
            <a:off x="8297002" y="1342849"/>
            <a:ext cx="192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E5EEB97-07B7-49EB-8CFC-C476DFE46973}"/>
              </a:ext>
            </a:extLst>
          </p:cNvPr>
          <p:cNvSpPr/>
          <p:nvPr/>
        </p:nvSpPr>
        <p:spPr>
          <a:xfrm rot="16200000">
            <a:off x="9115120" y="1181882"/>
            <a:ext cx="181524" cy="12184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C32AB-0A3B-4853-B8B5-6F380940A608}"/>
              </a:ext>
            </a:extLst>
          </p:cNvPr>
          <p:cNvSpPr txBox="1"/>
          <p:nvPr/>
        </p:nvSpPr>
        <p:spPr>
          <a:xfrm>
            <a:off x="5367994" y="2280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F532FDC-1948-4258-89A6-E6962C2A3E66}"/>
              </a:ext>
            </a:extLst>
          </p:cNvPr>
          <p:cNvSpPr/>
          <p:nvPr/>
        </p:nvSpPr>
        <p:spPr>
          <a:xfrm rot="5400000">
            <a:off x="5684016" y="218113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791119F-25CF-4B96-A8D4-8307AFD5B74F}"/>
              </a:ext>
            </a:extLst>
          </p:cNvPr>
          <p:cNvSpPr/>
          <p:nvPr/>
        </p:nvSpPr>
        <p:spPr>
          <a:xfrm rot="16200000">
            <a:off x="6009753" y="166856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AD2A6-6103-4CDE-A685-1069B7025A48}"/>
              </a:ext>
            </a:extLst>
          </p:cNvPr>
          <p:cNvSpPr txBox="1"/>
          <p:nvPr/>
        </p:nvSpPr>
        <p:spPr>
          <a:xfrm>
            <a:off x="5713655" y="13255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7A74E0-B668-49D8-AC57-63DB8D0BFD7D}"/>
              </a:ext>
            </a:extLst>
          </p:cNvPr>
          <p:cNvSpPr/>
          <p:nvPr/>
        </p:nvSpPr>
        <p:spPr>
          <a:xfrm rot="16200000">
            <a:off x="7227906" y="1671353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743D9-338A-43D3-962F-FCCB2D6F1B45}"/>
              </a:ext>
            </a:extLst>
          </p:cNvPr>
          <p:cNvSpPr txBox="1"/>
          <p:nvPr/>
        </p:nvSpPr>
        <p:spPr>
          <a:xfrm>
            <a:off x="6760154" y="1334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85EDB6-4B6F-4E20-9524-711F169A51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11988" y="3289410"/>
              <a:ext cx="10313874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3747">
                      <a:extLst>
                        <a:ext uri="{9D8B030D-6E8A-4147-A177-3AD203B41FA5}">
                          <a16:colId xmlns:a16="http://schemas.microsoft.com/office/drawing/2014/main" val="70952935"/>
                        </a:ext>
                      </a:extLst>
                    </a:gridCol>
                    <a:gridCol w="2932169">
                      <a:extLst>
                        <a:ext uri="{9D8B030D-6E8A-4147-A177-3AD203B41FA5}">
                          <a16:colId xmlns:a16="http://schemas.microsoft.com/office/drawing/2014/main" val="2733440155"/>
                        </a:ext>
                      </a:extLst>
                    </a:gridCol>
                    <a:gridCol w="3437958">
                      <a:extLst>
                        <a:ext uri="{9D8B030D-6E8A-4147-A177-3AD203B41FA5}">
                          <a16:colId xmlns:a16="http://schemas.microsoft.com/office/drawing/2014/main" val="6650353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of weighting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Used in model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Application(s)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7434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I: identical, positive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(most specific)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 Density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Crime rate prediction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Ecological modeling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Particle Searching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0145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II: positive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(subsuming Type I)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Outlier detection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3421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III: no restriction 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altLang="zh-HK" sz="1800" b="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(subsuming Type II)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Tumor samples classification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Image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574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85EDB6-4B6F-4E20-9524-711F169A5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522056"/>
                  </p:ext>
                </p:extLst>
              </p:nvPr>
            </p:nvGraphicFramePr>
            <p:xfrm>
              <a:off x="811988" y="3289410"/>
              <a:ext cx="10313874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3747">
                      <a:extLst>
                        <a:ext uri="{9D8B030D-6E8A-4147-A177-3AD203B41FA5}">
                          <a16:colId xmlns:a16="http://schemas.microsoft.com/office/drawing/2014/main" val="70952935"/>
                        </a:ext>
                      </a:extLst>
                    </a:gridCol>
                    <a:gridCol w="2932169">
                      <a:extLst>
                        <a:ext uri="{9D8B030D-6E8A-4147-A177-3AD203B41FA5}">
                          <a16:colId xmlns:a16="http://schemas.microsoft.com/office/drawing/2014/main" val="2733440155"/>
                        </a:ext>
                      </a:extLst>
                    </a:gridCol>
                    <a:gridCol w="3437958">
                      <a:extLst>
                        <a:ext uri="{9D8B030D-6E8A-4147-A177-3AD203B41FA5}">
                          <a16:colId xmlns:a16="http://schemas.microsoft.com/office/drawing/2014/main" val="6650353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of weighting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Used in model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Application(s)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743482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5" t="-44000" r="-161978" b="-1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 Density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Crime rate prediction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Ecological modeling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Particle Searching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014567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5" t="-203774" r="-161978" b="-1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Outlier detection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342132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5" t="-214667" r="-161978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Tumor samples classification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Image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57499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9E0E80E-B935-484D-A585-1DE451F427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3732" y="3305262"/>
          <a:ext cx="10310070" cy="2827090"/>
        </p:xfrm>
        <a:graphic>
          <a:graphicData uri="http://schemas.openxmlformats.org/drawingml/2006/table">
            <a:tbl>
              <a:tblPr/>
              <a:tblGrid>
                <a:gridCol w="10310070">
                  <a:extLst>
                    <a:ext uri="{9D8B030D-6E8A-4147-A177-3AD203B41FA5}">
                      <a16:colId xmlns:a16="http://schemas.microsoft.com/office/drawing/2014/main" val="3576131327"/>
                    </a:ext>
                  </a:extLst>
                </a:gridCol>
              </a:tblGrid>
              <a:tr h="2827090">
                <a:tc>
                  <a:txBody>
                    <a:bodyPr/>
                    <a:lstStyle/>
                    <a:p>
                      <a:endParaRPr lang="en-US" altLang="zh-HK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08231"/>
                  </a:ext>
                </a:extLst>
              </a:tr>
            </a:tbl>
          </a:graphicData>
        </a:graphic>
      </p:graphicFrame>
      <p:sp>
        <p:nvSpPr>
          <p:cNvPr id="23" name="Right Brace 22">
            <a:extLst>
              <a:ext uri="{FF2B5EF4-FFF2-40B4-BE49-F238E27FC236}">
                <a16:creationId xmlns:a16="http://schemas.microsoft.com/office/drawing/2014/main" id="{AAA69F15-2861-4FCD-A147-BB8E33817E25}"/>
              </a:ext>
            </a:extLst>
          </p:cNvPr>
          <p:cNvSpPr/>
          <p:nvPr/>
        </p:nvSpPr>
        <p:spPr>
          <a:xfrm rot="5400000">
            <a:off x="8210755" y="2153384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84CDF-32B6-458E-8698-274E76CA0FFB}"/>
              </a:ext>
            </a:extLst>
          </p:cNvPr>
          <p:cNvSpPr txBox="1"/>
          <p:nvPr/>
        </p:nvSpPr>
        <p:spPr>
          <a:xfrm>
            <a:off x="7819947" y="229403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7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1988"/>
            <a:ext cx="7620000" cy="883212"/>
          </a:xfrm>
        </p:spPr>
        <p:txBody>
          <a:bodyPr>
            <a:normAutofit/>
          </a:bodyPr>
          <a:lstStyle/>
          <a:p>
            <a:pPr algn="ctr"/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94018" y="1002648"/>
                <a:ext cx="6811022" cy="561151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Application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crime rate prediction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Just classify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into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Lowest risk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[0, 10)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dirty="0">
                    <a:solidFill>
                      <a:srgbClr val="FF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risk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HK" dirty="0">
                    <a:solidFill>
                      <a:srgbClr val="FFFF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[10, 20)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dirty="0">
                    <a:solidFill>
                      <a:srgbClr val="FF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Moderate risk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[20, 50)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risk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[50, 100)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Highest risk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[100,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kernel aggregation query (</a:t>
                </a:r>
                <a14:m>
                  <m:oMath xmlns:m="http://schemas.openxmlformats.org/officeDocument/2006/math"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dataset </a:t>
                </a:r>
                <a:r>
                  <a:rPr lang="en-US" altLang="zh-HK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threshold</a:t>
                </a:r>
                <a14:m>
                  <m:oMath xmlns:m="http://schemas.openxmlformats.org/officeDocument/2006/math">
                    <m:r>
                      <a:rPr lang="en-US" altLang="zh-HK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Boolean value 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true 	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19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zh-HK" alt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	or 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false 	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19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zh-HK" alt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018" y="1002648"/>
                <a:ext cx="6811022" cy="5611512"/>
              </a:xfrm>
              <a:blipFill>
                <a:blip r:embed="rId2"/>
                <a:stretch>
                  <a:fillRect l="-1611" t="-108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32465"/>
            <a:ext cx="4437963" cy="610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334780"/>
            <a:ext cx="939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T. Hart and P.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Zandbergen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“Kernel density estimation and hotspot mapping Examining the influence of interpolation method, grid cell size, and bandwidth on crime forecasting”, International Journal of Police Strategies and Management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BA86-B21B-4CB5-A1CC-FE4FF5F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236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459BF5-0155-4C8B-8CB1-7CEA87FCDB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5033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HK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Expensive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compute the exact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!</a:t>
                </a: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459BF5-0155-4C8B-8CB1-7CEA87FCD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5033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097-97C2-494D-AEC1-8D9EE7D0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31" y="1853721"/>
            <a:ext cx="10869538" cy="2117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et al. </a:t>
            </a:r>
            <a:r>
              <a:rPr lang="en-US" altLang="zh-HK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“Despite their successes, what makes kernel methods difficult to use in many large scale problems is the fact that </a:t>
            </a:r>
            <a:r>
              <a:rPr lang="en-US" altLang="zh-HK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decision function is typically expensive, especially at prediction time.</a:t>
            </a:r>
            <a:r>
              <a:rPr lang="en-US" altLang="zh-HK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A9118-295D-4927-8763-25809CCF8DFE}"/>
              </a:ext>
            </a:extLst>
          </p:cNvPr>
          <p:cNvSpPr/>
          <p:nvPr/>
        </p:nvSpPr>
        <p:spPr>
          <a:xfrm>
            <a:off x="-68367" y="6584364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Quoc V. Le, Tamas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Sarlos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Alexander J.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Smola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Fastfood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computing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hilbert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expansions in loglinear time.” In ICML2013</a:t>
            </a:r>
            <a:endParaRPr lang="zh-HK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BDBC-2362-4B18-B8B9-6AB6A4B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5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87465-C61F-415D-B233-7C39221BC295}"/>
                  </a:ext>
                </a:extLst>
              </p:cNvPr>
              <p:cNvSpPr txBox="1"/>
              <p:nvPr/>
            </p:nvSpPr>
            <p:spPr>
              <a:xfrm>
                <a:off x="2208810" y="4246385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87465-C61F-415D-B233-7C39221B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10" y="4246385"/>
                <a:ext cx="4639090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0C252A44-9A74-4B05-94D7-F75F29781BC5}"/>
              </a:ext>
            </a:extLst>
          </p:cNvPr>
          <p:cNvSpPr/>
          <p:nvPr/>
        </p:nvSpPr>
        <p:spPr>
          <a:xfrm rot="5400000">
            <a:off x="5017925" y="3507353"/>
            <a:ext cx="159350" cy="350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80E2B-D2D7-430F-AF2F-CE85916F5906}"/>
              </a:ext>
            </a:extLst>
          </p:cNvPr>
          <p:cNvSpPr txBox="1"/>
          <p:nvPr/>
        </p:nvSpPr>
        <p:spPr>
          <a:xfrm>
            <a:off x="4110593" y="5349450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C817F601-D672-4A82-A932-F4E2C39F7237}"/>
              </a:ext>
            </a:extLst>
          </p:cNvPr>
          <p:cNvSpPr/>
          <p:nvPr/>
        </p:nvSpPr>
        <p:spPr>
          <a:xfrm>
            <a:off x="8277543" y="4205841"/>
            <a:ext cx="3500600" cy="1357668"/>
          </a:xfrm>
          <a:prstGeom prst="cloudCallout">
            <a:avLst>
              <a:gd name="adj1" fmla="val -103934"/>
              <a:gd name="adj2" fmla="val 526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45C1B-2A71-49DC-B54F-9CD940BC2FBC}"/>
              </a:ext>
            </a:extLst>
          </p:cNvPr>
          <p:cNvSpPr txBox="1"/>
          <p:nvPr/>
        </p:nvSpPr>
        <p:spPr>
          <a:xfrm>
            <a:off x="8618480" y="4453430"/>
            <a:ext cx="2679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typical values of |P| and d?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4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08B245-C228-4787-8671-C6212570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19377"/>
              </p:ext>
            </p:extLst>
          </p:nvPr>
        </p:nvGraphicFramePr>
        <p:xfrm>
          <a:off x="3346509" y="3099107"/>
          <a:ext cx="44007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934">
                  <a:extLst>
                    <a:ext uri="{9D8B030D-6E8A-4147-A177-3AD203B41FA5}">
                      <a16:colId xmlns:a16="http://schemas.microsoft.com/office/drawing/2014/main" val="70952935"/>
                    </a:ext>
                  </a:extLst>
                </a:gridCol>
                <a:gridCol w="1235344">
                  <a:extLst>
                    <a:ext uri="{9D8B030D-6E8A-4147-A177-3AD203B41FA5}">
                      <a16:colId xmlns:a16="http://schemas.microsoft.com/office/drawing/2014/main" val="2733440155"/>
                    </a:ext>
                  </a:extLst>
                </a:gridCol>
                <a:gridCol w="1121447">
                  <a:extLst>
                    <a:ext uri="{9D8B030D-6E8A-4147-A177-3AD203B41FA5}">
                      <a16:colId xmlns:a16="http://schemas.microsoft.com/office/drawing/2014/main" val="66503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indexing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3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LibSVM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14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</a:t>
                      </a:r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-learn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42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KARL (this paper)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749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3079E6-CF08-4D34-A0A8-F668D49DA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39757"/>
              </p:ext>
            </p:extLst>
          </p:nvPr>
        </p:nvGraphicFramePr>
        <p:xfrm>
          <a:off x="3346509" y="3099107"/>
          <a:ext cx="4400725" cy="1752600"/>
        </p:xfrm>
        <a:graphic>
          <a:graphicData uri="http://schemas.openxmlformats.org/drawingml/2006/table">
            <a:tbl>
              <a:tblPr/>
              <a:tblGrid>
                <a:gridCol w="4400725">
                  <a:extLst>
                    <a:ext uri="{9D8B030D-6E8A-4147-A177-3AD203B41FA5}">
                      <a16:colId xmlns:a16="http://schemas.microsoft.com/office/drawing/2014/main" val="3576131327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endParaRPr lang="en-US" altLang="zh-HK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082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529642-9E5E-4A24-AD53-1FA8FB5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contribution: KARL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260BF-09EB-4480-B705-FB47877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481676"/>
            <a:ext cx="10515600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Rapid Library (KARL)</a:t>
            </a:r>
          </a:p>
          <a:p>
            <a:pPr lvl="1"/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2.5-738x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up over state-of-the-art in different datasets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Fastest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 phase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3A284-C70E-44A1-AB62-5EA22A577E1D}"/>
              </a:ext>
            </a:extLst>
          </p:cNvPr>
          <p:cNvSpPr/>
          <p:nvPr/>
        </p:nvSpPr>
        <p:spPr>
          <a:xfrm>
            <a:off x="0" y="5934670"/>
            <a:ext cx="94543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K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https://github.com/edisonchan2013928/KARL-Fast-Kernel-Aggregation-Queries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https://www.csie.ntu.edu.tw/~cjlin/libsvm/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https://scikit-learn.org/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1BBA2-F261-457E-920E-D36C4FA2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0445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8C86-D1AD-48CD-9311-626CDA40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7" y="-86212"/>
            <a:ext cx="1202981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speed up? 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E43311-AE67-41F5-A5E0-C37CEAD9AB60}"/>
              </a:ext>
            </a:extLst>
          </p:cNvPr>
          <p:cNvCxnSpPr>
            <a:cxnSpLocks/>
          </p:cNvCxnSpPr>
          <p:nvPr/>
        </p:nvCxnSpPr>
        <p:spPr>
          <a:xfrm>
            <a:off x="7472762" y="4318377"/>
            <a:ext cx="121418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3B4B6A-B623-442D-BB48-434678489F1F}"/>
              </a:ext>
            </a:extLst>
          </p:cNvPr>
          <p:cNvSpPr txBox="1"/>
          <p:nvPr/>
        </p:nvSpPr>
        <p:spPr>
          <a:xfrm>
            <a:off x="8686950" y="4049437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B0ED23-8AAD-43AB-9ADF-38E209523279}"/>
              </a:ext>
            </a:extLst>
          </p:cNvPr>
          <p:cNvCxnSpPr>
            <a:cxnSpLocks/>
          </p:cNvCxnSpPr>
          <p:nvPr/>
        </p:nvCxnSpPr>
        <p:spPr>
          <a:xfrm>
            <a:off x="8143275" y="3359987"/>
            <a:ext cx="0" cy="5687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46ACAB-ABC1-4D96-8E19-9508EEEBDBD2}"/>
              </a:ext>
            </a:extLst>
          </p:cNvPr>
          <p:cNvSpPr txBox="1"/>
          <p:nvPr/>
        </p:nvSpPr>
        <p:spPr>
          <a:xfrm>
            <a:off x="7697577" y="292666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6E954-126B-47C5-8B6F-DE08287FA9EF}"/>
              </a:ext>
            </a:extLst>
          </p:cNvPr>
          <p:cNvSpPr txBox="1"/>
          <p:nvPr/>
        </p:nvSpPr>
        <p:spPr>
          <a:xfrm>
            <a:off x="7697577" y="383399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/>
              <p:nvPr/>
            </p:nvSpPr>
            <p:spPr>
              <a:xfrm>
                <a:off x="1640262" y="3208396"/>
                <a:ext cx="3355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d>
                        <m:d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62" y="3208396"/>
                <a:ext cx="3355790" cy="369332"/>
              </a:xfrm>
              <a:prstGeom prst="rect">
                <a:avLst/>
              </a:prstGeom>
              <a:blipFill>
                <a:blip r:embed="rId2"/>
                <a:stretch>
                  <a:fillRect l="-1633" r="-2722" b="-3442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7CFB-BDFC-4211-A13A-535EEAC4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7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/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299C17-2DA2-49A2-8F8B-F9514C7E5CDC}"/>
              </a:ext>
            </a:extLst>
          </p:cNvPr>
          <p:cNvCxnSpPr>
            <a:cxnSpLocks/>
          </p:cNvCxnSpPr>
          <p:nvPr/>
        </p:nvCxnSpPr>
        <p:spPr>
          <a:xfrm>
            <a:off x="2078437" y="3646742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E27928-8E6A-4756-B764-7B000C72B516}"/>
              </a:ext>
            </a:extLst>
          </p:cNvPr>
          <p:cNvCxnSpPr/>
          <p:nvPr/>
        </p:nvCxnSpPr>
        <p:spPr>
          <a:xfrm>
            <a:off x="4435377" y="3644158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8FB725-AB35-4E46-B65D-6E818EF161C3}"/>
              </a:ext>
            </a:extLst>
          </p:cNvPr>
          <p:cNvSpPr txBox="1"/>
          <p:nvPr/>
        </p:nvSpPr>
        <p:spPr>
          <a:xfrm>
            <a:off x="724473" y="4650550"/>
            <a:ext cx="5391847" cy="138499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514350" indent="-514350">
              <a:buAutoNum type="arabicPeriod"/>
            </a:pP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to compute, e.g., O(d) time</a:t>
            </a:r>
          </a:p>
          <a:p>
            <a:pPr marL="514350" indent="-514350">
              <a:buAutoNum type="arabicPeriod"/>
            </a:pP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tight as possible</a:t>
            </a:r>
            <a:endParaRPr lang="zh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91C99A-79FC-4710-B5FB-0DBB8C1A591F}"/>
                  </a:ext>
                </a:extLst>
              </p:cNvPr>
              <p:cNvSpPr txBox="1"/>
              <p:nvPr/>
            </p:nvSpPr>
            <p:spPr>
              <a:xfrm>
                <a:off x="6930778" y="1842586"/>
                <a:ext cx="50255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Cases to avoid computing exact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HK" altLang="en-US" sz="22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91C99A-79FC-4710-B5FB-0DBB8C1A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78" y="1842586"/>
                <a:ext cx="5025504" cy="430887"/>
              </a:xfrm>
              <a:prstGeom prst="rect">
                <a:avLst/>
              </a:prstGeom>
              <a:blipFill>
                <a:blip r:embed="rId4"/>
                <a:stretch>
                  <a:fillRect l="-1578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9C00D3-A4D5-425C-9B82-38985E387E8A}"/>
              </a:ext>
            </a:extLst>
          </p:cNvPr>
          <p:cNvCxnSpPr>
            <a:cxnSpLocks/>
          </p:cNvCxnSpPr>
          <p:nvPr/>
        </p:nvCxnSpPr>
        <p:spPr>
          <a:xfrm>
            <a:off x="9802158" y="3223947"/>
            <a:ext cx="121418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1F3F15-1542-4273-AC84-949B1C5D126D}"/>
              </a:ext>
            </a:extLst>
          </p:cNvPr>
          <p:cNvSpPr txBox="1"/>
          <p:nvPr/>
        </p:nvSpPr>
        <p:spPr>
          <a:xfrm>
            <a:off x="10978746" y="2946067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924A34-275C-426D-A24A-E93B10043FAC}"/>
                  </a:ext>
                </a:extLst>
              </p:cNvPr>
              <p:cNvSpPr/>
              <p:nvPr/>
            </p:nvSpPr>
            <p:spPr>
              <a:xfrm>
                <a:off x="7067450" y="2562197"/>
                <a:ext cx="2132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HK" dirty="0">
                        <a:sym typeface="Symbol" panose="05050102010706020507" pitchFamily="18" charset="2"/>
                      </a:rPr>
                      <m:t>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924A34-275C-426D-A24A-E93B10043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450" y="2562197"/>
                <a:ext cx="2132828" cy="369332"/>
              </a:xfrm>
              <a:prstGeom prst="rect">
                <a:avLst/>
              </a:prstGeom>
              <a:blipFill>
                <a:blip r:embed="rId5"/>
                <a:stretch>
                  <a:fillRect l="-2286" t="-9836" b="-2295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05ABCB-E1B5-423E-BD60-8DE4500F5FFE}"/>
                  </a:ext>
                </a:extLst>
              </p:cNvPr>
              <p:cNvSpPr/>
              <p:nvPr/>
            </p:nvSpPr>
            <p:spPr>
              <a:xfrm>
                <a:off x="9294144" y="2556193"/>
                <a:ext cx="2132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HK" dirty="0">
                        <a:sym typeface="Symbol" panose="05050102010706020507" pitchFamily="18" charset="2"/>
                      </a:rPr>
                      <m:t>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05ABCB-E1B5-423E-BD60-8DE4500F5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144" y="2556193"/>
                <a:ext cx="2132828" cy="369332"/>
              </a:xfrm>
              <a:prstGeom prst="rect">
                <a:avLst/>
              </a:prstGeom>
              <a:blipFill>
                <a:blip r:embed="rId6"/>
                <a:stretch>
                  <a:fillRect l="-2571" t="-9836" b="-2295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137370-F75F-4D0C-8028-78BFF269875E}"/>
              </a:ext>
            </a:extLst>
          </p:cNvPr>
          <p:cNvCxnSpPr>
            <a:cxnSpLocks/>
          </p:cNvCxnSpPr>
          <p:nvPr/>
        </p:nvCxnSpPr>
        <p:spPr>
          <a:xfrm>
            <a:off x="10438888" y="3668781"/>
            <a:ext cx="0" cy="5687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4F8875-CEC6-43CC-8CE4-E705225FC87E}"/>
              </a:ext>
            </a:extLst>
          </p:cNvPr>
          <p:cNvSpPr txBox="1"/>
          <p:nvPr/>
        </p:nvSpPr>
        <p:spPr>
          <a:xfrm>
            <a:off x="9993190" y="323545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D33EC0-1336-4AA9-88D9-582DC07E40F6}"/>
              </a:ext>
            </a:extLst>
          </p:cNvPr>
          <p:cNvSpPr txBox="1"/>
          <p:nvPr/>
        </p:nvSpPr>
        <p:spPr>
          <a:xfrm>
            <a:off x="9993190" y="41427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9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481-B706-486E-9BC6-B6870AED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440" y="49143"/>
            <a:ext cx="8061960" cy="926217"/>
          </a:xfrm>
        </p:spPr>
        <p:txBody>
          <a:bodyPr/>
          <a:lstStyle/>
          <a:p>
            <a:pPr algn="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Bounding Function</a:t>
            </a:r>
            <a:endParaRPr lang="zh-HK" altLang="en-US" dirty="0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250EED4-D866-4CDD-A827-7437DFD6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713" y="582459"/>
            <a:ext cx="1568739" cy="1797199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7E829502-3279-4533-9CFF-31AFBCF96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735" y="99711"/>
            <a:ext cx="3693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A22D5842-3CDF-4AD5-B0EB-98A5008C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563" y="1613038"/>
            <a:ext cx="138113" cy="134938"/>
          </a:xfrm>
          <a:prstGeom prst="ellipse">
            <a:avLst/>
          </a:prstGeom>
          <a:solidFill>
            <a:schemeClr val="tx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992B73FE-2A0C-4418-AD10-058AEE7F1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963" y="1384290"/>
            <a:ext cx="3356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C7FE1F-B5D0-4915-871F-13E5B407DC92}"/>
              </a:ext>
            </a:extLst>
          </p:cNvPr>
          <p:cNvCxnSpPr>
            <a:endCxn id="41" idx="2"/>
          </p:cNvCxnSpPr>
          <p:nvPr/>
        </p:nvCxnSpPr>
        <p:spPr bwMode="auto">
          <a:xfrm>
            <a:off x="1542240" y="578566"/>
            <a:ext cx="2826323" cy="110194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 Box 31">
            <a:extLst>
              <a:ext uri="{FF2B5EF4-FFF2-40B4-BE49-F238E27FC236}">
                <a16:creationId xmlns:a16="http://schemas.microsoft.com/office/drawing/2014/main" id="{5A896091-FF28-47F5-B27A-BC91527366FB}"/>
              </a:ext>
            </a:extLst>
          </p:cNvPr>
          <p:cNvSpPr txBox="1">
            <a:spLocks noChangeArrowheads="1"/>
          </p:cNvSpPr>
          <p:nvPr/>
        </p:nvSpPr>
        <p:spPr bwMode="auto">
          <a:xfrm rot="1245602">
            <a:off x="2599082" y="860160"/>
            <a:ext cx="149782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67DF885E-E611-4B57-9591-79CE22ED7A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567" y="135220"/>
            <a:ext cx="0" cy="2453639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7CF1E192-878D-49A6-9098-08ABFB1EA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567" y="2588861"/>
            <a:ext cx="4091940" cy="0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5BC8DCF3-97C2-4D15-861F-EEDDD907CA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976012" y="223754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Oval 1">
            <a:extLst>
              <a:ext uri="{FF2B5EF4-FFF2-40B4-BE49-F238E27FC236}">
                <a16:creationId xmlns:a16="http://schemas.microsoft.com/office/drawing/2014/main" id="{2AA86FB7-D02E-43E9-B2DF-FCF7CFED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338" y="1079785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C335B913-2CD0-42A8-889C-725BCCE5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38" y="57496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14ED2-26C7-4F50-A0BE-87A93FE99E8D}"/>
              </a:ext>
            </a:extLst>
          </p:cNvPr>
          <p:cNvSpPr txBox="1"/>
          <p:nvPr/>
        </p:nvSpPr>
        <p:spPr>
          <a:xfrm>
            <a:off x="3362960" y="0"/>
            <a:ext cx="1120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</a:p>
          <a:p>
            <a:pPr algn="ctr"/>
            <a:r>
              <a:rPr lang="en-US" altLang="zh-HK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zh-HK" altLang="en-US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106A-2C9E-4998-9016-15CBB849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8</a:t>
            </a:fld>
            <a:endParaRPr lang="zh-HK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1C56E-72F5-497F-8A15-A3848404C10C}"/>
              </a:ext>
            </a:extLst>
          </p:cNvPr>
          <p:cNvSpPr/>
          <p:nvPr/>
        </p:nvSpPr>
        <p:spPr>
          <a:xfrm>
            <a:off x="5581848" y="3235082"/>
            <a:ext cx="650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“Nonparametric Density Estimation: Toward Computational Tractability” SDM03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C14ED2-26C7-4F50-A0BE-87A93FE99E8D}"/>
              </a:ext>
            </a:extLst>
          </p:cNvPr>
          <p:cNvSpPr txBox="1"/>
          <p:nvPr/>
        </p:nvSpPr>
        <p:spPr>
          <a:xfrm>
            <a:off x="2650371" y="2987764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</a:p>
          <a:p>
            <a:pPr algn="ctr"/>
            <a:r>
              <a:rPr lang="en-US" altLang="zh-HK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zh-HK" altLang="en-US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FB725-AB35-4E46-B65D-6E818EF161C3}"/>
              </a:ext>
            </a:extLst>
          </p:cNvPr>
          <p:cNvSpPr txBox="1"/>
          <p:nvPr/>
        </p:nvSpPr>
        <p:spPr>
          <a:xfrm>
            <a:off x="6911913" y="4589590"/>
            <a:ext cx="4487607" cy="1200329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 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to compute, e.g., O(d) time</a:t>
            </a: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 Too loose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60799A-5446-483C-8863-BC10CEB8B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00859"/>
              </p:ext>
            </p:extLst>
          </p:nvPr>
        </p:nvGraphicFramePr>
        <p:xfrm>
          <a:off x="30480" y="27432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0" name="AutoShape 3">
            <a:extLst>
              <a:ext uri="{FF2B5EF4-FFF2-40B4-BE49-F238E27FC236}">
                <a16:creationId xmlns:a16="http://schemas.microsoft.com/office/drawing/2014/main" id="{D719492F-BAFE-48C0-9155-4E08A7E22F59}"/>
              </a:ext>
            </a:extLst>
          </p:cNvPr>
          <p:cNvCxnSpPr>
            <a:cxnSpLocks noChangeShapeType="1"/>
            <a:stCxn id="31" idx="0"/>
          </p:cNvCxnSpPr>
          <p:nvPr/>
        </p:nvCxnSpPr>
        <p:spPr bwMode="auto">
          <a:xfrm>
            <a:off x="2404551" y="4609692"/>
            <a:ext cx="0" cy="96146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8">
            <a:extLst>
              <a:ext uri="{FF2B5EF4-FFF2-40B4-BE49-F238E27FC236}">
                <a16:creationId xmlns:a16="http://schemas.microsoft.com/office/drawing/2014/main" id="{78445416-225D-4E60-9AD5-E998F229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113" y="4609692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F985FF-7D47-4A21-8013-E0C96E6C3716}"/>
              </a:ext>
            </a:extLst>
          </p:cNvPr>
          <p:cNvCxnSpPr/>
          <p:nvPr/>
        </p:nvCxnSpPr>
        <p:spPr bwMode="auto">
          <a:xfrm>
            <a:off x="1886989" y="3257076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4D1ABE-0E36-4493-B11D-52BDF48828A6}"/>
              </a:ext>
            </a:extLst>
          </p:cNvPr>
          <p:cNvCxnSpPr/>
          <p:nvPr/>
        </p:nvCxnSpPr>
        <p:spPr bwMode="auto">
          <a:xfrm>
            <a:off x="4533207" y="3235960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AutoShape 3">
            <a:extLst>
              <a:ext uri="{FF2B5EF4-FFF2-40B4-BE49-F238E27FC236}">
                <a16:creationId xmlns:a16="http://schemas.microsoft.com/office/drawing/2014/main" id="{FBDF405C-5791-4C76-AC59-BCFF234CFCDC}"/>
              </a:ext>
            </a:extLst>
          </p:cNvPr>
          <p:cNvCxnSpPr>
            <a:cxnSpLocks noChangeShapeType="1"/>
            <a:stCxn id="36" idx="0"/>
          </p:cNvCxnSpPr>
          <p:nvPr/>
        </p:nvCxnSpPr>
        <p:spPr bwMode="auto">
          <a:xfrm flipH="1">
            <a:off x="3186289" y="5038875"/>
            <a:ext cx="1" cy="56544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0F07A11-395D-4B90-97AA-CE15B8EA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535" y="5408676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023B9B23-DA19-45F4-8E96-ACA500C7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852" y="503887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5CCE1D39-30A1-47B1-895C-29564435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923" y="4969210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C151B0-AA74-4B3A-8ABA-E8E9F57D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291" y="5571236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A61B315-957D-4B46-93DA-6403E942F9B3}"/>
              </a:ext>
            </a:extLst>
          </p:cNvPr>
          <p:cNvGrpSpPr/>
          <p:nvPr/>
        </p:nvGrpSpPr>
        <p:grpSpPr>
          <a:xfrm>
            <a:off x="1669357" y="3822617"/>
            <a:ext cx="3162758" cy="1622972"/>
            <a:chOff x="3162877" y="2476417"/>
            <a:chExt cx="3162758" cy="1622972"/>
          </a:xfrm>
        </p:grpSpPr>
        <p:sp>
          <p:nvSpPr>
            <p:cNvPr id="51" name="Text Box 29">
              <a:extLst>
                <a:ext uri="{FF2B5EF4-FFF2-40B4-BE49-F238E27FC236}">
                  <a16:creationId xmlns:a16="http://schemas.microsoft.com/office/drawing/2014/main" id="{3488D7EE-75FD-4725-832C-DD9F9FD0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29">
              <a:extLst>
                <a:ext uri="{FF2B5EF4-FFF2-40B4-BE49-F238E27FC236}">
                  <a16:creationId xmlns:a16="http://schemas.microsoft.com/office/drawing/2014/main" id="{F0E27A83-F573-4536-9AC5-B640207B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 Box 29">
              <a:extLst>
                <a:ext uri="{FF2B5EF4-FFF2-40B4-BE49-F238E27FC236}">
                  <a16:creationId xmlns:a16="http://schemas.microsoft.com/office/drawing/2014/main" id="{C45139DA-722A-4FC0-9036-6068916D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6" name="Text Box 29">
              <a:extLst>
                <a:ext uri="{FF2B5EF4-FFF2-40B4-BE49-F238E27FC236}">
                  <a16:creationId xmlns:a16="http://schemas.microsoft.com/office/drawing/2014/main" id="{06AD91FF-262F-43AF-BC9B-1BA086B3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2A247A3E-43A3-42B3-8971-2E3BB446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064679-C441-46A5-AEA8-3993EB479787}"/>
              </a:ext>
            </a:extLst>
          </p:cNvPr>
          <p:cNvCxnSpPr>
            <a:cxnSpLocks/>
            <a:endCxn id="38" idx="3"/>
          </p:cNvCxnSpPr>
          <p:nvPr/>
        </p:nvCxnSpPr>
        <p:spPr>
          <a:xfrm>
            <a:off x="1897380" y="5571236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CE2035D-EE14-4906-ADA6-13D20B1214A6}"/>
              </a:ext>
            </a:extLst>
          </p:cNvPr>
          <p:cNvSpPr txBox="1"/>
          <p:nvPr/>
        </p:nvSpPr>
        <p:spPr>
          <a:xfrm>
            <a:off x="2467716" y="5637407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AutoShape 3">
            <a:extLst>
              <a:ext uri="{FF2B5EF4-FFF2-40B4-BE49-F238E27FC236}">
                <a16:creationId xmlns:a16="http://schemas.microsoft.com/office/drawing/2014/main" id="{71A6597C-7BE5-4A40-805A-5373A625D53E}"/>
              </a:ext>
            </a:extLst>
          </p:cNvPr>
          <p:cNvCxnSpPr>
            <a:cxnSpLocks noChangeShapeType="1"/>
            <a:stCxn id="35" idx="4"/>
          </p:cNvCxnSpPr>
          <p:nvPr/>
        </p:nvCxnSpPr>
        <p:spPr bwMode="auto">
          <a:xfrm flipH="1">
            <a:off x="4045499" y="5486200"/>
            <a:ext cx="2474" cy="11812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2BEA542-57EB-4057-AFDC-0A82478B0DF0}"/>
              </a:ext>
            </a:extLst>
          </p:cNvPr>
          <p:cNvSpPr txBox="1"/>
          <p:nvPr/>
        </p:nvSpPr>
        <p:spPr>
          <a:xfrm>
            <a:off x="772104" y="4987586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A06123-5958-49A3-8604-4D28C67ED1D7}"/>
              </a:ext>
            </a:extLst>
          </p:cNvPr>
          <p:cNvCxnSpPr/>
          <p:nvPr/>
        </p:nvCxnSpPr>
        <p:spPr>
          <a:xfrm>
            <a:off x="1816072" y="5192233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066E17-20DE-4F72-ADCA-338BB566B873}"/>
              </a:ext>
            </a:extLst>
          </p:cNvPr>
          <p:cNvSpPr txBox="1"/>
          <p:nvPr/>
        </p:nvSpPr>
        <p:spPr>
          <a:xfrm>
            <a:off x="9339964" y="1587072"/>
            <a:ext cx="40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BD879C27-A6EF-4630-A5F8-5F5F125E0137}"/>
              </a:ext>
            </a:extLst>
          </p:cNvPr>
          <p:cNvSpPr/>
          <p:nvPr/>
        </p:nvSpPr>
        <p:spPr>
          <a:xfrm rot="5400000">
            <a:off x="9475482" y="886407"/>
            <a:ext cx="108753" cy="15100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 sz="2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909B57-4B66-46A3-877A-0077BAA420C6}"/>
              </a:ext>
            </a:extLst>
          </p:cNvPr>
          <p:cNvSpPr txBox="1"/>
          <p:nvPr/>
        </p:nvSpPr>
        <p:spPr>
          <a:xfrm>
            <a:off x="10024921" y="2570278"/>
            <a:ext cx="694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96343C-6CB0-42D1-8F0F-B6043163B80A}"/>
                  </a:ext>
                </a:extLst>
              </p:cNvPr>
              <p:cNvSpPr txBox="1"/>
              <p:nvPr/>
            </p:nvSpPr>
            <p:spPr>
              <a:xfrm>
                <a:off x="6072121" y="2187705"/>
                <a:ext cx="54745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96343C-6CB0-42D1-8F0F-B6043163B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21" y="2187705"/>
                <a:ext cx="5474576" cy="307777"/>
              </a:xfrm>
              <a:prstGeom prst="rect">
                <a:avLst/>
              </a:prstGeom>
              <a:blipFill>
                <a:blip r:embed="rId3"/>
                <a:stretch>
                  <a:fillRect l="-557" t="-4000" r="-1336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387AEE-92AD-47E8-8C41-261E5A7CFDBA}"/>
                  </a:ext>
                </a:extLst>
              </p:cNvPr>
              <p:cNvSpPr txBox="1"/>
              <p:nvPr/>
            </p:nvSpPr>
            <p:spPr>
              <a:xfrm>
                <a:off x="6312296" y="1080469"/>
                <a:ext cx="4150623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387AEE-92AD-47E8-8C41-261E5A7CF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296" y="1080469"/>
                <a:ext cx="4150623" cy="784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>
            <a:extLst>
              <a:ext uri="{FF2B5EF4-FFF2-40B4-BE49-F238E27FC236}">
                <a16:creationId xmlns:a16="http://schemas.microsoft.com/office/drawing/2014/main" id="{2835EB2D-EA81-48AD-8762-27126B92879D}"/>
              </a:ext>
            </a:extLst>
          </p:cNvPr>
          <p:cNvSpPr/>
          <p:nvPr/>
        </p:nvSpPr>
        <p:spPr>
          <a:xfrm rot="5400000">
            <a:off x="10303031" y="1692433"/>
            <a:ext cx="133076" cy="19684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 sz="2000"/>
          </a:p>
        </p:txBody>
      </p:sp>
    </p:spTree>
    <p:extLst>
      <p:ext uri="{BB962C8B-B14F-4D97-AF65-F5344CB8AC3E}">
        <p14:creationId xmlns:p14="http://schemas.microsoft.com/office/powerpoint/2010/main" val="13624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60799A-5446-483C-8863-BC10CEB8B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672110"/>
              </p:ext>
            </p:extLst>
          </p:nvPr>
        </p:nvGraphicFramePr>
        <p:xfrm>
          <a:off x="2814082" y="224046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AutoShape 3">
            <a:extLst>
              <a:ext uri="{FF2B5EF4-FFF2-40B4-BE49-F238E27FC236}">
                <a16:creationId xmlns:a16="http://schemas.microsoft.com/office/drawing/2014/main" id="{D719492F-BAFE-48C0-9155-4E08A7E22F59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>
            <a:off x="5188153" y="4106955"/>
            <a:ext cx="0" cy="96146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8">
            <a:extLst>
              <a:ext uri="{FF2B5EF4-FFF2-40B4-BE49-F238E27FC236}">
                <a16:creationId xmlns:a16="http://schemas.microsoft.com/office/drawing/2014/main" id="{78445416-225D-4E60-9AD5-E998F229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715" y="410695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F985FF-7D47-4A21-8013-E0C96E6C3716}"/>
              </a:ext>
            </a:extLst>
          </p:cNvPr>
          <p:cNvCxnSpPr/>
          <p:nvPr/>
        </p:nvCxnSpPr>
        <p:spPr bwMode="auto">
          <a:xfrm>
            <a:off x="4670591" y="2754339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D1ABE-0E36-4493-B11D-52BDF48828A6}"/>
              </a:ext>
            </a:extLst>
          </p:cNvPr>
          <p:cNvCxnSpPr/>
          <p:nvPr/>
        </p:nvCxnSpPr>
        <p:spPr bwMode="auto">
          <a:xfrm>
            <a:off x="7316809" y="2733223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AutoShape 3">
            <a:extLst>
              <a:ext uri="{FF2B5EF4-FFF2-40B4-BE49-F238E27FC236}">
                <a16:creationId xmlns:a16="http://schemas.microsoft.com/office/drawing/2014/main" id="{FBDF405C-5791-4C76-AC59-BCFF234CFCDC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H="1">
            <a:off x="5969891" y="4536138"/>
            <a:ext cx="1" cy="56544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F07A11-395D-4B90-97AA-CE15B8EA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37" y="4905939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023B9B23-DA19-45F4-8E96-ACA500C7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454" y="453613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5CCE1D39-30A1-47B1-895C-29564435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1525" y="4466473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C151B0-AA74-4B3A-8ABA-E8E9F57D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893" y="5068499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61B315-957D-4B46-93DA-6403E942F9B3}"/>
              </a:ext>
            </a:extLst>
          </p:cNvPr>
          <p:cNvGrpSpPr/>
          <p:nvPr/>
        </p:nvGrpSpPr>
        <p:grpSpPr>
          <a:xfrm>
            <a:off x="4452959" y="3319880"/>
            <a:ext cx="3162758" cy="1622972"/>
            <a:chOff x="3162877" y="2476417"/>
            <a:chExt cx="3162758" cy="1622972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3488D7EE-75FD-4725-832C-DD9F9FD0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F0E27A83-F573-4536-9AC5-B640207B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C45139DA-722A-4FC0-9036-6068916D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06AD91FF-262F-43AF-BC9B-1BA086B3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A247A3E-43A3-42B3-8971-2E3BB446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064679-C441-46A5-AEA8-3993EB47978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4680982" y="5068499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E2035D-EE14-4906-ADA6-13D20B1214A6}"/>
              </a:ext>
            </a:extLst>
          </p:cNvPr>
          <p:cNvSpPr txBox="1"/>
          <p:nvPr/>
        </p:nvSpPr>
        <p:spPr>
          <a:xfrm>
            <a:off x="5251318" y="5134670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AutoShape 3">
            <a:extLst>
              <a:ext uri="{FF2B5EF4-FFF2-40B4-BE49-F238E27FC236}">
                <a16:creationId xmlns:a16="http://schemas.microsoft.com/office/drawing/2014/main" id="{71A6597C-7BE5-4A40-805A-5373A625D53E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flipH="1">
            <a:off x="6829101" y="4983463"/>
            <a:ext cx="2474" cy="11812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2BEA542-57EB-4057-AFDC-0A82478B0DF0}"/>
              </a:ext>
            </a:extLst>
          </p:cNvPr>
          <p:cNvSpPr txBox="1"/>
          <p:nvPr/>
        </p:nvSpPr>
        <p:spPr>
          <a:xfrm>
            <a:off x="3555706" y="4484849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A06123-5958-49A3-8604-4D28C67ED1D7}"/>
              </a:ext>
            </a:extLst>
          </p:cNvPr>
          <p:cNvCxnSpPr/>
          <p:nvPr/>
        </p:nvCxnSpPr>
        <p:spPr>
          <a:xfrm>
            <a:off x="4599674" y="4689496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99BFE8-5565-4A96-82D1-027D86FB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9</a:t>
            </a:fld>
            <a:endParaRPr lang="zh-HK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B8B28B-CE85-4E53-B41D-C4D452EDB95F}"/>
              </a:ext>
            </a:extLst>
          </p:cNvPr>
          <p:cNvSpPr/>
          <p:nvPr/>
        </p:nvSpPr>
        <p:spPr>
          <a:xfrm>
            <a:off x="1955834" y="330304"/>
            <a:ext cx="8336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1: </a:t>
            </a:r>
          </a:p>
          <a:p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a </a:t>
            </a:r>
            <a:r>
              <a:rPr lang="en-US" altLang="zh-HK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tighter</a:t>
            </a: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lower bound function</a:t>
            </a:r>
            <a:b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(than the existing one)? </a:t>
            </a:r>
          </a:p>
        </p:txBody>
      </p:sp>
    </p:spTree>
    <p:extLst>
      <p:ext uri="{BB962C8B-B14F-4D97-AF65-F5344CB8AC3E}">
        <p14:creationId xmlns:p14="http://schemas.microsoft.com/office/powerpoint/2010/main" val="367602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1263</Words>
  <Application>Microsoft Office PowerPoint</Application>
  <PresentationFormat>Widescreen</PresentationFormat>
  <Paragraphs>240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KARL: Fast Kernel Aggregation Queries</vt:lpstr>
      <vt:lpstr>What is Kernel Aggregation?</vt:lpstr>
      <vt:lpstr>Kernel Aggregation: More Applications</vt:lpstr>
      <vt:lpstr>Kernel Aggregation Queries</vt:lpstr>
      <vt:lpstr>Expensive to compute the exact F_P (q) !</vt:lpstr>
      <vt:lpstr>Our contribution: KARL</vt:lpstr>
      <vt:lpstr>How to speed up? </vt:lpstr>
      <vt:lpstr>Existing Bounding Function</vt:lpstr>
      <vt:lpstr>PowerPoint Presentation</vt:lpstr>
      <vt:lpstr>Our Idea: Tangent Bound</vt:lpstr>
      <vt:lpstr>O(d)-time Tighter Linear Bound</vt:lpstr>
      <vt:lpstr>PowerPoint Presentation</vt:lpstr>
      <vt:lpstr>Observation:  The optimal tangent line depends on the distance values (e.g., x1, x2, x3)</vt:lpstr>
      <vt:lpstr>Experimental Results</vt:lpstr>
      <vt:lpstr>Conclusion and Future Work</vt:lpstr>
      <vt:lpstr>For more details…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Aggregation Queries</dc:title>
  <dc:creator>Edison</dc:creator>
  <cp:lastModifiedBy>Edison</cp:lastModifiedBy>
  <cp:revision>113</cp:revision>
  <dcterms:created xsi:type="dcterms:W3CDTF">2018-11-27T13:49:18Z</dcterms:created>
  <dcterms:modified xsi:type="dcterms:W3CDTF">2019-04-08T15:00:02Z</dcterms:modified>
</cp:coreProperties>
</file>