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14" r:id="rId3"/>
    <p:sldId id="290" r:id="rId4"/>
    <p:sldId id="291" r:id="rId5"/>
    <p:sldId id="293" r:id="rId6"/>
    <p:sldId id="292" r:id="rId7"/>
    <p:sldId id="315" r:id="rId8"/>
    <p:sldId id="294" r:id="rId9"/>
    <p:sldId id="295" r:id="rId10"/>
    <p:sldId id="296" r:id="rId11"/>
    <p:sldId id="297" r:id="rId12"/>
    <p:sldId id="301" r:id="rId13"/>
    <p:sldId id="298" r:id="rId14"/>
    <p:sldId id="300" r:id="rId15"/>
    <p:sldId id="313" r:id="rId16"/>
    <p:sldId id="311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9D-406B-9C45-4BC7E27D8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28-47CD-80BE-1270C41B2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21/3/2019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1AE0-654B-457F-B354-C6799C3CB948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[1]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</a:t>
            </a: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497450"/>
              </p:ext>
            </p:extLst>
          </p:nvPr>
        </p:nvGraphicFramePr>
        <p:xfrm>
          <a:off x="3011596" y="207892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5385667" y="3945420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229" y="394542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4868105" y="259280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7514323" y="257168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6167405" y="4374603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51" y="474440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8" y="437460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39" y="430493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7" y="490696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4650473" y="3158345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4878496" y="490696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5448832" y="4973135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7026615" y="4821928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1574B2-51FC-48C6-A35D-88B6F5C10C91}"/>
              </a:ext>
            </a:extLst>
          </p:cNvPr>
          <p:cNvSpPr txBox="1"/>
          <p:nvPr/>
        </p:nvSpPr>
        <p:spPr>
          <a:xfrm>
            <a:off x="9932398" y="162691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4E111AC-5EC1-4C78-9CB5-3C2A3181EE38}"/>
              </a:ext>
            </a:extLst>
          </p:cNvPr>
          <p:cNvSpPr/>
          <p:nvPr/>
        </p:nvSpPr>
        <p:spPr>
          <a:xfrm rot="5400000">
            <a:off x="10166122" y="558428"/>
            <a:ext cx="224612" cy="2195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3753220" y="4323314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4797188" y="4527961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3FB6B0-A8EB-480E-882F-E741DA824ACA}"/>
              </a:ext>
            </a:extLst>
          </p:cNvPr>
          <p:cNvSpPr/>
          <p:nvPr/>
        </p:nvSpPr>
        <p:spPr>
          <a:xfrm>
            <a:off x="47743" y="5900920"/>
            <a:ext cx="11518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we develop the tighter lower bound functions?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F4E2D-4AA9-4FED-9E92-39ED8EE5062D}"/>
                  </a:ext>
                </a:extLst>
              </p:cNvPr>
              <p:cNvSpPr txBox="1"/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F4E2D-4AA9-4FED-9E92-39ED8EE5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5" b="-321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F8D8EC27-C7AE-481C-B631-0E20E3972D17}"/>
              </a:ext>
            </a:extLst>
          </p:cNvPr>
          <p:cNvSpPr txBox="1"/>
          <p:nvPr/>
        </p:nvSpPr>
        <p:spPr>
          <a:xfrm>
            <a:off x="4094707" y="1555113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58367162-C8B1-4F86-830E-CF45981FBDF7}"/>
              </a:ext>
            </a:extLst>
          </p:cNvPr>
          <p:cNvSpPr/>
          <p:nvPr/>
        </p:nvSpPr>
        <p:spPr>
          <a:xfrm rot="5400000">
            <a:off x="4201771" y="707126"/>
            <a:ext cx="199768" cy="1681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0A9630-003A-4215-A752-69ABDEDD489B}"/>
                  </a:ext>
                </a:extLst>
              </p:cNvPr>
              <p:cNvSpPr txBox="1"/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0A9630-003A-4215-A752-69ABDEDD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21518F-B204-40A7-9F44-73D3552F1856}"/>
              </a:ext>
            </a:extLst>
          </p:cNvPr>
          <p:cNvSpPr txBox="1"/>
          <p:nvPr/>
        </p:nvSpPr>
        <p:spPr>
          <a:xfrm>
            <a:off x="0" y="6363693"/>
            <a:ext cx="854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to compute these tight bounds quickly?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D0CE0-51CF-4D16-9FF8-0966F642AD13}"/>
              </a:ext>
            </a:extLst>
          </p:cNvPr>
          <p:cNvSpPr txBox="1"/>
          <p:nvPr/>
        </p:nvSpPr>
        <p:spPr>
          <a:xfrm>
            <a:off x="4094707" y="1555113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A6378EA6-803C-4D27-98A7-F37E62C5A025}"/>
              </a:ext>
            </a:extLst>
          </p:cNvPr>
          <p:cNvSpPr/>
          <p:nvPr/>
        </p:nvSpPr>
        <p:spPr>
          <a:xfrm rot="5400000">
            <a:off x="4201771" y="707126"/>
            <a:ext cx="199768" cy="1681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AF27D9-F1C6-46A4-9327-614B5958A1DE}"/>
              </a:ext>
            </a:extLst>
          </p:cNvPr>
          <p:cNvSpPr txBox="1"/>
          <p:nvPr/>
        </p:nvSpPr>
        <p:spPr>
          <a:xfrm>
            <a:off x="9932398" y="162691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660353D1-4EDE-4ACB-B091-91E914977EA0}"/>
              </a:ext>
            </a:extLst>
          </p:cNvPr>
          <p:cNvSpPr/>
          <p:nvPr/>
        </p:nvSpPr>
        <p:spPr>
          <a:xfrm rot="5400000">
            <a:off x="10166122" y="558428"/>
            <a:ext cx="224612" cy="2195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/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blipFill>
                <a:blip r:embed="rId2"/>
                <a:stretch>
                  <a:fillRect l="-607" t="-3571" r="-1215" b="-321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/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F191788E-09CD-4E30-8432-E29B442DC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740404"/>
              </p:ext>
            </p:extLst>
          </p:nvPr>
        </p:nvGraphicFramePr>
        <p:xfrm>
          <a:off x="3011596" y="20815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3" name="AutoShape 3">
            <a:extLst>
              <a:ext uri="{FF2B5EF4-FFF2-40B4-BE49-F238E27FC236}">
                <a16:creationId xmlns:a16="http://schemas.microsoft.com/office/drawing/2014/main" id="{F234C904-4B9D-404D-ABA1-BA282221E114}"/>
              </a:ext>
            </a:extLst>
          </p:cNvPr>
          <p:cNvCxnSpPr>
            <a:cxnSpLocks noChangeShapeType="1"/>
            <a:stCxn id="104" idx="0"/>
          </p:cNvCxnSpPr>
          <p:nvPr/>
        </p:nvCxnSpPr>
        <p:spPr bwMode="auto">
          <a:xfrm flipH="1">
            <a:off x="5385226" y="394800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8">
            <a:extLst>
              <a:ext uri="{FF2B5EF4-FFF2-40B4-BE49-F238E27FC236}">
                <a16:creationId xmlns:a16="http://schemas.microsoft.com/office/drawing/2014/main" id="{D0344F68-A868-4FED-9CDE-3C9FD7DF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229" y="394800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3DD3C6-AA03-4ADF-A703-69607C46D7CC}"/>
              </a:ext>
            </a:extLst>
          </p:cNvPr>
          <p:cNvCxnSpPr/>
          <p:nvPr/>
        </p:nvCxnSpPr>
        <p:spPr bwMode="auto">
          <a:xfrm>
            <a:off x="4868105" y="259538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F03102F-EB50-4938-AA31-916B3EC71BA6}"/>
              </a:ext>
            </a:extLst>
          </p:cNvPr>
          <p:cNvCxnSpPr/>
          <p:nvPr/>
        </p:nvCxnSpPr>
        <p:spPr bwMode="auto">
          <a:xfrm>
            <a:off x="7514323" y="257426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60769F-4481-4F99-9D2B-A042634A726C}"/>
              </a:ext>
            </a:extLst>
          </p:cNvPr>
          <p:cNvCxnSpPr/>
          <p:nvPr/>
        </p:nvCxnSpPr>
        <p:spPr bwMode="auto">
          <a:xfrm>
            <a:off x="4878496" y="429257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AutoShape 3">
            <a:extLst>
              <a:ext uri="{FF2B5EF4-FFF2-40B4-BE49-F238E27FC236}">
                <a16:creationId xmlns:a16="http://schemas.microsoft.com/office/drawing/2014/main" id="{B0838ABF-B056-45E1-80E0-445330548ED2}"/>
              </a:ext>
            </a:extLst>
          </p:cNvPr>
          <p:cNvCxnSpPr>
            <a:cxnSpLocks noChangeShapeType="1"/>
            <a:stCxn id="110" idx="0"/>
          </p:cNvCxnSpPr>
          <p:nvPr/>
        </p:nvCxnSpPr>
        <p:spPr bwMode="auto">
          <a:xfrm>
            <a:off x="6167406" y="437718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25223DF-1DFE-47B8-A7B2-D77517DF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51" y="474698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0" name="Oval 8">
            <a:extLst>
              <a:ext uri="{FF2B5EF4-FFF2-40B4-BE49-F238E27FC236}">
                <a16:creationId xmlns:a16="http://schemas.microsoft.com/office/drawing/2014/main" id="{C1751783-F550-4740-B1BE-ED70D6FD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8" y="437718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1" name="Text Box 29">
            <a:extLst>
              <a:ext uri="{FF2B5EF4-FFF2-40B4-BE49-F238E27FC236}">
                <a16:creationId xmlns:a16="http://schemas.microsoft.com/office/drawing/2014/main" id="{9CA82432-79A4-4046-901D-9F73088F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39" y="430751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 Box 29">
            <a:extLst>
              <a:ext uri="{FF2B5EF4-FFF2-40B4-BE49-F238E27FC236}">
                <a16:creationId xmlns:a16="http://schemas.microsoft.com/office/drawing/2014/main" id="{15BF72D7-3D90-4C0D-8243-B4D7BE1A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524" y="335552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50249CE-4E1C-41D4-AFB2-167DBE94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7" y="490954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A19473-C5ED-462E-9F9D-4713D6CFA2E3}"/>
              </a:ext>
            </a:extLst>
          </p:cNvPr>
          <p:cNvGrpSpPr/>
          <p:nvPr/>
        </p:nvGrpSpPr>
        <p:grpSpPr>
          <a:xfrm>
            <a:off x="4650473" y="3160925"/>
            <a:ext cx="3162758" cy="1622972"/>
            <a:chOff x="3162877" y="2476417"/>
            <a:chExt cx="3162758" cy="1622972"/>
          </a:xfrm>
        </p:grpSpPr>
        <p:sp>
          <p:nvSpPr>
            <p:cNvPr id="115" name="Text Box 29">
              <a:extLst>
                <a:ext uri="{FF2B5EF4-FFF2-40B4-BE49-F238E27FC236}">
                  <a16:creationId xmlns:a16="http://schemas.microsoft.com/office/drawing/2014/main" id="{5312866C-B315-4B2D-8602-00DF4ECE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6118896C-D2D1-472F-A911-AEAB503C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7" name="Text Box 29">
              <a:extLst>
                <a:ext uri="{FF2B5EF4-FFF2-40B4-BE49-F238E27FC236}">
                  <a16:creationId xmlns:a16="http://schemas.microsoft.com/office/drawing/2014/main" id="{7785A730-85D3-4664-9AE0-1BA67373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9" name="Text Box 29">
              <a:extLst>
                <a:ext uri="{FF2B5EF4-FFF2-40B4-BE49-F238E27FC236}">
                  <a16:creationId xmlns:a16="http://schemas.microsoft.com/office/drawing/2014/main" id="{60B6357D-51EA-4841-AD42-E8BDDFF5C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Text Box 29">
              <a:extLst>
                <a:ext uri="{FF2B5EF4-FFF2-40B4-BE49-F238E27FC236}">
                  <a16:creationId xmlns:a16="http://schemas.microsoft.com/office/drawing/2014/main" id="{F9529436-7D66-48D7-B739-2E8419E7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EA2DB3-2C70-4929-8EB6-496D4E05F422}"/>
              </a:ext>
            </a:extLst>
          </p:cNvPr>
          <p:cNvCxnSpPr>
            <a:cxnSpLocks/>
            <a:endCxn id="113" idx="3"/>
          </p:cNvCxnSpPr>
          <p:nvPr/>
        </p:nvCxnSpPr>
        <p:spPr>
          <a:xfrm>
            <a:off x="4878496" y="490954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5F886F-CE36-4DBD-BCA5-67213AA33154}"/>
              </a:ext>
            </a:extLst>
          </p:cNvPr>
          <p:cNvSpPr txBox="1"/>
          <p:nvPr/>
        </p:nvSpPr>
        <p:spPr>
          <a:xfrm>
            <a:off x="5485199" y="490946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5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/>
          </p:nvPr>
        </p:nvGraphicFramePr>
        <p:xfrm>
          <a:off x="5987378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8357198" y="3546970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11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7843887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10490105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433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50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4821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7852754" y="3459494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10003118" y="4345954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7626255" y="2759895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7787776" y="4472320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2967BBC-21FC-4677-85AE-7EB23C16B342}"/>
              </a:ext>
            </a:extLst>
          </p:cNvPr>
          <p:cNvGraphicFramePr/>
          <p:nvPr>
            <p:extLst/>
          </p:nvPr>
        </p:nvGraphicFramePr>
        <p:xfrm>
          <a:off x="-13050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4" name="AutoShape 3">
            <a:extLst>
              <a:ext uri="{FF2B5EF4-FFF2-40B4-BE49-F238E27FC236}">
                <a16:creationId xmlns:a16="http://schemas.microsoft.com/office/drawing/2014/main" id="{FE190B8B-6D35-4E68-A9DB-20A3B333CE10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H="1">
            <a:off x="2360580" y="354697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8">
            <a:extLst>
              <a:ext uri="{FF2B5EF4-FFF2-40B4-BE49-F238E27FC236}">
                <a16:creationId xmlns:a16="http://schemas.microsoft.com/office/drawing/2014/main" id="{D422E0B1-4315-4A7C-913F-014969AE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83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CB2817-B276-41F9-9B4B-B6B4AAA96078}"/>
              </a:ext>
            </a:extLst>
          </p:cNvPr>
          <p:cNvCxnSpPr/>
          <p:nvPr/>
        </p:nvCxnSpPr>
        <p:spPr bwMode="auto">
          <a:xfrm>
            <a:off x="1843459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A556E1-E7ED-41AF-A596-6EC65B23A7A1}"/>
              </a:ext>
            </a:extLst>
          </p:cNvPr>
          <p:cNvCxnSpPr/>
          <p:nvPr/>
        </p:nvCxnSpPr>
        <p:spPr bwMode="auto">
          <a:xfrm>
            <a:off x="4489677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C011FA-6D1F-406A-94DB-A3ADD480AF5E}"/>
              </a:ext>
            </a:extLst>
          </p:cNvPr>
          <p:cNvCxnSpPr/>
          <p:nvPr/>
        </p:nvCxnSpPr>
        <p:spPr bwMode="auto">
          <a:xfrm>
            <a:off x="1853850" y="389154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AutoShape 3">
            <a:extLst>
              <a:ext uri="{FF2B5EF4-FFF2-40B4-BE49-F238E27FC236}">
                <a16:creationId xmlns:a16="http://schemas.microsoft.com/office/drawing/2014/main" id="{A9A8215E-D166-4C9C-A9B8-78079922FCB2}"/>
              </a:ext>
            </a:extLst>
          </p:cNvPr>
          <p:cNvCxnSpPr>
            <a:cxnSpLocks noChangeShapeType="1"/>
            <a:stCxn id="51" idx="0"/>
          </p:cNvCxnSpPr>
          <p:nvPr/>
        </p:nvCxnSpPr>
        <p:spPr bwMode="auto">
          <a:xfrm>
            <a:off x="3142760" y="397615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BDFC2E6-AD53-4462-B547-E4562D2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005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05480135-E6FA-4AB8-9E22-C21147C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22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451B494C-4506-4F03-A45B-C8448975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93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ADAC4CA0-5F8D-4BAA-A1F7-0FBF9DCB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878" y="295449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338472-1877-40C6-8234-78095F614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761" y="450851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EEE46B-3842-48A9-AE8A-5A8CEBDD63D3}"/>
              </a:ext>
            </a:extLst>
          </p:cNvPr>
          <p:cNvGrpSpPr/>
          <p:nvPr/>
        </p:nvGrpSpPr>
        <p:grpSpPr>
          <a:xfrm>
            <a:off x="1625827" y="2759895"/>
            <a:ext cx="3162758" cy="1622972"/>
            <a:chOff x="3162877" y="2476417"/>
            <a:chExt cx="3162758" cy="1622972"/>
          </a:xfrm>
        </p:grpSpPr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id="{DD948557-2D1E-4EB1-9ED6-C96FDF2A9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C07ECABB-46CA-4D3F-8228-9CF35F7B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8CF07FB1-8100-44F4-B7DC-FDB9FE642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224DB956-8B16-43FA-A216-A0697496A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3D9222D1-7960-4267-847A-72D7FF58F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75A98B-2D65-4808-AF60-F66822031FC2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853850" y="450851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47DA37-E889-4210-8577-50975C1C9016}"/>
              </a:ext>
            </a:extLst>
          </p:cNvPr>
          <p:cNvSpPr txBox="1"/>
          <p:nvPr/>
        </p:nvSpPr>
        <p:spPr>
          <a:xfrm>
            <a:off x="2460553" y="450843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F8C48A-151D-4299-8101-CC652A48B4D7}"/>
              </a:ext>
            </a:extLst>
          </p:cNvPr>
          <p:cNvSpPr txBox="1"/>
          <p:nvPr/>
        </p:nvSpPr>
        <p:spPr>
          <a:xfrm>
            <a:off x="607011" y="3511149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B5DF38-B252-4CB3-8CE9-E7D01A28B56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21419" y="3695815"/>
            <a:ext cx="636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47A2E0B-8164-4080-9357-A443BD4EB9ED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[1]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</a:t>
            </a: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DC1D5-32D4-457A-AFB7-25C76308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47" y="2271693"/>
            <a:ext cx="6124575" cy="34956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14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7164198" y="1849576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5962687"/>
            <a:ext cx="1219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C.-C. Chang and C.-J. Lin "LIBSVM: A library for support vector machines" ACM TIST2011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"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in python" JMLR2011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439498" y="1201602"/>
            <a:ext cx="1085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 [1],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and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DFBE4-BE31-4E58-806A-314C58B8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4" y="2013732"/>
            <a:ext cx="52959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2DCC-792C-4EFF-ABDA-C3AAFF8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25556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Experiments (in Type I-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)</a:t>
            </a:r>
            <a:endParaRPr lang="zh-HK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A3556-A202-4883-A396-456D7D610862}"/>
              </a:ext>
            </a:extLst>
          </p:cNvPr>
          <p:cNvSpPr/>
          <p:nvPr/>
        </p:nvSpPr>
        <p:spPr>
          <a:xfrm>
            <a:off x="-5156" y="6334780"/>
            <a:ext cx="1219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3D31-7C1F-4B79-BE75-D3988392507C}"/>
              </a:ext>
            </a:extLst>
          </p:cNvPr>
          <p:cNvSpPr txBox="1"/>
          <p:nvPr/>
        </p:nvSpPr>
        <p:spPr>
          <a:xfrm>
            <a:off x="2217928" y="1837761"/>
            <a:ext cx="288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seven thresholds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A0861-2597-4EAD-8287-DF6D471C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120" y="2308065"/>
            <a:ext cx="2971800" cy="260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AB9B8-91F2-48BE-8B7B-5D6B78ECCFB9}"/>
              </a:ext>
            </a:extLst>
          </p:cNvPr>
          <p:cNvSpPr txBox="1"/>
          <p:nvPr/>
        </p:nvSpPr>
        <p:spPr>
          <a:xfrm>
            <a:off x="8448395" y="1811772"/>
            <a:ext cx="385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data size in dataset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107E5-8DDE-4147-A717-E7868556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28" y="1443744"/>
            <a:ext cx="4829175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139C3C-2E3B-4011-8F01-3A7164354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56" y="2362790"/>
            <a:ext cx="8010525" cy="26193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765FB9E-1C1A-4F47-B567-9283863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60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845"/>
            <a:ext cx="10515600" cy="4810067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tighter lower and upper bound functions with same time complexity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Onging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and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Statistical/Machine learning Models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691056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568844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568844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65A1AF-347B-46FC-8622-F47594FB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58" y="2797266"/>
            <a:ext cx="4667250" cy="21336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00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679" y="-54169"/>
            <a:ext cx="9492143" cy="1143000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Estimation/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16C5-C463-4C9F-B778-DE34F0CA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8">
            <a:extLst>
              <a:ext uri="{FF2B5EF4-FFF2-40B4-BE49-F238E27FC236}">
                <a16:creationId xmlns:a16="http://schemas.microsoft.com/office/drawing/2014/main" id="{CA03D8E9-4841-4A79-BD62-6FAE6C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6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8">
            <a:extLst>
              <a:ext uri="{FF2B5EF4-FFF2-40B4-BE49-F238E27FC236}">
                <a16:creationId xmlns:a16="http://schemas.microsoft.com/office/drawing/2014/main" id="{82C65353-91AF-44DE-AEF9-68BF5C57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8">
            <a:extLst>
              <a:ext uri="{FF2B5EF4-FFF2-40B4-BE49-F238E27FC236}">
                <a16:creationId xmlns:a16="http://schemas.microsoft.com/office/drawing/2014/main" id="{52608C42-1DE5-4BEF-94C1-EB913579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8">
            <a:extLst>
              <a:ext uri="{FF2B5EF4-FFF2-40B4-BE49-F238E27FC236}">
                <a16:creationId xmlns:a16="http://schemas.microsoft.com/office/drawing/2014/main" id="{C0F626CE-EAF6-40F3-A9D2-680A9AF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91" y="3218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8">
            <a:extLst>
              <a:ext uri="{FF2B5EF4-FFF2-40B4-BE49-F238E27FC236}">
                <a16:creationId xmlns:a16="http://schemas.microsoft.com/office/drawing/2014/main" id="{0783C1F0-7208-419C-9D1F-BF94D256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66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>
            <a:extLst>
              <a:ext uri="{FF2B5EF4-FFF2-40B4-BE49-F238E27FC236}">
                <a16:creationId xmlns:a16="http://schemas.microsoft.com/office/drawing/2014/main" id="{3B00F41F-8CC4-464E-B52C-BE3AE300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866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D3A8572C-AB1E-48F9-82E1-3740FA3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0991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1A78873-96D9-494B-B3BA-F7557D03C80D}"/>
              </a:ext>
            </a:extLst>
          </p:cNvPr>
          <p:cNvCxnSpPr/>
          <p:nvPr/>
        </p:nvCxnSpPr>
        <p:spPr>
          <a:xfrm flipV="1">
            <a:off x="1052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B0D69C-C181-49BB-ABF6-68A4E7753742}"/>
              </a:ext>
            </a:extLst>
          </p:cNvPr>
          <p:cNvCxnSpPr/>
          <p:nvPr/>
        </p:nvCxnSpPr>
        <p:spPr>
          <a:xfrm>
            <a:off x="1129066" y="3371080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0">
            <a:extLst>
              <a:ext uri="{FF2B5EF4-FFF2-40B4-BE49-F238E27FC236}">
                <a16:creationId xmlns:a16="http://schemas.microsoft.com/office/drawing/2014/main" id="{4C50FACB-6308-4723-9DBE-59D5A6C8C62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666" y="306628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213F4C-2432-49CE-9EB4-D5FB46D0D1BE}"/>
              </a:ext>
            </a:extLst>
          </p:cNvPr>
          <p:cNvCxnSpPr/>
          <p:nvPr/>
        </p:nvCxnSpPr>
        <p:spPr>
          <a:xfrm flipH="1">
            <a:off x="2195866" y="253288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178720-1D7B-4E06-9E07-D72AC1C23983}"/>
              </a:ext>
            </a:extLst>
          </p:cNvPr>
          <p:cNvCxnSpPr/>
          <p:nvPr/>
        </p:nvCxnSpPr>
        <p:spPr>
          <a:xfrm flipH="1" flipV="1">
            <a:off x="2195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1B0147-30E3-4456-8A9B-6B34C77C5786}"/>
              </a:ext>
            </a:extLst>
          </p:cNvPr>
          <p:cNvCxnSpPr/>
          <p:nvPr/>
        </p:nvCxnSpPr>
        <p:spPr>
          <a:xfrm flipV="1">
            <a:off x="3338866" y="25328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DE7546-3AE7-41E0-ABC5-F64691689106}"/>
              </a:ext>
            </a:extLst>
          </p:cNvPr>
          <p:cNvCxnSpPr/>
          <p:nvPr/>
        </p:nvCxnSpPr>
        <p:spPr>
          <a:xfrm flipH="1">
            <a:off x="2195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26C80DB-C06F-44BC-99F0-958A10DA7B8D}"/>
              </a:ext>
            </a:extLst>
          </p:cNvPr>
          <p:cNvCxnSpPr/>
          <p:nvPr/>
        </p:nvCxnSpPr>
        <p:spPr>
          <a:xfrm flipH="1">
            <a:off x="2195866" y="420928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8182376-99AA-4E90-8E93-98FA8D01B8F0}"/>
              </a:ext>
            </a:extLst>
          </p:cNvPr>
          <p:cNvCxnSpPr/>
          <p:nvPr/>
        </p:nvCxnSpPr>
        <p:spPr>
          <a:xfrm flipH="1" flipV="1">
            <a:off x="3338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61688AF-5AC8-401B-BA66-DA983499AC13}"/>
              </a:ext>
            </a:extLst>
          </p:cNvPr>
          <p:cNvCxnSpPr/>
          <p:nvPr/>
        </p:nvCxnSpPr>
        <p:spPr>
          <a:xfrm flipV="1">
            <a:off x="4481866" y="33710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C4DF35-E3BA-4689-A2D0-9112DC728465}"/>
              </a:ext>
            </a:extLst>
          </p:cNvPr>
          <p:cNvCxnSpPr/>
          <p:nvPr/>
        </p:nvCxnSpPr>
        <p:spPr>
          <a:xfrm flipH="1" flipV="1">
            <a:off x="45580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D00B22-6086-4A1B-B3E6-9FB336925A07}"/>
              </a:ext>
            </a:extLst>
          </p:cNvPr>
          <p:cNvCxnSpPr/>
          <p:nvPr/>
        </p:nvCxnSpPr>
        <p:spPr>
          <a:xfrm flipH="1">
            <a:off x="5701066" y="337108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686589-F6FE-4720-854F-8803145906BB}"/>
              </a:ext>
            </a:extLst>
          </p:cNvPr>
          <p:cNvSpPr txBox="1"/>
          <p:nvPr/>
        </p:nvSpPr>
        <p:spPr>
          <a:xfrm>
            <a:off x="7136740" y="364944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A9BB0D7-4984-490B-8BA1-0FBE9036A7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EBAA07-7B40-4584-81F3-4907AC37034B}"/>
              </a:ext>
            </a:extLst>
          </p:cNvPr>
          <p:cNvCxnSpPr/>
          <p:nvPr/>
        </p:nvCxnSpPr>
        <p:spPr>
          <a:xfrm flipH="1">
            <a:off x="4024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>
            <a:extLst>
              <a:ext uri="{FF2B5EF4-FFF2-40B4-BE49-F238E27FC236}">
                <a16:creationId xmlns:a16="http://schemas.microsoft.com/office/drawing/2014/main" id="{F0D0AD89-DDCF-4565-B2FD-1CE53E300CE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07153B-4899-40F3-96EE-DEC73D03FCA3}"/>
              </a:ext>
            </a:extLst>
          </p:cNvPr>
          <p:cNvCxnSpPr/>
          <p:nvPr/>
        </p:nvCxnSpPr>
        <p:spPr>
          <a:xfrm flipH="1">
            <a:off x="1738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AE7FC21A-D1A1-4923-BE05-5A2AC7FCFB4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66" y="4056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6652BE1-C1D7-455D-A539-0E9ABECF97D5}"/>
              </a:ext>
            </a:extLst>
          </p:cNvPr>
          <p:cNvCxnSpPr/>
          <p:nvPr/>
        </p:nvCxnSpPr>
        <p:spPr>
          <a:xfrm flipH="1">
            <a:off x="671866" y="33710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">
            <a:extLst>
              <a:ext uri="{FF2B5EF4-FFF2-40B4-BE49-F238E27FC236}">
                <a16:creationId xmlns:a16="http://schemas.microsoft.com/office/drawing/2014/main" id="{89ED9AB6-52B5-4E99-A883-7F950AC0830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466" y="1770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09F60F-AC18-40C2-8D66-670A85815371}"/>
              </a:ext>
            </a:extLst>
          </p:cNvPr>
          <p:cNvCxnSpPr/>
          <p:nvPr/>
        </p:nvCxnSpPr>
        <p:spPr>
          <a:xfrm flipV="1">
            <a:off x="4634266" y="2075680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31F0DB2-1D9A-4AAC-A4CF-397578CDCF4D}"/>
              </a:ext>
            </a:extLst>
          </p:cNvPr>
          <p:cNvCxnSpPr/>
          <p:nvPr/>
        </p:nvCxnSpPr>
        <p:spPr>
          <a:xfrm>
            <a:off x="1586266" y="2151880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3">
            <a:extLst>
              <a:ext uri="{FF2B5EF4-FFF2-40B4-BE49-F238E27FC236}">
                <a16:creationId xmlns:a16="http://schemas.microsoft.com/office/drawing/2014/main" id="{3FAAA0C3-BB5D-4EC5-907C-3343B4EBA43A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666" y="1847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899893-41C1-422E-86D2-CD288D762715}"/>
              </a:ext>
            </a:extLst>
          </p:cNvPr>
          <p:cNvSpPr/>
          <p:nvPr/>
        </p:nvSpPr>
        <p:spPr>
          <a:xfrm>
            <a:off x="2043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7F42FD-95D1-4E95-ABC1-6BC36D0C2454}"/>
              </a:ext>
            </a:extLst>
          </p:cNvPr>
          <p:cNvSpPr/>
          <p:nvPr/>
        </p:nvSpPr>
        <p:spPr>
          <a:xfrm>
            <a:off x="1967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C612-D423-45ED-9BA7-7790515FF636}"/>
              </a:ext>
            </a:extLst>
          </p:cNvPr>
          <p:cNvSpPr/>
          <p:nvPr/>
        </p:nvSpPr>
        <p:spPr>
          <a:xfrm>
            <a:off x="1891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BCD00-E61E-49DA-AEB4-93F4131CB414}"/>
              </a:ext>
            </a:extLst>
          </p:cNvPr>
          <p:cNvSpPr/>
          <p:nvPr/>
        </p:nvSpPr>
        <p:spPr>
          <a:xfrm>
            <a:off x="4329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6201E-51C7-4725-8580-F7273AAD3550}"/>
              </a:ext>
            </a:extLst>
          </p:cNvPr>
          <p:cNvSpPr/>
          <p:nvPr/>
        </p:nvSpPr>
        <p:spPr>
          <a:xfrm>
            <a:off x="4253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2F2F2D-A5C2-4665-BB9D-1BB3D5D6DD11}"/>
              </a:ext>
            </a:extLst>
          </p:cNvPr>
          <p:cNvSpPr/>
          <p:nvPr/>
        </p:nvSpPr>
        <p:spPr>
          <a:xfrm>
            <a:off x="4177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D60A0-3700-47B7-B19E-BCF4F4C1DBA7}"/>
              </a:ext>
            </a:extLst>
          </p:cNvPr>
          <p:cNvSpPr/>
          <p:nvPr/>
        </p:nvSpPr>
        <p:spPr>
          <a:xfrm>
            <a:off x="976666" y="37520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BB570-04A7-477F-9732-1793F8C0BB98}"/>
              </a:ext>
            </a:extLst>
          </p:cNvPr>
          <p:cNvSpPr/>
          <p:nvPr/>
        </p:nvSpPr>
        <p:spPr>
          <a:xfrm>
            <a:off x="900466" y="3828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A6C9BF-5797-456B-B80F-0DEDD5515435}"/>
              </a:ext>
            </a:extLst>
          </p:cNvPr>
          <p:cNvSpPr/>
          <p:nvPr/>
        </p:nvSpPr>
        <p:spPr>
          <a:xfrm>
            <a:off x="824266" y="39044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38475-35B6-418E-AB26-A23BB1907EF3}"/>
              </a:ext>
            </a:extLst>
          </p:cNvPr>
          <p:cNvSpPr/>
          <p:nvPr/>
        </p:nvSpPr>
        <p:spPr>
          <a:xfrm>
            <a:off x="18148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400864-A66C-43B0-B71B-B0F01D80B77D}"/>
              </a:ext>
            </a:extLst>
          </p:cNvPr>
          <p:cNvSpPr/>
          <p:nvPr/>
        </p:nvSpPr>
        <p:spPr>
          <a:xfrm>
            <a:off x="1891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1C92-476E-41B2-A490-C56A9D9451E3}"/>
              </a:ext>
            </a:extLst>
          </p:cNvPr>
          <p:cNvSpPr/>
          <p:nvPr/>
        </p:nvSpPr>
        <p:spPr>
          <a:xfrm>
            <a:off x="1967266" y="20756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61D60-7ECC-4BB4-AE65-A3A1E6090999}"/>
              </a:ext>
            </a:extLst>
          </p:cNvPr>
          <p:cNvSpPr/>
          <p:nvPr/>
        </p:nvSpPr>
        <p:spPr>
          <a:xfrm>
            <a:off x="4710466" y="1847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556B83-DFA1-4AA4-996C-9B2AD6D6429F}"/>
              </a:ext>
            </a:extLst>
          </p:cNvPr>
          <p:cNvSpPr/>
          <p:nvPr/>
        </p:nvSpPr>
        <p:spPr>
          <a:xfrm>
            <a:off x="46342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B45D51-33A1-4350-9F7E-A5D567FEDFDD}"/>
              </a:ext>
            </a:extLst>
          </p:cNvPr>
          <p:cNvSpPr/>
          <p:nvPr/>
        </p:nvSpPr>
        <p:spPr>
          <a:xfrm>
            <a:off x="4558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D93776-D000-4BFD-85C4-3E7342E8F2C2}"/>
              </a:ext>
            </a:extLst>
          </p:cNvPr>
          <p:cNvSpPr/>
          <p:nvPr/>
        </p:nvSpPr>
        <p:spPr>
          <a:xfrm>
            <a:off x="71488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7C860-6BBA-42E4-93F6-071B3CA6772D}"/>
              </a:ext>
            </a:extLst>
          </p:cNvPr>
          <p:cNvSpPr/>
          <p:nvPr/>
        </p:nvSpPr>
        <p:spPr>
          <a:xfrm>
            <a:off x="69202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B8B6B-824D-4D7A-8FAB-8342A4329F12}"/>
              </a:ext>
            </a:extLst>
          </p:cNvPr>
          <p:cNvSpPr/>
          <p:nvPr/>
        </p:nvSpPr>
        <p:spPr>
          <a:xfrm>
            <a:off x="6234466" y="3447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26F738-6F47-4DBD-8E0A-CC04BD2C3746}"/>
              </a:ext>
            </a:extLst>
          </p:cNvPr>
          <p:cNvSpPr/>
          <p:nvPr/>
        </p:nvSpPr>
        <p:spPr>
          <a:xfrm>
            <a:off x="66916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7B1B34-0B03-47F0-8ADA-47D06A995EBD}"/>
              </a:ext>
            </a:extLst>
          </p:cNvPr>
          <p:cNvSpPr/>
          <p:nvPr/>
        </p:nvSpPr>
        <p:spPr>
          <a:xfrm>
            <a:off x="64630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38854-B917-49DD-B863-0AB8E1311383}"/>
              </a:ext>
            </a:extLst>
          </p:cNvPr>
          <p:cNvSpPr/>
          <p:nvPr/>
        </p:nvSpPr>
        <p:spPr>
          <a:xfrm>
            <a:off x="9028471" y="2206408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6368A5-E642-4CF4-B345-4C17250AB5DA}"/>
              </a:ext>
            </a:extLst>
          </p:cNvPr>
          <p:cNvCxnSpPr>
            <a:cxnSpLocks/>
          </p:cNvCxnSpPr>
          <p:nvPr/>
        </p:nvCxnSpPr>
        <p:spPr>
          <a:xfrm>
            <a:off x="7852666" y="3502857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2F1B11A-A2E7-4433-916D-DFCBBC4A18CD}"/>
              </a:ext>
            </a:extLst>
          </p:cNvPr>
          <p:cNvSpPr/>
          <p:nvPr/>
        </p:nvSpPr>
        <p:spPr>
          <a:xfrm>
            <a:off x="8331980" y="35615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60">
            <a:extLst>
              <a:ext uri="{FF2B5EF4-FFF2-40B4-BE49-F238E27FC236}">
                <a16:creationId xmlns:a16="http://schemas.microsoft.com/office/drawing/2014/main" id="{AD0F5DB2-0889-4B8E-9170-FCEAAAF49652}"/>
              </a:ext>
            </a:extLst>
          </p:cNvPr>
          <p:cNvCxnSpPr/>
          <p:nvPr/>
        </p:nvCxnSpPr>
        <p:spPr>
          <a:xfrm flipV="1">
            <a:off x="9257071" y="2282608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1">
            <a:extLst>
              <a:ext uri="{FF2B5EF4-FFF2-40B4-BE49-F238E27FC236}">
                <a16:creationId xmlns:a16="http://schemas.microsoft.com/office/drawing/2014/main" id="{F87F6EB3-AEA1-42CE-BF3B-397C4E3C7BD3}"/>
              </a:ext>
            </a:extLst>
          </p:cNvPr>
          <p:cNvCxnSpPr/>
          <p:nvPr/>
        </p:nvCxnSpPr>
        <p:spPr>
          <a:xfrm>
            <a:off x="9104671" y="441620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2">
            <a:extLst>
              <a:ext uri="{FF2B5EF4-FFF2-40B4-BE49-F238E27FC236}">
                <a16:creationId xmlns:a16="http://schemas.microsoft.com/office/drawing/2014/main" id="{D873C0B0-0248-45C8-B975-59D673B6AC46}"/>
              </a:ext>
            </a:extLst>
          </p:cNvPr>
          <p:cNvSpPr/>
          <p:nvPr/>
        </p:nvSpPr>
        <p:spPr>
          <a:xfrm>
            <a:off x="94856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等腰三角形 63">
            <a:extLst>
              <a:ext uri="{FF2B5EF4-FFF2-40B4-BE49-F238E27FC236}">
                <a16:creationId xmlns:a16="http://schemas.microsoft.com/office/drawing/2014/main" id="{5B4F02DE-4296-4CD3-AD98-5FB57E2D853C}"/>
              </a:ext>
            </a:extLst>
          </p:cNvPr>
          <p:cNvSpPr/>
          <p:nvPr/>
        </p:nvSpPr>
        <p:spPr>
          <a:xfrm>
            <a:off x="98666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等腰三角形 64">
            <a:extLst>
              <a:ext uri="{FF2B5EF4-FFF2-40B4-BE49-F238E27FC236}">
                <a16:creationId xmlns:a16="http://schemas.microsoft.com/office/drawing/2014/main" id="{1E0385D1-25DA-4E7E-BEDD-B557D51F82AA}"/>
              </a:ext>
            </a:extLst>
          </p:cNvPr>
          <p:cNvSpPr/>
          <p:nvPr/>
        </p:nvSpPr>
        <p:spPr>
          <a:xfrm>
            <a:off x="10247671" y="3120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等腰三角形 65">
            <a:extLst>
              <a:ext uri="{FF2B5EF4-FFF2-40B4-BE49-F238E27FC236}">
                <a16:creationId xmlns:a16="http://schemas.microsoft.com/office/drawing/2014/main" id="{7B50CD6F-BACB-411D-B8C1-AFFA24225933}"/>
              </a:ext>
            </a:extLst>
          </p:cNvPr>
          <p:cNvSpPr/>
          <p:nvPr/>
        </p:nvSpPr>
        <p:spPr>
          <a:xfrm>
            <a:off x="97904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等腰三角形 66">
            <a:extLst>
              <a:ext uri="{FF2B5EF4-FFF2-40B4-BE49-F238E27FC236}">
                <a16:creationId xmlns:a16="http://schemas.microsoft.com/office/drawing/2014/main" id="{4C95B5CC-89EA-475A-AF4F-24F8E890CB99}"/>
              </a:ext>
            </a:extLst>
          </p:cNvPr>
          <p:cNvSpPr/>
          <p:nvPr/>
        </p:nvSpPr>
        <p:spPr>
          <a:xfrm>
            <a:off x="9866671" y="36542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等腰三角形 67">
            <a:extLst>
              <a:ext uri="{FF2B5EF4-FFF2-40B4-BE49-F238E27FC236}">
                <a16:creationId xmlns:a16="http://schemas.microsoft.com/office/drawing/2014/main" id="{16A2CABC-C40E-49B7-8EA9-1719D097226D}"/>
              </a:ext>
            </a:extLst>
          </p:cNvPr>
          <p:cNvSpPr/>
          <p:nvPr/>
        </p:nvSpPr>
        <p:spPr>
          <a:xfrm>
            <a:off x="10095271" y="3882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等腰三角形 68">
            <a:extLst>
              <a:ext uri="{FF2B5EF4-FFF2-40B4-BE49-F238E27FC236}">
                <a16:creationId xmlns:a16="http://schemas.microsoft.com/office/drawing/2014/main" id="{32132AE6-9E89-491D-BDE6-4B99C2159C36}"/>
              </a:ext>
            </a:extLst>
          </p:cNvPr>
          <p:cNvSpPr/>
          <p:nvPr/>
        </p:nvSpPr>
        <p:spPr>
          <a:xfrm>
            <a:off x="9942871" y="2663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等腰三角形 69">
            <a:extLst>
              <a:ext uri="{FF2B5EF4-FFF2-40B4-BE49-F238E27FC236}">
                <a16:creationId xmlns:a16="http://schemas.microsoft.com/office/drawing/2014/main" id="{D3E7C75C-03CD-4838-9EBF-754B11F5185B}"/>
              </a:ext>
            </a:extLst>
          </p:cNvPr>
          <p:cNvSpPr/>
          <p:nvPr/>
        </p:nvSpPr>
        <p:spPr>
          <a:xfrm>
            <a:off x="102476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70">
            <a:extLst>
              <a:ext uri="{FF2B5EF4-FFF2-40B4-BE49-F238E27FC236}">
                <a16:creationId xmlns:a16="http://schemas.microsoft.com/office/drawing/2014/main" id="{FE54B2D9-32F7-4EA1-894D-656B8C460EAA}"/>
              </a:ext>
            </a:extLst>
          </p:cNvPr>
          <p:cNvSpPr/>
          <p:nvPr/>
        </p:nvSpPr>
        <p:spPr>
          <a:xfrm>
            <a:off x="9561871" y="2739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等腰三角形 71">
            <a:extLst>
              <a:ext uri="{FF2B5EF4-FFF2-40B4-BE49-F238E27FC236}">
                <a16:creationId xmlns:a16="http://schemas.microsoft.com/office/drawing/2014/main" id="{3B2AE6F0-5858-4A81-8586-05FA6EFC5A2B}"/>
              </a:ext>
            </a:extLst>
          </p:cNvPr>
          <p:cNvSpPr/>
          <p:nvPr/>
        </p:nvSpPr>
        <p:spPr>
          <a:xfrm>
            <a:off x="93332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等腰三角形 72">
            <a:extLst>
              <a:ext uri="{FF2B5EF4-FFF2-40B4-BE49-F238E27FC236}">
                <a16:creationId xmlns:a16="http://schemas.microsoft.com/office/drawing/2014/main" id="{0040590F-BE46-4CDE-BDBE-3524ACC2CF83}"/>
              </a:ext>
            </a:extLst>
          </p:cNvPr>
          <p:cNvSpPr/>
          <p:nvPr/>
        </p:nvSpPr>
        <p:spPr>
          <a:xfrm>
            <a:off x="92570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等腰三角形 73">
            <a:extLst>
              <a:ext uri="{FF2B5EF4-FFF2-40B4-BE49-F238E27FC236}">
                <a16:creationId xmlns:a16="http://schemas.microsoft.com/office/drawing/2014/main" id="{427157C0-064A-4BDE-B968-226E6EAC0C84}"/>
              </a:ext>
            </a:extLst>
          </p:cNvPr>
          <p:cNvSpPr/>
          <p:nvPr/>
        </p:nvSpPr>
        <p:spPr>
          <a:xfrm>
            <a:off x="9714271" y="39590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等腰三角形 74">
            <a:extLst>
              <a:ext uri="{FF2B5EF4-FFF2-40B4-BE49-F238E27FC236}">
                <a16:creationId xmlns:a16="http://schemas.microsoft.com/office/drawing/2014/main" id="{C0C52D03-A64C-47AA-BBF2-29A7DAE69376}"/>
              </a:ext>
            </a:extLst>
          </p:cNvPr>
          <p:cNvSpPr/>
          <p:nvPr/>
        </p:nvSpPr>
        <p:spPr>
          <a:xfrm>
            <a:off x="9485671" y="3806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等腰三角形 75">
            <a:extLst>
              <a:ext uri="{FF2B5EF4-FFF2-40B4-BE49-F238E27FC236}">
                <a16:creationId xmlns:a16="http://schemas.microsoft.com/office/drawing/2014/main" id="{1D5A36FB-129C-4B57-93BF-B1033F24EE78}"/>
              </a:ext>
            </a:extLst>
          </p:cNvPr>
          <p:cNvSpPr/>
          <p:nvPr/>
        </p:nvSpPr>
        <p:spPr>
          <a:xfrm>
            <a:off x="10019071" y="3425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橢圓 76">
            <a:extLst>
              <a:ext uri="{FF2B5EF4-FFF2-40B4-BE49-F238E27FC236}">
                <a16:creationId xmlns:a16="http://schemas.microsoft.com/office/drawing/2014/main" id="{7ED5739F-97C9-4DDB-ADAE-19E138A12FD1}"/>
              </a:ext>
            </a:extLst>
          </p:cNvPr>
          <p:cNvSpPr/>
          <p:nvPr/>
        </p:nvSpPr>
        <p:spPr>
          <a:xfrm>
            <a:off x="10476271" y="243500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橢圓 77">
            <a:extLst>
              <a:ext uri="{FF2B5EF4-FFF2-40B4-BE49-F238E27FC236}">
                <a16:creationId xmlns:a16="http://schemas.microsoft.com/office/drawing/2014/main" id="{3EF3B92E-DEBC-4F63-B755-90E8C6565B4B}"/>
              </a:ext>
            </a:extLst>
          </p:cNvPr>
          <p:cNvSpPr/>
          <p:nvPr/>
        </p:nvSpPr>
        <p:spPr>
          <a:xfrm>
            <a:off x="9257071" y="2663608"/>
            <a:ext cx="1371600" cy="16764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8">
            <a:extLst>
              <a:ext uri="{FF2B5EF4-FFF2-40B4-BE49-F238E27FC236}">
                <a16:creationId xmlns:a16="http://schemas.microsoft.com/office/drawing/2014/main" id="{1C0FBDB3-8B95-4057-B39C-503C74A47957}"/>
              </a:ext>
            </a:extLst>
          </p:cNvPr>
          <p:cNvSpPr txBox="1"/>
          <p:nvPr/>
        </p:nvSpPr>
        <p:spPr>
          <a:xfrm>
            <a:off x="9701998" y="174299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79" name="直線單箭頭接點 79">
            <a:extLst>
              <a:ext uri="{FF2B5EF4-FFF2-40B4-BE49-F238E27FC236}">
                <a16:creationId xmlns:a16="http://schemas.microsoft.com/office/drawing/2014/main" id="{064752CA-FF7D-4799-ABCF-4825E5661522}"/>
              </a:ext>
            </a:extLst>
          </p:cNvPr>
          <p:cNvCxnSpPr>
            <a:cxnSpLocks/>
          </p:cNvCxnSpPr>
          <p:nvPr/>
        </p:nvCxnSpPr>
        <p:spPr>
          <a:xfrm flipH="1" flipV="1">
            <a:off x="7801862" y="3292648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80">
            <a:extLst>
              <a:ext uri="{FF2B5EF4-FFF2-40B4-BE49-F238E27FC236}">
                <a16:creationId xmlns:a16="http://schemas.microsoft.com/office/drawing/2014/main" id="{BA3BA638-2801-46BD-8654-0E1AC1B1C276}"/>
              </a:ext>
            </a:extLst>
          </p:cNvPr>
          <p:cNvSpPr txBox="1"/>
          <p:nvPr/>
        </p:nvSpPr>
        <p:spPr>
          <a:xfrm>
            <a:off x="7852666" y="28354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81" name="文字方塊 81">
            <a:extLst>
              <a:ext uri="{FF2B5EF4-FFF2-40B4-BE49-F238E27FC236}">
                <a16:creationId xmlns:a16="http://schemas.microsoft.com/office/drawing/2014/main" id="{7B1D02E6-4CC1-4B3E-A0E6-248A94F23DA9}"/>
              </a:ext>
            </a:extLst>
          </p:cNvPr>
          <p:cNvSpPr txBox="1"/>
          <p:nvPr/>
        </p:nvSpPr>
        <p:spPr>
          <a:xfrm>
            <a:off x="10476271" y="2587408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82" name="文字方塊 82">
            <a:extLst>
              <a:ext uri="{FF2B5EF4-FFF2-40B4-BE49-F238E27FC236}">
                <a16:creationId xmlns:a16="http://schemas.microsoft.com/office/drawing/2014/main" id="{00811C55-142C-4F9B-8DCC-BDA4A71C0429}"/>
              </a:ext>
            </a:extLst>
          </p:cNvPr>
          <p:cNvSpPr txBox="1"/>
          <p:nvPr/>
        </p:nvSpPr>
        <p:spPr>
          <a:xfrm>
            <a:off x="10628671" y="3578008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83" name="直線單箭頭接點 83">
            <a:extLst>
              <a:ext uri="{FF2B5EF4-FFF2-40B4-BE49-F238E27FC236}">
                <a16:creationId xmlns:a16="http://schemas.microsoft.com/office/drawing/2014/main" id="{984C387A-FBAC-4A65-AF3F-E0ACAFC5F52D}"/>
              </a:ext>
            </a:extLst>
          </p:cNvPr>
          <p:cNvCxnSpPr/>
          <p:nvPr/>
        </p:nvCxnSpPr>
        <p:spPr>
          <a:xfrm flipH="1">
            <a:off x="10323871" y="3882808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4">
            <a:extLst>
              <a:ext uri="{FF2B5EF4-FFF2-40B4-BE49-F238E27FC236}">
                <a16:creationId xmlns:a16="http://schemas.microsoft.com/office/drawing/2014/main" id="{171AF018-5E3C-4767-AC79-3DBAF8EB2742}"/>
              </a:ext>
            </a:extLst>
          </p:cNvPr>
          <p:cNvSpPr txBox="1"/>
          <p:nvPr/>
        </p:nvSpPr>
        <p:spPr>
          <a:xfrm>
            <a:off x="265471" y="44495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5" name="文字方塊 85">
            <a:extLst>
              <a:ext uri="{FF2B5EF4-FFF2-40B4-BE49-F238E27FC236}">
                <a16:creationId xmlns:a16="http://schemas.microsoft.com/office/drawing/2014/main" id="{31B44CD7-3582-49D0-A36F-81059B564407}"/>
              </a:ext>
            </a:extLst>
          </p:cNvPr>
          <p:cNvSpPr txBox="1"/>
          <p:nvPr/>
        </p:nvSpPr>
        <p:spPr>
          <a:xfrm>
            <a:off x="1814866" y="49067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86" name="文字方塊 86">
            <a:extLst>
              <a:ext uri="{FF2B5EF4-FFF2-40B4-BE49-F238E27FC236}">
                <a16:creationId xmlns:a16="http://schemas.microsoft.com/office/drawing/2014/main" id="{25E1253D-32D3-419D-8CC2-4DBDD03F95ED}"/>
              </a:ext>
            </a:extLst>
          </p:cNvPr>
          <p:cNvSpPr txBox="1"/>
          <p:nvPr/>
        </p:nvSpPr>
        <p:spPr>
          <a:xfrm>
            <a:off x="4100866" y="4895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87" name="文字方塊 87">
            <a:extLst>
              <a:ext uri="{FF2B5EF4-FFF2-40B4-BE49-F238E27FC236}">
                <a16:creationId xmlns:a16="http://schemas.microsoft.com/office/drawing/2014/main" id="{5D640D49-DA6D-4E9A-A556-F223E69B79F9}"/>
              </a:ext>
            </a:extLst>
          </p:cNvPr>
          <p:cNvSpPr txBox="1"/>
          <p:nvPr/>
        </p:nvSpPr>
        <p:spPr>
          <a:xfrm>
            <a:off x="646471" y="2228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88" name="文字方塊 88">
            <a:extLst>
              <a:ext uri="{FF2B5EF4-FFF2-40B4-BE49-F238E27FC236}">
                <a16:creationId xmlns:a16="http://schemas.microsoft.com/office/drawing/2014/main" id="{DAF25D00-CE45-4594-A01E-33D8FF22903A}"/>
              </a:ext>
            </a:extLst>
          </p:cNvPr>
          <p:cNvSpPr txBox="1"/>
          <p:nvPr/>
        </p:nvSpPr>
        <p:spPr>
          <a:xfrm>
            <a:off x="5548666" y="176641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A83EC-21BB-4B5A-A810-3D55CA266EC1}"/>
              </a:ext>
            </a:extLst>
          </p:cNvPr>
          <p:cNvSpPr/>
          <p:nvPr/>
        </p:nvSpPr>
        <p:spPr>
          <a:xfrm>
            <a:off x="-48640" y="6349689"/>
            <a:ext cx="122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L. Buczak and E. Guven. A survey of data mining and machine learning methods for cyber security intrusion detection. IEEE Communications Surveys and Tutorials, 2016.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5FBBB-2712-4DF1-8455-3857787B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62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dimensionality d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-1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  <a:blipFill>
                <a:blip r:embed="rId2"/>
                <a:stretch>
                  <a:fillRect l="-1362" t="-4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Kernel Aggregation Query (</a:t>
                </a:r>
                <a14:m>
                  <m:oMath xmlns:m="http://schemas.openxmlformats.org/officeDocument/2006/math">
                    <m:r>
                      <a:rPr lang="zh-HK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relative error</a:t>
                </a:r>
                <a14:m>
                  <m:oMath xmlns:m="http://schemas.openxmlformats.org/officeDocument/2006/math"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dimensionality d</a:t>
                </a:r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value</a:t>
                </a:r>
                <a:r>
                  <a:rPr lang="en-US" altLang="zh-HK" sz="23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  <a:blipFill>
                <a:blip r:embed="rId3"/>
                <a:stretch>
                  <a:fillRect l="-1459" t="-25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/>
              <p:nvPr/>
            </p:nvSpPr>
            <p:spPr>
              <a:xfrm>
                <a:off x="6493487" y="3322717"/>
                <a:ext cx="4746556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where:</a:t>
                </a:r>
                <a:r>
                  <a:rPr lang="en-US" altLang="zh-HK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(1−</m:t>
                    </m:r>
                    <m:r>
                      <a:rPr lang="zh-HK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altLang="zh-H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(1+</m:t>
                    </m:r>
                    <m:r>
                      <a:rPr lang="zh-HK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87" y="3322717"/>
                <a:ext cx="4746556" cy="408445"/>
              </a:xfrm>
              <a:prstGeom prst="rect">
                <a:avLst/>
              </a:prstGeom>
              <a:blipFill>
                <a:blip r:embed="rId4"/>
                <a:stretch>
                  <a:fillRect l="-1284" t="-8955" b="-253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01" y="4349292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43" y="4349292"/>
            <a:ext cx="3895725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3B037-B932-4866-A74E-07AD30B2F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35" y="4336018"/>
            <a:ext cx="3781425" cy="2152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1967812" y="64886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5565031" y="6473367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B638C-34F1-4A3D-8ACC-00A9E392DC2F}"/>
              </a:ext>
            </a:extLst>
          </p:cNvPr>
          <p:cNvSpPr/>
          <p:nvPr/>
        </p:nvSpPr>
        <p:spPr>
          <a:xfrm>
            <a:off x="9528495" y="647336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-KAQ, =0.2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/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1406176"/>
            <a:ext cx="10869538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computing the decision function is typically expensive, especially at prediction time.”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Hsieh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computing the decision function for the new test samples is typically expensive which limits the applicability of kernel methods to real-world applications.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[2]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..., it has the disadvantage of requiring relatively large computations in the testing phase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[3]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76756" y="6101081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Cho-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Hsieh, Si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Inderjit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Dhillon. “Fast prediction for large-scale kernel machines.” In NIPS2014.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Ho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Jung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Gahyun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Kim. "Support vector number reduction: Survey and experimental evaluations." IEEE Trans. Intelligent Transportation Systems 2014.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6</a:t>
            </a:fld>
            <a:endParaRPr lang="zh-HK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05973-185D-42C3-B897-806D50A904EE}"/>
              </a:ext>
            </a:extLst>
          </p:cNvPr>
          <p:cNvSpPr txBox="1"/>
          <p:nvPr/>
        </p:nvSpPr>
        <p:spPr>
          <a:xfrm>
            <a:off x="4364396" y="5661203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C696C-D2F6-4F75-B2EF-33918526781F}"/>
              </a:ext>
            </a:extLst>
          </p:cNvPr>
          <p:cNvSpPr/>
          <p:nvPr/>
        </p:nvSpPr>
        <p:spPr>
          <a:xfrm rot="5400000">
            <a:off x="5269086" y="3896563"/>
            <a:ext cx="214543" cy="35381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4C7D-8344-407B-9046-26C930F69813}"/>
                  </a:ext>
                </a:extLst>
              </p:cNvPr>
              <p:cNvSpPr txBox="1"/>
              <p:nvPr/>
            </p:nvSpPr>
            <p:spPr>
              <a:xfrm>
                <a:off x="2506359" y="4746864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4C7D-8344-407B-9046-26C930F69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59" y="4746864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CF1D8-F2BD-4694-96EE-3342CD6C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77" y="2942271"/>
            <a:ext cx="7353300" cy="15811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 [1]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6488668"/>
            <a:ext cx="945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https://github.com/edisonchan2013928/KARL-Fast-Kernel-Aggregation-Queries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/>
          <p:nvPr/>
        </p:nvCxnSpPr>
        <p:spPr>
          <a:xfrm>
            <a:off x="6881188" y="3247742"/>
            <a:ext cx="31697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10041222" y="2962604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BDE5B-9216-43BB-A753-F12CB4530D94}"/>
              </a:ext>
            </a:extLst>
          </p:cNvPr>
          <p:cNvSpPr txBox="1"/>
          <p:nvPr/>
        </p:nvSpPr>
        <p:spPr>
          <a:xfrm>
            <a:off x="3028320" y="3155549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F6ABE7-4C23-4A5C-89F5-7CA963BB951D}"/>
              </a:ext>
            </a:extLst>
          </p:cNvPr>
          <p:cNvSpPr/>
          <p:nvPr/>
        </p:nvSpPr>
        <p:spPr>
          <a:xfrm rot="5400000">
            <a:off x="3885367" y="1370407"/>
            <a:ext cx="214494" cy="33557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7803043" y="1986806"/>
            <a:ext cx="0" cy="923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383259" y="154866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357345" y="281593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4F856C-DA13-4E72-871D-3171B20FB884}"/>
              </a:ext>
            </a:extLst>
          </p:cNvPr>
          <p:cNvSpPr txBox="1"/>
          <p:nvPr/>
        </p:nvSpPr>
        <p:spPr>
          <a:xfrm>
            <a:off x="9479914" y="283949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D78F4-F9E5-425D-AA32-BFE215242795}"/>
              </a:ext>
            </a:extLst>
          </p:cNvPr>
          <p:cNvSpPr txBox="1"/>
          <p:nvPr/>
        </p:nvSpPr>
        <p:spPr>
          <a:xfrm>
            <a:off x="9532814" y="32703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D4F331-7275-4DE1-B998-57EFAD345A5C}"/>
              </a:ext>
            </a:extLst>
          </p:cNvPr>
          <p:cNvCxnSpPr>
            <a:cxnSpLocks/>
          </p:cNvCxnSpPr>
          <p:nvPr/>
        </p:nvCxnSpPr>
        <p:spPr>
          <a:xfrm flipH="1">
            <a:off x="8578584" y="3584768"/>
            <a:ext cx="17" cy="6513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172E1B-BD45-4C33-8C3B-28B625D74574}"/>
              </a:ext>
            </a:extLst>
          </p:cNvPr>
          <p:cNvSpPr txBox="1"/>
          <p:nvPr/>
        </p:nvSpPr>
        <p:spPr>
          <a:xfrm>
            <a:off x="8083898" y="320882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AC1BD-D1EB-49FE-AF54-835F3B014F43}"/>
              </a:ext>
            </a:extLst>
          </p:cNvPr>
          <p:cNvSpPr txBox="1"/>
          <p:nvPr/>
        </p:nvSpPr>
        <p:spPr>
          <a:xfrm>
            <a:off x="8083898" y="420401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818" r="-2727" b="-3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53B8F7-D396-498D-A29B-B27213031254}"/>
              </a:ext>
            </a:extLst>
          </p:cNvPr>
          <p:cNvSpPr txBox="1"/>
          <p:nvPr/>
        </p:nvSpPr>
        <p:spPr>
          <a:xfrm>
            <a:off x="8957495" y="208972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AA4AF-C8C7-432F-BC19-FDDB902B35C4}"/>
              </a:ext>
            </a:extLst>
          </p:cNvPr>
          <p:cNvSpPr txBox="1"/>
          <p:nvPr/>
        </p:nvSpPr>
        <p:spPr>
          <a:xfrm>
            <a:off x="8957495" y="3742353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8997058" y="1522578"/>
            <a:ext cx="159275" cy="4672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182006" y="3966656"/>
            <a:ext cx="16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/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/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/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blipFill>
                <a:blip r:embed="rId4"/>
                <a:stretch>
                  <a:fillRect l="-506" t="-3571" r="-11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1786</Words>
  <Application>Microsoft Office PowerPoint</Application>
  <PresentationFormat>Widescreen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Aggregation Function and  Statistical/Machine learning Models</vt:lpstr>
      <vt:lpstr>Kernel Density Estimation/ Classification</vt:lpstr>
      <vt:lpstr>Kernel Support Vector Machine Classification</vt:lpstr>
      <vt:lpstr>Kernel Aggregation Queries (KAQ)</vt:lpstr>
      <vt:lpstr>Kernel Aggregation Queries are slow!</vt:lpstr>
      <vt:lpstr>Our contribution: KARL</vt:lpstr>
      <vt:lpstr>How to speed up? </vt:lpstr>
      <vt:lpstr>Existing Work: Bounding Functions</vt:lpstr>
      <vt:lpstr>Weakness of Existing Bound Functions</vt:lpstr>
      <vt:lpstr>Our Work: Tangent Bound</vt:lpstr>
      <vt:lpstr>O(d)-time Tighter Linear Bound</vt:lpstr>
      <vt:lpstr>Advanced Version:  Optimized Tangent Bounds</vt:lpstr>
      <vt:lpstr>Experimental Results</vt:lpstr>
      <vt:lpstr>Scalability Experiments (in Type I-)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32</cp:revision>
  <dcterms:created xsi:type="dcterms:W3CDTF">2018-11-27T13:49:18Z</dcterms:created>
  <dcterms:modified xsi:type="dcterms:W3CDTF">2019-03-21T15:25:54Z</dcterms:modified>
</cp:coreProperties>
</file>