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90" r:id="rId3"/>
    <p:sldId id="291" r:id="rId4"/>
    <p:sldId id="293" r:id="rId5"/>
    <p:sldId id="292" r:id="rId6"/>
    <p:sldId id="294" r:id="rId7"/>
    <p:sldId id="295" r:id="rId8"/>
    <p:sldId id="296" r:id="rId9"/>
    <p:sldId id="297" r:id="rId10"/>
    <p:sldId id="301" r:id="rId11"/>
    <p:sldId id="298" r:id="rId12"/>
    <p:sldId id="307" r:id="rId13"/>
    <p:sldId id="308" r:id="rId14"/>
    <p:sldId id="309" r:id="rId15"/>
    <p:sldId id="300" r:id="rId16"/>
    <p:sldId id="310" r:id="rId17"/>
    <p:sldId id="311" r:id="rId18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DF-4BBE-B99A-7883FB504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994-4C28-AD2E-628F149B45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4B4-494B-9609-C1EF4FF405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059-41D9-AEB9-1DF7252F9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ACD-4879-A392-E80C5F831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528-47CD-80BE-1270C41B2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-1</c:v>
                </c:pt>
                <c:pt idx="1">
                  <c:v>-0.8</c:v>
                </c:pt>
                <c:pt idx="2">
                  <c:v>-0.6</c:v>
                </c:pt>
                <c:pt idx="3">
                  <c:v>-0.39999999999999991</c:v>
                </c:pt>
                <c:pt idx="4">
                  <c:v>-0.19999999999999996</c:v>
                </c:pt>
                <c:pt idx="5">
                  <c:v>0</c:v>
                </c:pt>
                <c:pt idx="6">
                  <c:v>0.20000000000000018</c:v>
                </c:pt>
                <c:pt idx="7">
                  <c:v>0.40000000000000013</c:v>
                </c:pt>
                <c:pt idx="8">
                  <c:v>0.60000000000000009</c:v>
                </c:pt>
                <c:pt idx="9">
                  <c:v>0.8</c:v>
                </c:pt>
                <c:pt idx="10">
                  <c:v>1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-1</c:v>
                </c:pt>
                <c:pt idx="1">
                  <c:v>-0.51200000000000012</c:v>
                </c:pt>
                <c:pt idx="2">
                  <c:v>-0.216</c:v>
                </c:pt>
                <c:pt idx="3">
                  <c:v>-6.399999999999996E-2</c:v>
                </c:pt>
                <c:pt idx="4">
                  <c:v>-7.999999999999995E-3</c:v>
                </c:pt>
                <c:pt idx="5">
                  <c:v>0</c:v>
                </c:pt>
                <c:pt idx="6">
                  <c:v>8.000000000000021E-3</c:v>
                </c:pt>
                <c:pt idx="7">
                  <c:v>6.4000000000000071E-2</c:v>
                </c:pt>
                <c:pt idx="8">
                  <c:v>0.21600000000000008</c:v>
                </c:pt>
                <c:pt idx="9">
                  <c:v>0.51200000000000012</c:v>
                </c:pt>
                <c:pt idx="1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95E-4617-B8E9-97ECA0FD8D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1"/>
          <c:min val="-1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-1</c:v>
                </c:pt>
                <c:pt idx="1">
                  <c:v>-0.8</c:v>
                </c:pt>
                <c:pt idx="2">
                  <c:v>-0.6</c:v>
                </c:pt>
                <c:pt idx="3">
                  <c:v>-0.39999999999999991</c:v>
                </c:pt>
                <c:pt idx="4">
                  <c:v>-0.19999999999999996</c:v>
                </c:pt>
                <c:pt idx="5">
                  <c:v>0</c:v>
                </c:pt>
                <c:pt idx="6">
                  <c:v>0.20000000000000018</c:v>
                </c:pt>
                <c:pt idx="7">
                  <c:v>0.40000000000000013</c:v>
                </c:pt>
                <c:pt idx="8">
                  <c:v>0.60000000000000009</c:v>
                </c:pt>
                <c:pt idx="9">
                  <c:v>0.8</c:v>
                </c:pt>
                <c:pt idx="10">
                  <c:v>1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-1</c:v>
                </c:pt>
                <c:pt idx="1">
                  <c:v>-0.51200000000000012</c:v>
                </c:pt>
                <c:pt idx="2">
                  <c:v>-0.216</c:v>
                </c:pt>
                <c:pt idx="3">
                  <c:v>-6.399999999999996E-2</c:v>
                </c:pt>
                <c:pt idx="4">
                  <c:v>-7.999999999999995E-3</c:v>
                </c:pt>
                <c:pt idx="5">
                  <c:v>0</c:v>
                </c:pt>
                <c:pt idx="6">
                  <c:v>8.000000000000021E-3</c:v>
                </c:pt>
                <c:pt idx="7">
                  <c:v>6.4000000000000071E-2</c:v>
                </c:pt>
                <c:pt idx="8">
                  <c:v>0.21600000000000008</c:v>
                </c:pt>
                <c:pt idx="9">
                  <c:v>0.51200000000000012</c:v>
                </c:pt>
                <c:pt idx="1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E3C-403F-971C-D1BFB529C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1"/>
          <c:min val="-1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-1</c:v>
                </c:pt>
                <c:pt idx="1">
                  <c:v>-0.8</c:v>
                </c:pt>
                <c:pt idx="2">
                  <c:v>-0.6</c:v>
                </c:pt>
                <c:pt idx="3">
                  <c:v>-0.39999999999999991</c:v>
                </c:pt>
                <c:pt idx="4">
                  <c:v>-0.19999999999999996</c:v>
                </c:pt>
                <c:pt idx="5">
                  <c:v>0</c:v>
                </c:pt>
                <c:pt idx="6">
                  <c:v>0.20000000000000018</c:v>
                </c:pt>
                <c:pt idx="7">
                  <c:v>0.40000000000000013</c:v>
                </c:pt>
                <c:pt idx="8">
                  <c:v>0.60000000000000009</c:v>
                </c:pt>
                <c:pt idx="9">
                  <c:v>0.8</c:v>
                </c:pt>
                <c:pt idx="10">
                  <c:v>1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-1</c:v>
                </c:pt>
                <c:pt idx="1">
                  <c:v>-0.51200000000000012</c:v>
                </c:pt>
                <c:pt idx="2">
                  <c:v>-0.216</c:v>
                </c:pt>
                <c:pt idx="3">
                  <c:v>-6.399999999999996E-2</c:v>
                </c:pt>
                <c:pt idx="4">
                  <c:v>-7.999999999999995E-3</c:v>
                </c:pt>
                <c:pt idx="5">
                  <c:v>0</c:v>
                </c:pt>
                <c:pt idx="6">
                  <c:v>8.000000000000021E-3</c:v>
                </c:pt>
                <c:pt idx="7">
                  <c:v>6.4000000000000071E-2</c:v>
                </c:pt>
                <c:pt idx="8">
                  <c:v>0.21600000000000008</c:v>
                </c:pt>
                <c:pt idx="9">
                  <c:v>0.51200000000000012</c:v>
                </c:pt>
                <c:pt idx="1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5D7-42C7-8210-181DA18F3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1"/>
          <c:min val="-1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B561-9A97-4F17-B7B9-5CFD3A81E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DCE7F-F71F-4891-90BB-7AA27822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7F79-6A98-47C3-8902-F4B4E2EC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27/11/2018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B95F-6F8B-4E5F-8F8F-5FE50C99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DB139-4483-4D48-AE1F-4811B9D6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078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8649-27B7-428B-A38F-B92EC767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ACA09-74D3-4F28-A387-AADF48902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6F3D-6F87-4D5D-83BB-6D9D3A9E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27/11/2018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2F513-8B33-4935-AE7D-A924D16B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6CAF-80CA-43D6-8C98-2D7FF369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5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B9368-0F8F-4581-A7FA-EF3015966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2323-4746-4A70-AAEA-807809F8B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0F85F-C156-4C15-A24C-84D9BC2E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27/11/2018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6DDF-77B4-430B-8E0B-7BA66CE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E6AFC-638B-4798-89EA-F332B379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603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C13B-5141-48D5-BA23-84F8FC0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7566-4AED-423B-92FD-504D6F2A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8EE2-369F-4E53-9D1F-7B1D9A0A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27/11/2018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06003-27B9-4BF7-B219-87669144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57D7-554B-471C-AABF-2816B404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784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93D8-A805-4020-9769-B31916E9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E52B6-6A4E-4C7C-A915-E13AC895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636-6CDA-4E2E-A14A-2CEC5800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27/11/2018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8D33-5850-4D7C-8007-3190578B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2F1BC-7B42-4307-BB06-5972443B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55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9B06-7983-4A90-9A4A-D65C779C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6EF4-B276-4898-B6B1-639DFAAA7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52735-4F8D-4234-AEF1-337E33A5F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C8F1-0F60-4158-879D-F3ADAAA0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27/11/2018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221CC-517C-4C77-AB6F-9E6D7FAB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4F3A3-1D22-447D-9A71-37CA956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2681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7587-468B-433E-A2B3-A173D1FF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B1897-91C0-47D1-9303-154E37B3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26E6C-9218-41A0-89D9-04085AEC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5FFD8-D4DA-4F1A-8144-34828A3CA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27B11-7109-408A-B413-AD4AA988F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9D196-D85F-4AF5-9057-5ABD5685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27/11/2018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AB000-12F8-4992-883E-6A3EEABA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C0946-D31D-4001-9308-DF98ABB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3996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3FB2-90B6-4825-AD56-D46C7FB4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9953C-C38C-4C8F-8D12-AF21B02E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27/11/2018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880BD-EF41-4D28-8536-66786C93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C8F49-5E4B-421D-B546-E00BF87B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5637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E6EA5-1C53-4F2A-B930-32CEF3AD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27/11/2018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8941A-0775-419C-8286-AA61A0C7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2B7FA-AA6C-415C-B0AF-6BD59AF9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9309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A0BE-6AB0-4ED0-B475-0F7B28F0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1338-7E56-4A33-B489-F73BCF7D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22137-02D2-4546-9DF7-EC60130B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CB105-E424-4EFC-BBED-3C8EAD3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27/11/2018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93831-DF7C-4AAC-A860-2D7DE555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3597-96E7-4019-84E8-616B7EE7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653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616A-6EBD-4098-BE13-A055DF9B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6D59F-ECA0-48AE-B9C1-2EE29BAC2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98DA7-4DCC-4748-A855-04A8BA88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53BB8-A31A-47C4-B287-6BF38B78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27/11/2018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3F13-96C9-413C-AF66-77831B24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9C12-D6CF-4E78-878B-F9554280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162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84836-610F-4F62-90BB-D66A788D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867A-CD3F-4915-91CE-EC8C7C192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B8AB-0F86-4D51-B364-672E4E1CF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D4C0-E910-48F0-AF92-39998E5CAEA2}" type="datetimeFigureOut">
              <a:rPr lang="zh-HK" altLang="en-US" smtClean="0"/>
              <a:t>27/11/2018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E6A28-83CD-4017-AA03-A81C0105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C8DC9-0ABD-4BE6-8A84-298BB2C35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03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NULL"/><Relationship Id="rId7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12.png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005C-320F-4CBB-A10F-065E62A5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134" y="968539"/>
            <a:ext cx="12902268" cy="2387600"/>
          </a:xfrm>
        </p:spPr>
        <p:txBody>
          <a:bodyPr>
            <a:normAutofit/>
          </a:bodyPr>
          <a:lstStyle/>
          <a:p>
            <a:r>
              <a:rPr lang="en-US" altLang="zh-HK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KARL: Fast Kernel Aggregation Queries</a:t>
            </a:r>
            <a:endParaRPr lang="zh-HK" altLang="en-US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93B-C9AE-4880-B782-405EF8DFB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(Edison) Tsz Nam Chan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 Lung Yiu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Leong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The University of Hong Kong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Hong Kong Polytechnic University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University of Macau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(Presented by: Edison)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C1AE0-654B-457F-B354-C6799C3CB948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itchFamily="18" charset="0"/>
                <a:cs typeface="Times New Roman" pitchFamily="18" charset="0"/>
              </a:rPr>
              <a:t>[1] T. N. Chan, M. L. </a:t>
            </a:r>
            <a:r>
              <a:rPr lang="en-US" altLang="zh-HK" sz="1400" dirty="0" err="1">
                <a:latin typeface="Times New Roman" pitchFamily="18" charset="0"/>
                <a:cs typeface="Times New Roman" pitchFamily="18" charset="0"/>
              </a:rPr>
              <a:t>Yiu</a:t>
            </a:r>
            <a:r>
              <a:rPr lang="en-US" altLang="zh-HK" sz="1400" dirty="0">
                <a:latin typeface="Times New Roman" pitchFamily="18" charset="0"/>
                <a:cs typeface="Times New Roman" pitchFamily="18" charset="0"/>
              </a:rPr>
              <a:t> and L. H. U “KARL: Fast Kernel Aggregation Queries” ICDE2019 (To appear)</a:t>
            </a:r>
            <a:r>
              <a:rPr lang="en-US" altLang="zh-HK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40DAC-6E44-4E8B-A71E-8B59B92B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26" y="362114"/>
            <a:ext cx="1571625" cy="180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1397E4-2D2F-4CF6-AB0C-C91D5489C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77" y="362114"/>
            <a:ext cx="1713320" cy="175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A727A-64F3-41E1-9C32-086C0536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367" y="383786"/>
            <a:ext cx="1759815" cy="175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3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01B7-7E8C-4EE8-A47C-37B8816F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59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O(d)-time Tighter Linear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9F0A3-C18E-475A-9CA9-278EAE4A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1" y="2968682"/>
            <a:ext cx="6257925" cy="77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B1AB20-8FE8-453A-B9EC-0BB76A884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96" y="1543162"/>
            <a:ext cx="5133975" cy="77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4E07E7-55C6-4902-8145-2C43505CE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99" y="4259596"/>
            <a:ext cx="7277100" cy="11715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FF1E7C-B6B4-43CC-A6DF-03D9D6585465}"/>
              </a:ext>
            </a:extLst>
          </p:cNvPr>
          <p:cNvCxnSpPr>
            <a:cxnSpLocks/>
          </p:cNvCxnSpPr>
          <p:nvPr/>
        </p:nvCxnSpPr>
        <p:spPr>
          <a:xfrm flipH="1" flipV="1">
            <a:off x="8274867" y="1982708"/>
            <a:ext cx="63376" cy="277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02A993-BFDA-4FEC-8111-91F0CCB88E6A}"/>
              </a:ext>
            </a:extLst>
          </p:cNvPr>
          <p:cNvCxnSpPr>
            <a:cxnSpLocks/>
          </p:cNvCxnSpPr>
          <p:nvPr/>
        </p:nvCxnSpPr>
        <p:spPr>
          <a:xfrm flipV="1">
            <a:off x="8120958" y="4517679"/>
            <a:ext cx="31777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9BD1EA-5640-4FC7-9344-137D0FC83EEC}"/>
              </a:ext>
            </a:extLst>
          </p:cNvPr>
          <p:cNvSpPr txBox="1"/>
          <p:nvPr/>
        </p:nvSpPr>
        <p:spPr>
          <a:xfrm>
            <a:off x="11298725" y="4333013"/>
            <a:ext cx="66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A2B74-B7E6-4054-B698-E210BD639AD1}"/>
              </a:ext>
            </a:extLst>
          </p:cNvPr>
          <p:cNvSpPr txBox="1"/>
          <p:nvPr/>
        </p:nvSpPr>
        <p:spPr>
          <a:xfrm>
            <a:off x="7663899" y="1613376"/>
            <a:ext cx="107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Tightness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655C96-5C74-4BC8-AA17-9E9EE8FF7B41}"/>
              </a:ext>
            </a:extLst>
          </p:cNvPr>
          <p:cNvSpPr/>
          <p:nvPr/>
        </p:nvSpPr>
        <p:spPr>
          <a:xfrm>
            <a:off x="10836998" y="2086334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4090A0-D86D-4B16-AB81-D657CD23410D}"/>
              </a:ext>
            </a:extLst>
          </p:cNvPr>
          <p:cNvSpPr txBox="1"/>
          <p:nvPr/>
        </p:nvSpPr>
        <p:spPr>
          <a:xfrm>
            <a:off x="10603993" y="17492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90B576-DFF5-40AA-ACAB-1DFAF36015B2}"/>
              </a:ext>
            </a:extLst>
          </p:cNvPr>
          <p:cNvSpPr/>
          <p:nvPr/>
        </p:nvSpPr>
        <p:spPr>
          <a:xfrm>
            <a:off x="8777477" y="3896869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3C4AD-56AF-4A67-8C0D-5978E14B0369}"/>
              </a:ext>
            </a:extLst>
          </p:cNvPr>
          <p:cNvCxnSpPr>
            <a:stCxn id="16" idx="4"/>
          </p:cNvCxnSpPr>
          <p:nvPr/>
        </p:nvCxnSpPr>
        <p:spPr>
          <a:xfrm flipH="1">
            <a:off x="10959218" y="2322997"/>
            <a:ext cx="1" cy="219468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B3F9E5-8EBE-4A70-9D92-FDAD59319634}"/>
              </a:ext>
            </a:extLst>
          </p:cNvPr>
          <p:cNvSpPr txBox="1"/>
          <p:nvPr/>
        </p:nvSpPr>
        <p:spPr>
          <a:xfrm>
            <a:off x="10538269" y="45176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P|d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7D540A-12ED-4C5E-80EB-85334A8A344D}"/>
              </a:ext>
            </a:extLst>
          </p:cNvPr>
          <p:cNvSpPr txBox="1"/>
          <p:nvPr/>
        </p:nvSpPr>
        <p:spPr>
          <a:xfrm>
            <a:off x="8589356" y="453465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7F95A6-49BE-4AB0-9354-ADE957071AF0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8899698" y="4133532"/>
            <a:ext cx="9195" cy="38414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70A301C-3F17-45DC-B695-F0C5A8BAD1E9}"/>
              </a:ext>
            </a:extLst>
          </p:cNvPr>
          <p:cNvSpPr/>
          <p:nvPr/>
        </p:nvSpPr>
        <p:spPr>
          <a:xfrm>
            <a:off x="8777476" y="3168751"/>
            <a:ext cx="244442" cy="2366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6B5E88-EE00-4793-9155-9973658D8F8D}"/>
              </a:ext>
            </a:extLst>
          </p:cNvPr>
          <p:cNvSpPr txBox="1"/>
          <p:nvPr/>
        </p:nvSpPr>
        <p:spPr>
          <a:xfrm>
            <a:off x="8999390" y="383053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86B3BB-E638-4AA1-8F9A-F1E641335A76}"/>
              </a:ext>
            </a:extLst>
          </p:cNvPr>
          <p:cNvSpPr txBox="1"/>
          <p:nvPr/>
        </p:nvSpPr>
        <p:spPr>
          <a:xfrm>
            <a:off x="8589356" y="283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07221-633C-471C-8B1D-0802DEC6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10</a:t>
            </a:fld>
            <a:endParaRPr lang="zh-HK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036BCD-62A3-452F-B285-EC83B07B4724}"/>
              </a:ext>
            </a:extLst>
          </p:cNvPr>
          <p:cNvSpPr txBox="1"/>
          <p:nvPr/>
        </p:nvSpPr>
        <p:spPr>
          <a:xfrm>
            <a:off x="5238816" y="2066176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20D63B2-109A-4816-9135-167894A80779}"/>
              </a:ext>
            </a:extLst>
          </p:cNvPr>
          <p:cNvSpPr/>
          <p:nvPr/>
        </p:nvSpPr>
        <p:spPr>
          <a:xfrm rot="5400000">
            <a:off x="5328069" y="1157166"/>
            <a:ext cx="227788" cy="18369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A6420-E94E-41DB-A15C-7E9522D23C07}"/>
              </a:ext>
            </a:extLst>
          </p:cNvPr>
          <p:cNvSpPr txBox="1"/>
          <p:nvPr/>
        </p:nvSpPr>
        <p:spPr>
          <a:xfrm>
            <a:off x="4999099" y="3578714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19E708B-37DD-4B2A-B3AA-0B0A89FCFBCF}"/>
              </a:ext>
            </a:extLst>
          </p:cNvPr>
          <p:cNvSpPr/>
          <p:nvPr/>
        </p:nvSpPr>
        <p:spPr>
          <a:xfrm rot="5400000">
            <a:off x="5088352" y="2669704"/>
            <a:ext cx="227788" cy="18369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/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bound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zh-HK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blipFill>
                <a:blip r:embed="rId5"/>
                <a:stretch>
                  <a:fillRect l="-2783" t="-10526" r="-2041" b="-2894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30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FC4D-5C19-4629-AACD-644FABC1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Version: 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Bounds</a:t>
            </a:r>
            <a:endParaRPr lang="zh-HK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75703D-8D9D-459E-B5FA-A2323459133B}"/>
              </a:ext>
            </a:extLst>
          </p:cNvPr>
          <p:cNvGraphicFramePr/>
          <p:nvPr>
            <p:extLst/>
          </p:nvPr>
        </p:nvGraphicFramePr>
        <p:xfrm>
          <a:off x="5987378" y="168047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AutoShape 3">
            <a:extLst>
              <a:ext uri="{FF2B5EF4-FFF2-40B4-BE49-F238E27FC236}">
                <a16:creationId xmlns:a16="http://schemas.microsoft.com/office/drawing/2014/main" id="{4E3A8655-B6C5-4DB8-9DE1-6B6BF9A15279}"/>
              </a:ext>
            </a:extLst>
          </p:cNvPr>
          <p:cNvCxnSpPr>
            <a:cxnSpLocks noChangeShapeType="1"/>
            <a:stCxn id="6" idx="0"/>
          </p:cNvCxnSpPr>
          <p:nvPr/>
        </p:nvCxnSpPr>
        <p:spPr bwMode="auto">
          <a:xfrm flipH="1">
            <a:off x="8357198" y="3546970"/>
            <a:ext cx="4251" cy="16550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8">
            <a:extLst>
              <a:ext uri="{FF2B5EF4-FFF2-40B4-BE49-F238E27FC236}">
                <a16:creationId xmlns:a16="http://schemas.microsoft.com/office/drawing/2014/main" id="{6AEC7E26-AD2D-40EF-BA92-E06F6C45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011" y="354697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97D92B-E5FD-4A34-A5CB-D84F74DA8067}"/>
              </a:ext>
            </a:extLst>
          </p:cNvPr>
          <p:cNvCxnSpPr/>
          <p:nvPr/>
        </p:nvCxnSpPr>
        <p:spPr bwMode="auto">
          <a:xfrm>
            <a:off x="7843887" y="2194354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40F262-6759-4639-8BD4-3EE058970988}"/>
              </a:ext>
            </a:extLst>
          </p:cNvPr>
          <p:cNvCxnSpPr/>
          <p:nvPr/>
        </p:nvCxnSpPr>
        <p:spPr bwMode="auto">
          <a:xfrm>
            <a:off x="10490105" y="217323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9B1D000-D3F4-4531-9B0B-6571B715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433" y="434595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B74295F4-713B-465C-AACC-04244147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750" y="3976153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A3DC1981-9BDE-47CA-910F-66786813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4821" y="3906488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D8B257-9BF8-408B-8A8D-E1C4F9FA0999}"/>
              </a:ext>
            </a:extLst>
          </p:cNvPr>
          <p:cNvCxnSpPr/>
          <p:nvPr/>
        </p:nvCxnSpPr>
        <p:spPr bwMode="auto">
          <a:xfrm>
            <a:off x="7852754" y="3459494"/>
            <a:ext cx="2639568" cy="12374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AutoShape 3">
            <a:extLst>
              <a:ext uri="{FF2B5EF4-FFF2-40B4-BE49-F238E27FC236}">
                <a16:creationId xmlns:a16="http://schemas.microsoft.com/office/drawing/2014/main" id="{B63B39FC-7116-485A-88B4-43ACA601E710}"/>
              </a:ext>
            </a:extLst>
          </p:cNvPr>
          <p:cNvCxnSpPr>
            <a:cxnSpLocks noChangeShapeType="1"/>
            <a:stCxn id="9" idx="0"/>
          </p:cNvCxnSpPr>
          <p:nvPr/>
        </p:nvCxnSpPr>
        <p:spPr bwMode="auto">
          <a:xfrm flipH="1">
            <a:off x="10003118" y="4345954"/>
            <a:ext cx="1753" cy="147574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770C25-0130-48B6-80A6-8DDC71EE0FD0}"/>
              </a:ext>
            </a:extLst>
          </p:cNvPr>
          <p:cNvGrpSpPr/>
          <p:nvPr/>
        </p:nvGrpSpPr>
        <p:grpSpPr>
          <a:xfrm>
            <a:off x="7626255" y="2759895"/>
            <a:ext cx="3162758" cy="1622972"/>
            <a:chOff x="3162877" y="2476417"/>
            <a:chExt cx="3162758" cy="1622972"/>
          </a:xfrm>
        </p:grpSpPr>
        <p:sp>
          <p:nvSpPr>
            <p:cNvPr id="16" name="Text Box 29">
              <a:extLst>
                <a:ext uri="{FF2B5EF4-FFF2-40B4-BE49-F238E27FC236}">
                  <a16:creationId xmlns:a16="http://schemas.microsoft.com/office/drawing/2014/main" id="{9986A5A7-ABFA-4D19-850B-F2E636019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9">
              <a:extLst>
                <a:ext uri="{FF2B5EF4-FFF2-40B4-BE49-F238E27FC236}">
                  <a16:creationId xmlns:a16="http://schemas.microsoft.com/office/drawing/2014/main" id="{2B45B640-C488-4F45-9FB3-7ED0CC43A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668A155C-2841-4CD1-956C-6E210E532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Text Box 29">
              <a:extLst>
                <a:ext uri="{FF2B5EF4-FFF2-40B4-BE49-F238E27FC236}">
                  <a16:creationId xmlns:a16="http://schemas.microsoft.com/office/drawing/2014/main" id="{D9701CB7-219B-49A8-8F62-C633ADFE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88BBFF0C-D8FE-411C-9148-1010BBD08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3BF8771-1BC7-4573-BA29-D6249463B770}"/>
              </a:ext>
            </a:extLst>
          </p:cNvPr>
          <p:cNvSpPr txBox="1"/>
          <p:nvPr/>
        </p:nvSpPr>
        <p:spPr>
          <a:xfrm>
            <a:off x="7787776" y="4472320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line (at t):</a:t>
            </a:r>
          </a:p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HK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(x)=m</a:t>
            </a:r>
            <a:r>
              <a:rPr lang="en-US" altLang="zh-HK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c</a:t>
            </a:r>
            <a:r>
              <a:rPr lang="en-US" altLang="zh-HK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94CBF5-72E6-495C-8FC9-2013C258E3D6}"/>
              </a:ext>
            </a:extLst>
          </p:cNvPr>
          <p:cNvSpPr txBox="1"/>
          <p:nvPr/>
        </p:nvSpPr>
        <p:spPr>
          <a:xfrm>
            <a:off x="2280740" y="5880709"/>
            <a:ext cx="83586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optimized tangent line is also in O(d) time.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A180A-6013-439B-B7D3-0B9960D8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11</a:t>
            </a:fld>
            <a:endParaRPr lang="zh-HK" altLang="en-US"/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72967BBC-21FC-4677-85AE-7EB23C16B342}"/>
              </a:ext>
            </a:extLst>
          </p:cNvPr>
          <p:cNvGraphicFramePr/>
          <p:nvPr>
            <p:extLst/>
          </p:nvPr>
        </p:nvGraphicFramePr>
        <p:xfrm>
          <a:off x="-13050" y="168047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4" name="AutoShape 3">
            <a:extLst>
              <a:ext uri="{FF2B5EF4-FFF2-40B4-BE49-F238E27FC236}">
                <a16:creationId xmlns:a16="http://schemas.microsoft.com/office/drawing/2014/main" id="{FE190B8B-6D35-4E68-A9DB-20A3B333CE10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H="1">
            <a:off x="2360580" y="3546970"/>
            <a:ext cx="441" cy="4626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8">
            <a:extLst>
              <a:ext uri="{FF2B5EF4-FFF2-40B4-BE49-F238E27FC236}">
                <a16:creationId xmlns:a16="http://schemas.microsoft.com/office/drawing/2014/main" id="{D422E0B1-4315-4A7C-913F-014969AEC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583" y="354697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CB2817-B276-41F9-9B4B-B6B4AAA96078}"/>
              </a:ext>
            </a:extLst>
          </p:cNvPr>
          <p:cNvCxnSpPr/>
          <p:nvPr/>
        </p:nvCxnSpPr>
        <p:spPr bwMode="auto">
          <a:xfrm>
            <a:off x="1843459" y="2194354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A556E1-E7ED-41AF-A596-6EC65B23A7A1}"/>
              </a:ext>
            </a:extLst>
          </p:cNvPr>
          <p:cNvCxnSpPr/>
          <p:nvPr/>
        </p:nvCxnSpPr>
        <p:spPr bwMode="auto">
          <a:xfrm>
            <a:off x="4489677" y="217323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C011FA-6D1F-406A-94DB-A3ADD480AF5E}"/>
              </a:ext>
            </a:extLst>
          </p:cNvPr>
          <p:cNvCxnSpPr/>
          <p:nvPr/>
        </p:nvCxnSpPr>
        <p:spPr bwMode="auto">
          <a:xfrm>
            <a:off x="1853850" y="3891548"/>
            <a:ext cx="2640330" cy="6553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AutoShape 3">
            <a:extLst>
              <a:ext uri="{FF2B5EF4-FFF2-40B4-BE49-F238E27FC236}">
                <a16:creationId xmlns:a16="http://schemas.microsoft.com/office/drawing/2014/main" id="{A9A8215E-D166-4C9C-A9B8-78079922FCB2}"/>
              </a:ext>
            </a:extLst>
          </p:cNvPr>
          <p:cNvCxnSpPr>
            <a:cxnSpLocks noChangeShapeType="1"/>
            <a:stCxn id="51" idx="0"/>
          </p:cNvCxnSpPr>
          <p:nvPr/>
        </p:nvCxnSpPr>
        <p:spPr bwMode="auto">
          <a:xfrm>
            <a:off x="3142760" y="3976153"/>
            <a:ext cx="1410" cy="23670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BDFC2E6-AD53-4462-B547-E4562D2FB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005" y="434595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05480135-E6FA-4AB8-9E22-C21147C04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322" y="3976153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" name="Text Box 29">
            <a:extLst>
              <a:ext uri="{FF2B5EF4-FFF2-40B4-BE49-F238E27FC236}">
                <a16:creationId xmlns:a16="http://schemas.microsoft.com/office/drawing/2014/main" id="{451B494C-4506-4F03-A45B-C8448975E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393" y="3906488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29">
            <a:extLst>
              <a:ext uri="{FF2B5EF4-FFF2-40B4-BE49-F238E27FC236}">
                <a16:creationId xmlns:a16="http://schemas.microsoft.com/office/drawing/2014/main" id="{ADAC4CA0-5F8D-4BAA-A1F7-0FBF9DCB8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878" y="2954492"/>
            <a:ext cx="2538084" cy="6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tangent line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1338472-1877-40C6-8234-78095F614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761" y="4508514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EEE46B-3842-48A9-AE8A-5A8CEBDD63D3}"/>
              </a:ext>
            </a:extLst>
          </p:cNvPr>
          <p:cNvGrpSpPr/>
          <p:nvPr/>
        </p:nvGrpSpPr>
        <p:grpSpPr>
          <a:xfrm>
            <a:off x="1625827" y="2759895"/>
            <a:ext cx="3162758" cy="1622972"/>
            <a:chOff x="3162877" y="2476417"/>
            <a:chExt cx="3162758" cy="1622972"/>
          </a:xfrm>
        </p:grpSpPr>
        <p:sp>
          <p:nvSpPr>
            <p:cNvPr id="56" name="Text Box 29">
              <a:extLst>
                <a:ext uri="{FF2B5EF4-FFF2-40B4-BE49-F238E27FC236}">
                  <a16:creationId xmlns:a16="http://schemas.microsoft.com/office/drawing/2014/main" id="{DD948557-2D1E-4EB1-9ED6-C96FDF2A9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C07ECABB-46CA-4D3F-8228-9CF35F7B4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" name="Text Box 29">
              <a:extLst>
                <a:ext uri="{FF2B5EF4-FFF2-40B4-BE49-F238E27FC236}">
                  <a16:creationId xmlns:a16="http://schemas.microsoft.com/office/drawing/2014/main" id="{8CF07FB1-8100-44F4-B7DC-FDB9FE642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9" name="Text Box 29">
              <a:extLst>
                <a:ext uri="{FF2B5EF4-FFF2-40B4-BE49-F238E27FC236}">
                  <a16:creationId xmlns:a16="http://schemas.microsoft.com/office/drawing/2014/main" id="{224DB956-8B16-43FA-A216-A0697496A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3D9222D1-7960-4267-847A-72D7FF58F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75A98B-2D65-4808-AF60-F66822031FC2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853850" y="4508514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F47DA37-E889-4210-8577-50975C1C9016}"/>
              </a:ext>
            </a:extLst>
          </p:cNvPr>
          <p:cNvSpPr txBox="1"/>
          <p:nvPr/>
        </p:nvSpPr>
        <p:spPr>
          <a:xfrm>
            <a:off x="2460553" y="4508436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F8C48A-151D-4299-8101-CC652A48B4D7}"/>
              </a:ext>
            </a:extLst>
          </p:cNvPr>
          <p:cNvSpPr txBox="1"/>
          <p:nvPr/>
        </p:nvSpPr>
        <p:spPr>
          <a:xfrm>
            <a:off x="607011" y="3511149"/>
            <a:ext cx="11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B5DF38-B252-4CB3-8CE9-E7D01A28B562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721419" y="3695815"/>
            <a:ext cx="6369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F47A2E0B-8164-4080-9357-A443BD4EB9ED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itchFamily="18" charset="0"/>
                <a:cs typeface="Times New Roman" pitchFamily="18" charset="0"/>
              </a:rPr>
              <a:t>[1] T. N. Chan, M. L. </a:t>
            </a:r>
            <a:r>
              <a:rPr lang="en-US" altLang="zh-HK" sz="1400" dirty="0" err="1">
                <a:latin typeface="Times New Roman" pitchFamily="18" charset="0"/>
                <a:cs typeface="Times New Roman" pitchFamily="18" charset="0"/>
              </a:rPr>
              <a:t>Yiu</a:t>
            </a:r>
            <a:r>
              <a:rPr lang="en-US" altLang="zh-HK" sz="1400" dirty="0">
                <a:latin typeface="Times New Roman" pitchFamily="18" charset="0"/>
                <a:cs typeface="Times New Roman" pitchFamily="18" charset="0"/>
              </a:rPr>
              <a:t> and L. H. U “KARL: Fast Kernel Aggregation Queries” ICDE2019 (To appear)</a:t>
            </a:r>
            <a:r>
              <a:rPr lang="en-US" altLang="zh-HK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956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7186-F366-42AA-9C71-D1C85CC2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21" y="163789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kernel functions: Polynomial kernel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1565F5-9F1E-4EB9-8FAC-784203A1488C}"/>
              </a:ext>
            </a:extLst>
          </p:cNvPr>
          <p:cNvSpPr/>
          <p:nvPr/>
        </p:nvSpPr>
        <p:spPr>
          <a:xfrm>
            <a:off x="0" y="6318236"/>
            <a:ext cx="11518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Can our bound functions be directly used for other kernel function? </a:t>
            </a:r>
          </a:p>
        </p:txBody>
      </p:sp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DE80A17D-0A1F-4699-B944-9452B71A1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587796"/>
              </p:ext>
            </p:extLst>
          </p:nvPr>
        </p:nvGraphicFramePr>
        <p:xfrm>
          <a:off x="668323" y="161518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Text Box 29">
            <a:extLst>
              <a:ext uri="{FF2B5EF4-FFF2-40B4-BE49-F238E27FC236}">
                <a16:creationId xmlns:a16="http://schemas.microsoft.com/office/drawing/2014/main" id="{D9E76287-C12D-4D38-950D-F9E2CF681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204" y="4821926"/>
            <a:ext cx="552051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altLang="en-US" sz="2000" i="1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8693DC-6425-4B0B-A782-CA6E00EAD0E9}"/>
              </a:ext>
            </a:extLst>
          </p:cNvPr>
          <p:cNvCxnSpPr/>
          <p:nvPr/>
        </p:nvCxnSpPr>
        <p:spPr bwMode="auto">
          <a:xfrm>
            <a:off x="2019229" y="1806427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AC4B01-2FC9-4CD5-8FC0-40CA2936C919}"/>
              </a:ext>
            </a:extLst>
          </p:cNvPr>
          <p:cNvCxnSpPr/>
          <p:nvPr/>
        </p:nvCxnSpPr>
        <p:spPr bwMode="auto">
          <a:xfrm>
            <a:off x="6064574" y="1853950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 Box 29">
            <a:extLst>
              <a:ext uri="{FF2B5EF4-FFF2-40B4-BE49-F238E27FC236}">
                <a16:creationId xmlns:a16="http://schemas.microsoft.com/office/drawing/2014/main" id="{590ABA5C-032D-4B62-AA4D-5026097FB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109" y="3429820"/>
            <a:ext cx="7716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axis</a:t>
            </a:r>
            <a:endParaRPr lang="en-US" altLang="en-US" sz="20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 Box 29">
            <a:extLst>
              <a:ext uri="{FF2B5EF4-FFF2-40B4-BE49-F238E27FC236}">
                <a16:creationId xmlns:a16="http://schemas.microsoft.com/office/drawing/2014/main" id="{F8DA2C96-5619-4D07-9B28-E1191CE63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22" y="1308525"/>
            <a:ext cx="1353553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value</a:t>
            </a:r>
            <a:endParaRPr lang="en-US" altLang="en-US" sz="16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Box 29">
            <a:extLst>
              <a:ext uri="{FF2B5EF4-FFF2-40B4-BE49-F238E27FC236}">
                <a16:creationId xmlns:a16="http://schemas.microsoft.com/office/drawing/2014/main" id="{CAFA970C-1EAA-437E-A9EE-437CA115B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810" y="1806427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Text Box 29">
            <a:extLst>
              <a:ext uri="{FF2B5EF4-FFF2-40B4-BE49-F238E27FC236}">
                <a16:creationId xmlns:a16="http://schemas.microsoft.com/office/drawing/2014/main" id="{D05BBF8F-DE65-4A58-B884-B0AF5C094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690" y="4821926"/>
            <a:ext cx="57930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altLang="en-US" sz="2000" i="1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8">
            <a:extLst>
              <a:ext uri="{FF2B5EF4-FFF2-40B4-BE49-F238E27FC236}">
                <a16:creationId xmlns:a16="http://schemas.microsoft.com/office/drawing/2014/main" id="{8B78EC56-2547-4149-A073-FE7BBBB47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927" y="249049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" name="Oval 8">
            <a:extLst>
              <a:ext uri="{FF2B5EF4-FFF2-40B4-BE49-F238E27FC236}">
                <a16:creationId xmlns:a16="http://schemas.microsoft.com/office/drawing/2014/main" id="{18E14781-055D-4755-B309-90FFE8B8E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279" y="408155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6126D8-ACBD-40E6-BEFC-35905599A8DE}"/>
              </a:ext>
            </a:extLst>
          </p:cNvPr>
          <p:cNvGrpSpPr/>
          <p:nvPr/>
        </p:nvGrpSpPr>
        <p:grpSpPr>
          <a:xfrm>
            <a:off x="2562201" y="2673255"/>
            <a:ext cx="3172302" cy="1420700"/>
            <a:chOff x="3757036" y="2723869"/>
            <a:chExt cx="3172302" cy="1420700"/>
          </a:xfrm>
        </p:grpSpPr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40750A62-D20B-4418-BA64-8B77981B7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7036" y="3742278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6" name="Text Box 29">
              <a:extLst>
                <a:ext uri="{FF2B5EF4-FFF2-40B4-BE49-F238E27FC236}">
                  <a16:creationId xmlns:a16="http://schemas.microsoft.com/office/drawing/2014/main" id="{0501DB24-CB17-4F71-AE13-BBDB88638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8239" y="3616990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7" name="Text Box 29">
              <a:extLst>
                <a:ext uri="{FF2B5EF4-FFF2-40B4-BE49-F238E27FC236}">
                  <a16:creationId xmlns:a16="http://schemas.microsoft.com/office/drawing/2014/main" id="{46A467F6-0D4D-413A-AE3A-69BC306B8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8808" y="2723869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68" name="Oval 8">
            <a:extLst>
              <a:ext uri="{FF2B5EF4-FFF2-40B4-BE49-F238E27FC236}">
                <a16:creationId xmlns:a16="http://schemas.microsoft.com/office/drawing/2014/main" id="{486B1B07-4962-4F96-9742-B684C8C2C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602" y="3086705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9" name="Oval 8">
            <a:extLst>
              <a:ext uri="{FF2B5EF4-FFF2-40B4-BE49-F238E27FC236}">
                <a16:creationId xmlns:a16="http://schemas.microsoft.com/office/drawing/2014/main" id="{6A29BD6A-EBAE-4AA4-9027-C0616FD0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369" y="3601151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0" name="Oval 8">
            <a:extLst>
              <a:ext uri="{FF2B5EF4-FFF2-40B4-BE49-F238E27FC236}">
                <a16:creationId xmlns:a16="http://schemas.microsoft.com/office/drawing/2014/main" id="{C60B2081-5BBE-402F-9964-5EF07AD11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91" y="369975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E01C70-B599-4D6A-926B-9DB62C491ED8}"/>
              </a:ext>
            </a:extLst>
          </p:cNvPr>
          <p:cNvSpPr/>
          <p:nvPr/>
        </p:nvSpPr>
        <p:spPr>
          <a:xfrm>
            <a:off x="7567430" y="1302392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7152498-D6A5-4DBF-832F-6327DDD39A6F}"/>
                  </a:ext>
                </a:extLst>
              </p:cNvPr>
              <p:cNvSpPr txBox="1"/>
              <p:nvPr/>
            </p:nvSpPr>
            <p:spPr>
              <a:xfrm>
                <a:off x="7681442" y="1705920"/>
                <a:ext cx="3269100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sSup>
                        <m:sSup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HK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HK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7152498-D6A5-4DBF-832F-6327DDD39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442" y="1705920"/>
                <a:ext cx="3269100" cy="784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A1606E30-1941-43D9-9A51-C277170EB776}"/>
              </a:ext>
            </a:extLst>
          </p:cNvPr>
          <p:cNvSpPr txBox="1"/>
          <p:nvPr/>
        </p:nvSpPr>
        <p:spPr>
          <a:xfrm>
            <a:off x="9925215" y="2328818"/>
            <a:ext cx="4604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43267858-FDC8-4DF9-B80A-1B1DDA100A7C}"/>
              </a:ext>
            </a:extLst>
          </p:cNvPr>
          <p:cNvSpPr/>
          <p:nvPr/>
        </p:nvSpPr>
        <p:spPr>
          <a:xfrm rot="5400000">
            <a:off x="10004825" y="1739526"/>
            <a:ext cx="217334" cy="11619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2449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84A5-E51D-4BAA-ADC1-606342D1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50" y="180567"/>
            <a:ext cx="11160853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 Bound Functions for Tangent and Chord</a:t>
            </a:r>
            <a:endParaRPr lang="zh-HK" altLang="en-US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D703A0BC-6AC3-4D57-A57B-20D988DC6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8128818"/>
              </p:ext>
            </p:extLst>
          </p:nvPr>
        </p:nvGraphicFramePr>
        <p:xfrm>
          <a:off x="668323" y="161518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 Box 29">
            <a:extLst>
              <a:ext uri="{FF2B5EF4-FFF2-40B4-BE49-F238E27FC236}">
                <a16:creationId xmlns:a16="http://schemas.microsoft.com/office/drawing/2014/main" id="{1783B2C3-DBF8-4187-90CA-DC6E1D1A5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204" y="4821926"/>
            <a:ext cx="552051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altLang="en-US" sz="2000" i="1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9E03AA-AE3B-4CDD-AF95-F55C58C21A1B}"/>
              </a:ext>
            </a:extLst>
          </p:cNvPr>
          <p:cNvCxnSpPr/>
          <p:nvPr/>
        </p:nvCxnSpPr>
        <p:spPr bwMode="auto">
          <a:xfrm>
            <a:off x="2019229" y="1806427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B278A5-254C-486D-9EE8-F3570AC4695B}"/>
              </a:ext>
            </a:extLst>
          </p:cNvPr>
          <p:cNvCxnSpPr/>
          <p:nvPr/>
        </p:nvCxnSpPr>
        <p:spPr bwMode="auto">
          <a:xfrm>
            <a:off x="6064574" y="1853950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 Box 29">
            <a:extLst>
              <a:ext uri="{FF2B5EF4-FFF2-40B4-BE49-F238E27FC236}">
                <a16:creationId xmlns:a16="http://schemas.microsoft.com/office/drawing/2014/main" id="{3712028C-EA9E-4815-AB7E-4A9D53D9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109" y="3429820"/>
            <a:ext cx="7716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axis</a:t>
            </a:r>
            <a:endParaRPr lang="en-US" altLang="en-US" sz="20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93DBAC42-3EBF-4037-A1C2-0659F1F72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22" y="1308525"/>
            <a:ext cx="1353553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value</a:t>
            </a:r>
            <a:endParaRPr lang="en-US" altLang="en-US" sz="16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A59154D4-1B72-44AA-9F5C-9DB10702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810" y="1806427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02549626-8AE5-4C8B-9397-0D2106981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690" y="4821926"/>
            <a:ext cx="57930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altLang="en-US" sz="2000" i="1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4364C808-EDDF-4E1C-9FCC-EDD9CC45E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927" y="249049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49FE2D61-E45D-487B-B88B-4E4D677D8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279" y="408155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5346F5B-7520-46CD-B0F8-53E3941112A6}"/>
              </a:ext>
            </a:extLst>
          </p:cNvPr>
          <p:cNvGrpSpPr/>
          <p:nvPr/>
        </p:nvGrpSpPr>
        <p:grpSpPr>
          <a:xfrm>
            <a:off x="2562201" y="2673255"/>
            <a:ext cx="3172302" cy="1420700"/>
            <a:chOff x="3757036" y="2723869"/>
            <a:chExt cx="3172302" cy="1420700"/>
          </a:xfrm>
        </p:grpSpPr>
        <p:sp>
          <p:nvSpPr>
            <p:cNvPr id="40" name="Text Box 29">
              <a:extLst>
                <a:ext uri="{FF2B5EF4-FFF2-40B4-BE49-F238E27FC236}">
                  <a16:creationId xmlns:a16="http://schemas.microsoft.com/office/drawing/2014/main" id="{6D9A9B88-E905-4768-B1F9-92996E1B9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7036" y="3742278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" name="Text Box 29">
              <a:extLst>
                <a:ext uri="{FF2B5EF4-FFF2-40B4-BE49-F238E27FC236}">
                  <a16:creationId xmlns:a16="http://schemas.microsoft.com/office/drawing/2014/main" id="{89ACDDFE-6E01-4B50-888F-3A7FA5C66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8239" y="3616990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" name="Text Box 29">
              <a:extLst>
                <a:ext uri="{FF2B5EF4-FFF2-40B4-BE49-F238E27FC236}">
                  <a16:creationId xmlns:a16="http://schemas.microsoft.com/office/drawing/2014/main" id="{C460576D-54D2-40C0-B553-49CB2F3B5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8808" y="2723869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3" name="Oval 8">
            <a:extLst>
              <a:ext uri="{FF2B5EF4-FFF2-40B4-BE49-F238E27FC236}">
                <a16:creationId xmlns:a16="http://schemas.microsoft.com/office/drawing/2014/main" id="{81BCC668-98BD-4174-82AA-E434522A3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602" y="3086705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12EE6DBA-EF7C-499F-8AA1-84D2F93F2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369" y="3601151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" name="Oval 8">
            <a:extLst>
              <a:ext uri="{FF2B5EF4-FFF2-40B4-BE49-F238E27FC236}">
                <a16:creationId xmlns:a16="http://schemas.microsoft.com/office/drawing/2014/main" id="{C9E085B4-7E0A-463E-9DF1-DA8F485F5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91" y="369975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2FE382-DCF1-4746-94B1-A5612E4603EE}"/>
              </a:ext>
            </a:extLst>
          </p:cNvPr>
          <p:cNvSpPr/>
          <p:nvPr/>
        </p:nvSpPr>
        <p:spPr>
          <a:xfrm>
            <a:off x="7567430" y="1302392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D58F5F-DD11-47F2-9A52-B34C8DC3D36E}"/>
              </a:ext>
            </a:extLst>
          </p:cNvPr>
          <p:cNvCxnSpPr>
            <a:cxnSpLocks/>
          </p:cNvCxnSpPr>
          <p:nvPr/>
        </p:nvCxnSpPr>
        <p:spPr bwMode="auto">
          <a:xfrm flipV="1">
            <a:off x="2019229" y="3291823"/>
            <a:ext cx="4033796" cy="52219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0407BE-3FB9-4B0C-A703-6998F4D9D12C}"/>
              </a:ext>
            </a:extLst>
          </p:cNvPr>
          <p:cNvCxnSpPr>
            <a:cxnSpLocks/>
            <a:stCxn id="34" idx="1"/>
            <a:endCxn id="33" idx="6"/>
          </p:cNvCxnSpPr>
          <p:nvPr/>
        </p:nvCxnSpPr>
        <p:spPr bwMode="auto">
          <a:xfrm flipV="1">
            <a:off x="1991830" y="2529256"/>
            <a:ext cx="4108972" cy="1563647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3BF5579-0C45-4393-9088-8870B80DAA95}"/>
              </a:ext>
            </a:extLst>
          </p:cNvPr>
          <p:cNvSpPr/>
          <p:nvPr/>
        </p:nvSpPr>
        <p:spPr>
          <a:xfrm>
            <a:off x="0" y="6318236"/>
            <a:ext cx="11518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Can we extend our techniques for other non-convex functions?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096F08-F953-4F9A-B3E6-29156DB0B733}"/>
                  </a:ext>
                </a:extLst>
              </p:cNvPr>
              <p:cNvSpPr txBox="1"/>
              <p:nvPr/>
            </p:nvSpPr>
            <p:spPr>
              <a:xfrm>
                <a:off x="7681442" y="1705920"/>
                <a:ext cx="3269100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sSup>
                        <m:sSup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HK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HK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096F08-F953-4F9A-B3E6-29156DB0B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442" y="1705920"/>
                <a:ext cx="3269100" cy="784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1C64A2CA-5E6B-4128-B9C4-69BC8B25737C}"/>
              </a:ext>
            </a:extLst>
          </p:cNvPr>
          <p:cNvSpPr txBox="1"/>
          <p:nvPr/>
        </p:nvSpPr>
        <p:spPr>
          <a:xfrm>
            <a:off x="9925215" y="2328818"/>
            <a:ext cx="4604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EE3E6589-78F4-4E81-A0DB-EF4CE948868F}"/>
              </a:ext>
            </a:extLst>
          </p:cNvPr>
          <p:cNvSpPr/>
          <p:nvPr/>
        </p:nvSpPr>
        <p:spPr>
          <a:xfrm rot="5400000">
            <a:off x="10004825" y="1739526"/>
            <a:ext cx="217334" cy="11619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9788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EA21-A971-4BD0-833B-EC2256DE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4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Bound Functions via Rotation</a:t>
            </a:r>
            <a:endParaRPr lang="zh-HK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ECE6B3A-C85C-4B74-805F-EAD480B78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6751116"/>
              </p:ext>
            </p:extLst>
          </p:nvPr>
        </p:nvGraphicFramePr>
        <p:xfrm>
          <a:off x="431907" y="161106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Box 29">
            <a:extLst>
              <a:ext uri="{FF2B5EF4-FFF2-40B4-BE49-F238E27FC236}">
                <a16:creationId xmlns:a16="http://schemas.microsoft.com/office/drawing/2014/main" id="{1AD49623-DDEE-492E-87E1-7A2293108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769" y="4817801"/>
            <a:ext cx="552051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altLang="en-US" sz="2000" i="1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45D34C-25ED-4D51-BF16-6EDF4F16394B}"/>
              </a:ext>
            </a:extLst>
          </p:cNvPr>
          <p:cNvCxnSpPr/>
          <p:nvPr/>
        </p:nvCxnSpPr>
        <p:spPr bwMode="auto">
          <a:xfrm>
            <a:off x="1799974" y="1808875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DF29C4-ACDE-4C13-87F3-8608983ACF5F}"/>
              </a:ext>
            </a:extLst>
          </p:cNvPr>
          <p:cNvCxnSpPr/>
          <p:nvPr/>
        </p:nvCxnSpPr>
        <p:spPr bwMode="auto">
          <a:xfrm>
            <a:off x="5828158" y="1849825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 Box 29">
            <a:extLst>
              <a:ext uri="{FF2B5EF4-FFF2-40B4-BE49-F238E27FC236}">
                <a16:creationId xmlns:a16="http://schemas.microsoft.com/office/drawing/2014/main" id="{48B81F0B-5CF9-42DA-8716-8ACCF9F65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693" y="3425695"/>
            <a:ext cx="7716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axis</a:t>
            </a:r>
            <a:endParaRPr lang="en-US" altLang="en-US" sz="20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D789E00F-F902-4C62-9516-2BFCF6D81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806" y="1304400"/>
            <a:ext cx="1353553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value</a:t>
            </a:r>
            <a:endParaRPr lang="en-US" altLang="en-US" sz="16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BFB01521-314B-4B1A-A526-7CAE336DB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3394" y="1802302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16C8C865-9B2A-4D6E-8E66-92144D24294D}"/>
              </a:ext>
            </a:extLst>
          </p:cNvPr>
          <p:cNvSpPr txBox="1">
            <a:spLocks noChangeArrowheads="1"/>
          </p:cNvSpPr>
          <p:nvPr/>
        </p:nvSpPr>
        <p:spPr bwMode="auto">
          <a:xfrm rot="20437506">
            <a:off x="3064096" y="2481700"/>
            <a:ext cx="1699409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bound function 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3CE520C5-C383-41E7-B9CA-DB68B5E9F90F}"/>
              </a:ext>
            </a:extLst>
          </p:cNvPr>
          <p:cNvSpPr txBox="1">
            <a:spLocks noChangeArrowheads="1"/>
          </p:cNvSpPr>
          <p:nvPr/>
        </p:nvSpPr>
        <p:spPr bwMode="auto">
          <a:xfrm rot="20944217">
            <a:off x="3467941" y="3757015"/>
            <a:ext cx="1443321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bound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29">
            <a:extLst>
              <a:ext uri="{FF2B5EF4-FFF2-40B4-BE49-F238E27FC236}">
                <a16:creationId xmlns:a16="http://schemas.microsoft.com/office/drawing/2014/main" id="{478EBC22-EF38-445B-BD40-21CCD9CA2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274" y="4817801"/>
            <a:ext cx="57930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altLang="en-US" sz="2000" i="1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C3E88C-E3A4-424C-BE59-0C1B3DE19989}"/>
              </a:ext>
            </a:extLst>
          </p:cNvPr>
          <p:cNvCxnSpPr/>
          <p:nvPr/>
        </p:nvCxnSpPr>
        <p:spPr bwMode="auto">
          <a:xfrm flipV="1">
            <a:off x="1754739" y="2530544"/>
            <a:ext cx="4064000" cy="1432558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C73228-61D8-4A83-9250-34CA757850CB}"/>
              </a:ext>
            </a:extLst>
          </p:cNvPr>
          <p:cNvCxnSpPr>
            <a:stCxn id="17" idx="6"/>
          </p:cNvCxnSpPr>
          <p:nvPr/>
        </p:nvCxnSpPr>
        <p:spPr bwMode="auto">
          <a:xfrm flipV="1">
            <a:off x="1822738" y="3316926"/>
            <a:ext cx="3991937" cy="799261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8">
            <a:extLst>
              <a:ext uri="{FF2B5EF4-FFF2-40B4-BE49-F238E27FC236}">
                <a16:creationId xmlns:a16="http://schemas.microsoft.com/office/drawing/2014/main" id="{D1BD82E3-651A-4053-97FA-07BA43663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511" y="2486369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A3BA3766-7FB1-4EF3-B0F2-BD35FD399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863" y="4077425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F62B0E79-2321-46F2-B4E4-F2DCF1A8FC00}"/>
              </a:ext>
            </a:extLst>
          </p:cNvPr>
          <p:cNvSpPr/>
          <p:nvPr/>
        </p:nvSpPr>
        <p:spPr bwMode="auto">
          <a:xfrm rot="18909316" flipH="1">
            <a:off x="4975779" y="2464603"/>
            <a:ext cx="328639" cy="371225"/>
          </a:xfrm>
          <a:prstGeom prst="arc">
            <a:avLst>
              <a:gd name="adj1" fmla="val 16200000"/>
              <a:gd name="adj2" fmla="val 646009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3167B47A-69FC-413D-918B-408A3A3833EF}"/>
              </a:ext>
            </a:extLst>
          </p:cNvPr>
          <p:cNvSpPr/>
          <p:nvPr/>
        </p:nvSpPr>
        <p:spPr bwMode="auto">
          <a:xfrm rot="8045824" flipH="1">
            <a:off x="2765307" y="3859916"/>
            <a:ext cx="322633" cy="308578"/>
          </a:xfrm>
          <a:prstGeom prst="arc">
            <a:avLst>
              <a:gd name="adj1" fmla="val 16200000"/>
              <a:gd name="adj2" fmla="val 646009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C22D32-7C22-4163-A5BE-39E02CAEFD1B}"/>
              </a:ext>
            </a:extLst>
          </p:cNvPr>
          <p:cNvCxnSpPr/>
          <p:nvPr/>
        </p:nvCxnSpPr>
        <p:spPr bwMode="auto">
          <a:xfrm flipV="1">
            <a:off x="1821795" y="4127694"/>
            <a:ext cx="1322832" cy="18288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1A95D8-3685-416D-8693-953F3CF7C57C}"/>
              </a:ext>
            </a:extLst>
          </p:cNvPr>
          <p:cNvCxnSpPr/>
          <p:nvPr/>
        </p:nvCxnSpPr>
        <p:spPr bwMode="auto">
          <a:xfrm flipV="1">
            <a:off x="4875891" y="2500436"/>
            <a:ext cx="930283" cy="11818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 Box 29">
            <a:extLst>
              <a:ext uri="{FF2B5EF4-FFF2-40B4-BE49-F238E27FC236}">
                <a16:creationId xmlns:a16="http://schemas.microsoft.com/office/drawing/2014/main" id="{EFFF755D-24A5-4427-B0EC-2B982C655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390" y="2193774"/>
            <a:ext cx="1085444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rotate down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9">
            <a:extLst>
              <a:ext uri="{FF2B5EF4-FFF2-40B4-BE49-F238E27FC236}">
                <a16:creationId xmlns:a16="http://schemas.microsoft.com/office/drawing/2014/main" id="{4E3B0754-041D-43FF-8029-03317BAEB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246" y="4147266"/>
            <a:ext cx="1085444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rotate up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5BF640-CE0B-44FF-AD56-13F748BBD3F4}"/>
                  </a:ext>
                </a:extLst>
              </p:cNvPr>
              <p:cNvSpPr txBox="1"/>
              <p:nvPr/>
            </p:nvSpPr>
            <p:spPr>
              <a:xfrm>
                <a:off x="7460518" y="1711085"/>
                <a:ext cx="3269100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sSup>
                        <m:sSup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HK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HK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5BF640-CE0B-44FF-AD56-13F748BBD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18" y="1711085"/>
                <a:ext cx="3269100" cy="784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935F3FD-057E-44DC-BD15-257C1291EA75}"/>
              </a:ext>
            </a:extLst>
          </p:cNvPr>
          <p:cNvSpPr txBox="1"/>
          <p:nvPr/>
        </p:nvSpPr>
        <p:spPr>
          <a:xfrm>
            <a:off x="9704291" y="2333983"/>
            <a:ext cx="4604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4A054683-9806-4207-8B13-508B901B8EF3}"/>
              </a:ext>
            </a:extLst>
          </p:cNvPr>
          <p:cNvSpPr/>
          <p:nvPr/>
        </p:nvSpPr>
        <p:spPr>
          <a:xfrm rot="5400000">
            <a:off x="9783901" y="1744691"/>
            <a:ext cx="217334" cy="11619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46B5C8-4C09-469E-83AF-78E28FAF2B70}"/>
              </a:ext>
            </a:extLst>
          </p:cNvPr>
          <p:cNvSpPr/>
          <p:nvPr/>
        </p:nvSpPr>
        <p:spPr>
          <a:xfrm>
            <a:off x="7265426" y="1302392"/>
            <a:ext cx="4762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 (KAQ): </a:t>
            </a:r>
            <a:endParaRPr lang="zh-HK" alt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7B3C41-53BD-468D-80DE-C9A0B3E68695}"/>
              </a:ext>
            </a:extLst>
          </p:cNvPr>
          <p:cNvSpPr/>
          <p:nvPr/>
        </p:nvSpPr>
        <p:spPr>
          <a:xfrm>
            <a:off x="7342110" y="2950392"/>
            <a:ext cx="2143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sz="24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1C8ED0-1C82-4D49-8367-37FC23E0660B}"/>
              </a:ext>
            </a:extLst>
          </p:cNvPr>
          <p:cNvSpPr/>
          <p:nvPr/>
        </p:nvSpPr>
        <p:spPr>
          <a:xfrm>
            <a:off x="7318098" y="3387419"/>
            <a:ext cx="2228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altLang="en-US" sz="24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C39DA9-3199-4A21-BCC9-20DA3EE7DF8D}"/>
              </a:ext>
            </a:extLst>
          </p:cNvPr>
          <p:cNvSpPr/>
          <p:nvPr/>
        </p:nvSpPr>
        <p:spPr>
          <a:xfrm>
            <a:off x="7255809" y="2646899"/>
            <a:ext cx="2209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Bounds:</a:t>
            </a:r>
            <a:endParaRPr lang="zh-HK" alt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A21933-F307-49B8-AEBC-8E615C0019EC}"/>
              </a:ext>
            </a:extLst>
          </p:cNvPr>
          <p:cNvSpPr/>
          <p:nvPr/>
        </p:nvSpPr>
        <p:spPr>
          <a:xfrm>
            <a:off x="7255809" y="3987924"/>
            <a:ext cx="3127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 Bounds for KAQ: 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DA7E04-BAAD-4957-B2D0-D2BAA4975EA1}"/>
                  </a:ext>
                </a:extLst>
              </p:cNvPr>
              <p:cNvSpPr/>
              <p:nvPr/>
            </p:nvSpPr>
            <p:spPr>
              <a:xfrm>
                <a:off x="7194605" y="4297685"/>
                <a:ext cx="5022725" cy="876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ℱℒ</m:t>
                      </m:r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HK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HK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HK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DA7E04-BAAD-4957-B2D0-D2BAA4975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05" y="4297685"/>
                <a:ext cx="5022725" cy="876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83D115-6BAD-4FA7-9300-4E79C021D7D7}"/>
                  </a:ext>
                </a:extLst>
              </p:cNvPr>
              <p:cNvSpPr/>
              <p:nvPr/>
            </p:nvSpPr>
            <p:spPr>
              <a:xfrm>
                <a:off x="8720769" y="5078088"/>
                <a:ext cx="35832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zh-HK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</m:t>
                      </m:r>
                      <m:r>
                        <a:rPr lang="en-US" altLang="zh-HK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HK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sub>
                      </m:sSub>
                      <m:r>
                        <a:rPr lang="en-US" altLang="zh-HK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HK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zh-HK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HK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83D115-6BAD-4FA7-9300-4E79C021D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769" y="5078088"/>
                <a:ext cx="3583253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97B1A91-12BB-4F19-A47A-63A055814A70}"/>
                  </a:ext>
                </a:extLst>
              </p:cNvPr>
              <p:cNvSpPr/>
              <p:nvPr/>
            </p:nvSpPr>
            <p:spPr>
              <a:xfrm>
                <a:off x="7294661" y="5508804"/>
                <a:ext cx="2341923" cy="432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n-US" altLang="zh-HK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altLang="zh-HK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𝐏</m:t>
                        </m:r>
                      </m:sub>
                    </m:sSub>
                    <m:r>
                      <a:rPr lang="en-US" altLang="zh-HK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HK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HK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HK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HK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</m:nary>
                  </m:oMath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97B1A91-12BB-4F19-A47A-63A055814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661" y="5508804"/>
                <a:ext cx="2341923" cy="432619"/>
              </a:xfrm>
              <a:prstGeom prst="rect">
                <a:avLst/>
              </a:prstGeom>
              <a:blipFill>
                <a:blip r:embed="rId6"/>
                <a:stretch>
                  <a:fillRect l="-2865" t="-112676" r="-6250" b="-16338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71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34FC-1682-4F6F-963A-7CA1737A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(Gaussian kernel):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8DC1D5-32D4-457A-AFB7-25C76308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47" y="2271693"/>
            <a:ext cx="6124575" cy="3495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CA1D9B-6832-4268-98E0-2CF2C6143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9" y="2004207"/>
            <a:ext cx="5305425" cy="3276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CE827-63A1-4F0F-870C-781831F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15</a:t>
            </a:fld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1A193-2A97-4630-9C7A-396636B17088}"/>
              </a:ext>
            </a:extLst>
          </p:cNvPr>
          <p:cNvSpPr txBox="1"/>
          <p:nvPr/>
        </p:nvSpPr>
        <p:spPr>
          <a:xfrm>
            <a:off x="7164198" y="1849576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(Queries/sec)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CF22C2-896C-4821-9A4C-4000534DF710}"/>
              </a:ext>
            </a:extLst>
          </p:cNvPr>
          <p:cNvSpPr/>
          <p:nvPr/>
        </p:nvSpPr>
        <p:spPr>
          <a:xfrm>
            <a:off x="-1" y="5962687"/>
            <a:ext cx="121920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C.-C. Chang and C.-J. Lin "LIBSVM: A library for support vector machines" ACM TIST2011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F.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Pedregosa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"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-learn: Machine learning in python" JMLR2011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T. N. Chan, M. L. </a:t>
            </a:r>
            <a:r>
              <a:rPr lang="en-US" altLang="zh-HK" sz="1400" dirty="0" err="1">
                <a:latin typeface="Times New Roman" pitchFamily="18" charset="0"/>
                <a:cs typeface="Times New Roman" pitchFamily="18" charset="0"/>
              </a:rPr>
              <a:t>Yiu</a:t>
            </a:r>
            <a:r>
              <a:rPr lang="en-US" altLang="zh-HK" sz="1400" dirty="0">
                <a:latin typeface="Times New Roman" pitchFamily="18" charset="0"/>
                <a:cs typeface="Times New Roman" pitchFamily="18" charset="0"/>
              </a:rPr>
              <a:t> and L. H. U “KARL: Fast Kernel Aggregation Queries” ICDE2019 (To appear)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4C276-5236-4693-83F3-E63B5CCB4085}"/>
              </a:ext>
            </a:extLst>
          </p:cNvPr>
          <p:cNvSpPr txBox="1"/>
          <p:nvPr/>
        </p:nvSpPr>
        <p:spPr>
          <a:xfrm>
            <a:off x="439498" y="1201602"/>
            <a:ext cx="10855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SCAN (baseline), LIBSVM [1],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[2],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r>
              <a:rPr lang="en-US" altLang="zh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and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KARL</a:t>
            </a:r>
            <a:r>
              <a:rPr lang="en-US" altLang="zh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[4]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2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EA2B08-4C25-4868-B85F-8A5D4888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(Polynomial kernel):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9A498-A130-4383-B11E-504FE86C2775}"/>
              </a:ext>
            </a:extLst>
          </p:cNvPr>
          <p:cNvSpPr txBox="1"/>
          <p:nvPr/>
        </p:nvSpPr>
        <p:spPr>
          <a:xfrm>
            <a:off x="2176019" y="1240410"/>
            <a:ext cx="6794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baseline [1],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r>
              <a:rPr lang="en-US" altLang="zh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 and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KARL</a:t>
            </a:r>
            <a:r>
              <a:rPr lang="en-US" altLang="zh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F9115-AF10-4CAF-A45C-94EC092E8D38}"/>
              </a:ext>
            </a:extLst>
          </p:cNvPr>
          <p:cNvSpPr/>
          <p:nvPr/>
        </p:nvSpPr>
        <p:spPr>
          <a:xfrm>
            <a:off x="-1" y="6119336"/>
            <a:ext cx="121920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C.-C. Chang and C.-J. Lin "LIBSVM: A library for support vector machines" ACM TIST2011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T. N. Chan, M. L. </a:t>
            </a:r>
            <a:r>
              <a:rPr lang="en-US" altLang="zh-HK" sz="1400" dirty="0" err="1">
                <a:latin typeface="Times New Roman" pitchFamily="18" charset="0"/>
                <a:cs typeface="Times New Roman" pitchFamily="18" charset="0"/>
              </a:rPr>
              <a:t>Yiu</a:t>
            </a:r>
            <a:r>
              <a:rPr lang="en-US" altLang="zh-HK" sz="1400" dirty="0">
                <a:latin typeface="Times New Roman" pitchFamily="18" charset="0"/>
                <a:cs typeface="Times New Roman" pitchFamily="18" charset="0"/>
              </a:rPr>
              <a:t> and L. H. U “KARL: Fast Kernel Aggregation Queries” ICDE2019 (To appear)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E7E10-1F43-4BEE-AF3C-656F4C0F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977" y="1900318"/>
            <a:ext cx="50577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0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54FB-DD1B-496E-8DC2-18F7AA82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86B0-2311-4730-A8F8-852E659F7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have done: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tighter lower and upper bound functions with same time complexity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 wide range of models (in prediction stage)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Estimation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SVM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 SVM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higher throughput than the state-of-the-art by 2.5-738x times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Kernel Density Visualization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different types of kernel functions (Ongoing)</a:t>
            </a:r>
          </a:p>
        </p:txBody>
      </p:sp>
    </p:spTree>
    <p:extLst>
      <p:ext uri="{BB962C8B-B14F-4D97-AF65-F5344CB8AC3E}">
        <p14:creationId xmlns:p14="http://schemas.microsoft.com/office/powerpoint/2010/main" val="16443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6679" y="-54169"/>
            <a:ext cx="9492143" cy="1143000"/>
          </a:xfrm>
        </p:spPr>
        <p:txBody>
          <a:bodyPr>
            <a:normAutofit fontScale="90000"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Estimation/ 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618" y="962008"/>
            <a:ext cx="5738070" cy="5181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Black dots (Crimes)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Aggravated assault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Robbery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Commercial burglary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motor vehicle theft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Regions: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Crime rates prediction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9197" y="829453"/>
            <a:ext cx="3960686" cy="54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T. Hart and P.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Zandbergen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“Kernel density estimation and hotspot mapping Examining the influence of interpolation method, grid cell size, and bandwidth on crime forecasting”, International Journal of Police Strategies and Management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BA86-B21B-4CB5-A1CC-FE4FF5F4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8784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16C5-C463-4C9F-B778-DE34F0CA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1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Support Vector Machine Classification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48">
            <a:extLst>
              <a:ext uri="{FF2B5EF4-FFF2-40B4-BE49-F238E27FC236}">
                <a16:creationId xmlns:a16="http://schemas.microsoft.com/office/drawing/2014/main" id="{CA03D8E9-4841-4A79-BD62-6FAE6CEC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66" y="3231523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8">
            <a:extLst>
              <a:ext uri="{FF2B5EF4-FFF2-40B4-BE49-F238E27FC236}">
                <a16:creationId xmlns:a16="http://schemas.microsoft.com/office/drawing/2014/main" id="{82C65353-91AF-44DE-AEF9-68BF5C57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791" y="23804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8">
            <a:extLst>
              <a:ext uri="{FF2B5EF4-FFF2-40B4-BE49-F238E27FC236}">
                <a16:creationId xmlns:a16="http://schemas.microsoft.com/office/drawing/2014/main" id="{52608C42-1DE5-4BEF-94C1-EB913579D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791" y="3980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8">
            <a:extLst>
              <a:ext uri="{FF2B5EF4-FFF2-40B4-BE49-F238E27FC236}">
                <a16:creationId xmlns:a16="http://schemas.microsoft.com/office/drawing/2014/main" id="{C0F626CE-EAF6-40F3-A9D2-680A9AF3B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8791" y="3218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8">
            <a:extLst>
              <a:ext uri="{FF2B5EF4-FFF2-40B4-BE49-F238E27FC236}">
                <a16:creationId xmlns:a16="http://schemas.microsoft.com/office/drawing/2014/main" id="{0783C1F0-7208-419C-9D1F-BF94D2561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666" y="3980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48">
            <a:extLst>
              <a:ext uri="{FF2B5EF4-FFF2-40B4-BE49-F238E27FC236}">
                <a16:creationId xmlns:a16="http://schemas.microsoft.com/office/drawing/2014/main" id="{3B00F41F-8CC4-464E-B52C-BE3AE300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0866" y="23804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8">
            <a:extLst>
              <a:ext uri="{FF2B5EF4-FFF2-40B4-BE49-F238E27FC236}">
                <a16:creationId xmlns:a16="http://schemas.microsoft.com/office/drawing/2014/main" id="{D3A8572C-AB1E-48F9-82E1-3740FA323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0991" y="3231523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1A78873-96D9-494B-B3BA-F7557D03C80D}"/>
              </a:ext>
            </a:extLst>
          </p:cNvPr>
          <p:cNvCxnSpPr/>
          <p:nvPr/>
        </p:nvCxnSpPr>
        <p:spPr>
          <a:xfrm flipV="1">
            <a:off x="10528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1B0D69C-C181-49BB-ABF6-68A4E7753742}"/>
              </a:ext>
            </a:extLst>
          </p:cNvPr>
          <p:cNvCxnSpPr/>
          <p:nvPr/>
        </p:nvCxnSpPr>
        <p:spPr>
          <a:xfrm>
            <a:off x="1129066" y="3371080"/>
            <a:ext cx="10668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0">
            <a:extLst>
              <a:ext uri="{FF2B5EF4-FFF2-40B4-BE49-F238E27FC236}">
                <a16:creationId xmlns:a16="http://schemas.microsoft.com/office/drawing/2014/main" id="{4C50FACB-6308-4723-9DBE-59D5A6C8C62B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3666" y="3066280"/>
            <a:ext cx="38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8213F4C-2432-49CE-9EB4-D5FB46D0D1BE}"/>
              </a:ext>
            </a:extLst>
          </p:cNvPr>
          <p:cNvCxnSpPr/>
          <p:nvPr/>
        </p:nvCxnSpPr>
        <p:spPr>
          <a:xfrm flipH="1">
            <a:off x="2195866" y="2532880"/>
            <a:ext cx="2362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178720-1D7B-4E06-9E07-D72AC1C23983}"/>
              </a:ext>
            </a:extLst>
          </p:cNvPr>
          <p:cNvCxnSpPr/>
          <p:nvPr/>
        </p:nvCxnSpPr>
        <p:spPr>
          <a:xfrm flipH="1" flipV="1">
            <a:off x="21958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31B0147-30E3-4456-8A9B-6B34C77C5786}"/>
              </a:ext>
            </a:extLst>
          </p:cNvPr>
          <p:cNvCxnSpPr/>
          <p:nvPr/>
        </p:nvCxnSpPr>
        <p:spPr>
          <a:xfrm flipV="1">
            <a:off x="3338866" y="2532880"/>
            <a:ext cx="12192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7DE7546-3AE7-41E0-ABC5-F64691689106}"/>
              </a:ext>
            </a:extLst>
          </p:cNvPr>
          <p:cNvCxnSpPr/>
          <p:nvPr/>
        </p:nvCxnSpPr>
        <p:spPr>
          <a:xfrm flipH="1">
            <a:off x="2195866" y="33710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26C80DB-C06F-44BC-99F0-958A10DA7B8D}"/>
              </a:ext>
            </a:extLst>
          </p:cNvPr>
          <p:cNvCxnSpPr/>
          <p:nvPr/>
        </p:nvCxnSpPr>
        <p:spPr>
          <a:xfrm flipH="1">
            <a:off x="2195866" y="4209280"/>
            <a:ext cx="228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8182376-99AA-4E90-8E93-98FA8D01B8F0}"/>
              </a:ext>
            </a:extLst>
          </p:cNvPr>
          <p:cNvCxnSpPr/>
          <p:nvPr/>
        </p:nvCxnSpPr>
        <p:spPr>
          <a:xfrm flipH="1" flipV="1">
            <a:off x="3338866" y="33710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61688AF-5AC8-401B-BA66-DA983499AC13}"/>
              </a:ext>
            </a:extLst>
          </p:cNvPr>
          <p:cNvCxnSpPr/>
          <p:nvPr/>
        </p:nvCxnSpPr>
        <p:spPr>
          <a:xfrm flipV="1">
            <a:off x="4481866" y="3371080"/>
            <a:ext cx="12192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2C4DF35-E3BA-4689-A2D0-9112DC728465}"/>
              </a:ext>
            </a:extLst>
          </p:cNvPr>
          <p:cNvCxnSpPr/>
          <p:nvPr/>
        </p:nvCxnSpPr>
        <p:spPr>
          <a:xfrm flipH="1" flipV="1">
            <a:off x="45580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CD00B22-6086-4A1B-B3E6-9FB336925A07}"/>
              </a:ext>
            </a:extLst>
          </p:cNvPr>
          <p:cNvCxnSpPr/>
          <p:nvPr/>
        </p:nvCxnSpPr>
        <p:spPr>
          <a:xfrm flipH="1">
            <a:off x="5701066" y="3371080"/>
            <a:ext cx="167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B686589-F6FE-4720-854F-8803145906BB}"/>
              </a:ext>
            </a:extLst>
          </p:cNvPr>
          <p:cNvSpPr txBox="1"/>
          <p:nvPr/>
        </p:nvSpPr>
        <p:spPr>
          <a:xfrm>
            <a:off x="7136740" y="364944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CA9BB0D7-4984-490B-8BA1-0FBE9036A762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666" y="4895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7EBAA07-7B40-4584-81F3-4907AC37034B}"/>
              </a:ext>
            </a:extLst>
          </p:cNvPr>
          <p:cNvCxnSpPr/>
          <p:nvPr/>
        </p:nvCxnSpPr>
        <p:spPr>
          <a:xfrm flipH="1">
            <a:off x="4024666" y="42092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3">
            <a:extLst>
              <a:ext uri="{FF2B5EF4-FFF2-40B4-BE49-F238E27FC236}">
                <a16:creationId xmlns:a16="http://schemas.microsoft.com/office/drawing/2014/main" id="{F0D0AD89-DDCF-4565-B2FD-1CE53E300CE5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666" y="4895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D07153B-4899-40F3-96EE-DEC73D03FCA3}"/>
              </a:ext>
            </a:extLst>
          </p:cNvPr>
          <p:cNvCxnSpPr/>
          <p:nvPr/>
        </p:nvCxnSpPr>
        <p:spPr>
          <a:xfrm flipH="1">
            <a:off x="1738666" y="42092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3">
            <a:extLst>
              <a:ext uri="{FF2B5EF4-FFF2-40B4-BE49-F238E27FC236}">
                <a16:creationId xmlns:a16="http://schemas.microsoft.com/office/drawing/2014/main" id="{AE7FC21A-D1A1-4923-BE05-5A2AC7FCFB47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866" y="40568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6652BE1-C1D7-455D-A539-0E9ABECF97D5}"/>
              </a:ext>
            </a:extLst>
          </p:cNvPr>
          <p:cNvCxnSpPr/>
          <p:nvPr/>
        </p:nvCxnSpPr>
        <p:spPr>
          <a:xfrm flipH="1">
            <a:off x="671866" y="33710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3">
            <a:extLst>
              <a:ext uri="{FF2B5EF4-FFF2-40B4-BE49-F238E27FC236}">
                <a16:creationId xmlns:a16="http://schemas.microsoft.com/office/drawing/2014/main" id="{89ED9AB6-52B5-4E99-A883-7F950AC08304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1466" y="17708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C09F60F-AC18-40C2-8D66-670A85815371}"/>
              </a:ext>
            </a:extLst>
          </p:cNvPr>
          <p:cNvCxnSpPr/>
          <p:nvPr/>
        </p:nvCxnSpPr>
        <p:spPr>
          <a:xfrm flipV="1">
            <a:off x="4634266" y="2075680"/>
            <a:ext cx="45720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31F0DB2-1D9A-4AAC-A4CF-397578CDCF4D}"/>
              </a:ext>
            </a:extLst>
          </p:cNvPr>
          <p:cNvCxnSpPr/>
          <p:nvPr/>
        </p:nvCxnSpPr>
        <p:spPr>
          <a:xfrm>
            <a:off x="1586266" y="2151880"/>
            <a:ext cx="60960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13">
            <a:extLst>
              <a:ext uri="{FF2B5EF4-FFF2-40B4-BE49-F238E27FC236}">
                <a16:creationId xmlns:a16="http://schemas.microsoft.com/office/drawing/2014/main" id="{3FAAA0C3-BB5D-4EC5-907C-3343B4EBA43A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666" y="1847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4E899893-41C1-422E-86D2-CD288D762715}"/>
              </a:ext>
            </a:extLst>
          </p:cNvPr>
          <p:cNvSpPr/>
          <p:nvPr/>
        </p:nvSpPr>
        <p:spPr>
          <a:xfrm>
            <a:off x="2043466" y="4514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7F42FD-95D1-4E95-ABC1-6BC36D0C2454}"/>
              </a:ext>
            </a:extLst>
          </p:cNvPr>
          <p:cNvSpPr/>
          <p:nvPr/>
        </p:nvSpPr>
        <p:spPr>
          <a:xfrm>
            <a:off x="1967266" y="4590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97C612-D423-45ED-9BA7-7790515FF636}"/>
              </a:ext>
            </a:extLst>
          </p:cNvPr>
          <p:cNvSpPr/>
          <p:nvPr/>
        </p:nvSpPr>
        <p:spPr>
          <a:xfrm>
            <a:off x="1891066" y="4666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52BCD00-E61E-49DA-AEB4-93F4131CB414}"/>
              </a:ext>
            </a:extLst>
          </p:cNvPr>
          <p:cNvSpPr/>
          <p:nvPr/>
        </p:nvSpPr>
        <p:spPr>
          <a:xfrm>
            <a:off x="4329466" y="4514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56201E-51C7-4725-8580-F7273AAD3550}"/>
              </a:ext>
            </a:extLst>
          </p:cNvPr>
          <p:cNvSpPr/>
          <p:nvPr/>
        </p:nvSpPr>
        <p:spPr>
          <a:xfrm>
            <a:off x="4253266" y="4590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2F2F2D-A5C2-4665-BB9D-1BB3D5D6DD11}"/>
              </a:ext>
            </a:extLst>
          </p:cNvPr>
          <p:cNvSpPr/>
          <p:nvPr/>
        </p:nvSpPr>
        <p:spPr>
          <a:xfrm>
            <a:off x="4177066" y="4666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8CD60A0-3700-47B7-B19E-BCF4F4C1DBA7}"/>
              </a:ext>
            </a:extLst>
          </p:cNvPr>
          <p:cNvSpPr/>
          <p:nvPr/>
        </p:nvSpPr>
        <p:spPr>
          <a:xfrm>
            <a:off x="976666" y="37520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EBBB570-04A7-477F-9732-1793F8C0BB98}"/>
              </a:ext>
            </a:extLst>
          </p:cNvPr>
          <p:cNvSpPr/>
          <p:nvPr/>
        </p:nvSpPr>
        <p:spPr>
          <a:xfrm>
            <a:off x="900466" y="38282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2A6C9BF-5797-456B-B80F-0DEDD5515435}"/>
              </a:ext>
            </a:extLst>
          </p:cNvPr>
          <p:cNvSpPr/>
          <p:nvPr/>
        </p:nvSpPr>
        <p:spPr>
          <a:xfrm>
            <a:off x="824266" y="39044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238475-35B6-418E-AB26-A23BB1907EF3}"/>
              </a:ext>
            </a:extLst>
          </p:cNvPr>
          <p:cNvSpPr/>
          <p:nvPr/>
        </p:nvSpPr>
        <p:spPr>
          <a:xfrm>
            <a:off x="1814866" y="1923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C400864-A66C-43B0-B71B-B0F01D80B77D}"/>
              </a:ext>
            </a:extLst>
          </p:cNvPr>
          <p:cNvSpPr/>
          <p:nvPr/>
        </p:nvSpPr>
        <p:spPr>
          <a:xfrm>
            <a:off x="1891066" y="1999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DB1C92-476E-41B2-A490-C56A9D9451E3}"/>
              </a:ext>
            </a:extLst>
          </p:cNvPr>
          <p:cNvSpPr/>
          <p:nvPr/>
        </p:nvSpPr>
        <p:spPr>
          <a:xfrm>
            <a:off x="1967266" y="20756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EE61D60-7ECC-4BB4-AE65-A3A1E6090999}"/>
              </a:ext>
            </a:extLst>
          </p:cNvPr>
          <p:cNvSpPr/>
          <p:nvPr/>
        </p:nvSpPr>
        <p:spPr>
          <a:xfrm>
            <a:off x="4710466" y="1847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8556B83-DFA1-4AA4-996C-9B2AD6D6429F}"/>
              </a:ext>
            </a:extLst>
          </p:cNvPr>
          <p:cNvSpPr/>
          <p:nvPr/>
        </p:nvSpPr>
        <p:spPr>
          <a:xfrm>
            <a:off x="4634266" y="1923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B45D51-33A1-4350-9F7E-A5D567FEDFDD}"/>
              </a:ext>
            </a:extLst>
          </p:cNvPr>
          <p:cNvSpPr/>
          <p:nvPr/>
        </p:nvSpPr>
        <p:spPr>
          <a:xfrm>
            <a:off x="4558066" y="1999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4D93776-D000-4BFD-85C4-3E7342E8F2C2}"/>
              </a:ext>
            </a:extLst>
          </p:cNvPr>
          <p:cNvSpPr/>
          <p:nvPr/>
        </p:nvSpPr>
        <p:spPr>
          <a:xfrm>
            <a:off x="71488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2E7C860-6BBA-42E4-93F6-071B3CA6772D}"/>
              </a:ext>
            </a:extLst>
          </p:cNvPr>
          <p:cNvSpPr/>
          <p:nvPr/>
        </p:nvSpPr>
        <p:spPr>
          <a:xfrm>
            <a:off x="69202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BB8B6B-824D-4D7A-8FAB-8342A4329F12}"/>
              </a:ext>
            </a:extLst>
          </p:cNvPr>
          <p:cNvSpPr/>
          <p:nvPr/>
        </p:nvSpPr>
        <p:spPr>
          <a:xfrm>
            <a:off x="6234466" y="34472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26F738-6F47-4DBD-8E0A-CC04BD2C3746}"/>
              </a:ext>
            </a:extLst>
          </p:cNvPr>
          <p:cNvSpPr/>
          <p:nvPr/>
        </p:nvSpPr>
        <p:spPr>
          <a:xfrm>
            <a:off x="66916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97B1B34-0B03-47F0-8ADA-47D06A995EBD}"/>
              </a:ext>
            </a:extLst>
          </p:cNvPr>
          <p:cNvSpPr/>
          <p:nvPr/>
        </p:nvSpPr>
        <p:spPr>
          <a:xfrm>
            <a:off x="64630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7138854-B917-49DD-B863-0AB8E1311383}"/>
              </a:ext>
            </a:extLst>
          </p:cNvPr>
          <p:cNvSpPr/>
          <p:nvPr/>
        </p:nvSpPr>
        <p:spPr>
          <a:xfrm>
            <a:off x="9028471" y="2206408"/>
            <a:ext cx="2895600" cy="25146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56368A5-E642-4CF4-B345-4C17250AB5DA}"/>
              </a:ext>
            </a:extLst>
          </p:cNvPr>
          <p:cNvCxnSpPr>
            <a:cxnSpLocks/>
          </p:cNvCxnSpPr>
          <p:nvPr/>
        </p:nvCxnSpPr>
        <p:spPr>
          <a:xfrm>
            <a:off x="7852666" y="3502857"/>
            <a:ext cx="118127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2F1B11A-A2E7-4433-916D-DFCBBC4A18CD}"/>
              </a:ext>
            </a:extLst>
          </p:cNvPr>
          <p:cNvSpPr/>
          <p:nvPr/>
        </p:nvSpPr>
        <p:spPr>
          <a:xfrm>
            <a:off x="8331980" y="35615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線單箭頭接點 60">
            <a:extLst>
              <a:ext uri="{FF2B5EF4-FFF2-40B4-BE49-F238E27FC236}">
                <a16:creationId xmlns:a16="http://schemas.microsoft.com/office/drawing/2014/main" id="{AD0F5DB2-0889-4B8E-9170-FCEAAAF49652}"/>
              </a:ext>
            </a:extLst>
          </p:cNvPr>
          <p:cNvCxnSpPr/>
          <p:nvPr/>
        </p:nvCxnSpPr>
        <p:spPr>
          <a:xfrm flipV="1">
            <a:off x="9257071" y="2282608"/>
            <a:ext cx="0" cy="2362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1">
            <a:extLst>
              <a:ext uri="{FF2B5EF4-FFF2-40B4-BE49-F238E27FC236}">
                <a16:creationId xmlns:a16="http://schemas.microsoft.com/office/drawing/2014/main" id="{F87F6EB3-AEA1-42CE-BF3B-397C4E3C7BD3}"/>
              </a:ext>
            </a:extLst>
          </p:cNvPr>
          <p:cNvCxnSpPr/>
          <p:nvPr/>
        </p:nvCxnSpPr>
        <p:spPr>
          <a:xfrm>
            <a:off x="9104671" y="4416208"/>
            <a:ext cx="2743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2">
            <a:extLst>
              <a:ext uri="{FF2B5EF4-FFF2-40B4-BE49-F238E27FC236}">
                <a16:creationId xmlns:a16="http://schemas.microsoft.com/office/drawing/2014/main" id="{D873C0B0-0248-45C8-B975-59D673B6AC46}"/>
              </a:ext>
            </a:extLst>
          </p:cNvPr>
          <p:cNvSpPr/>
          <p:nvPr/>
        </p:nvSpPr>
        <p:spPr>
          <a:xfrm>
            <a:off x="9485671" y="33494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等腰三角形 63">
            <a:extLst>
              <a:ext uri="{FF2B5EF4-FFF2-40B4-BE49-F238E27FC236}">
                <a16:creationId xmlns:a16="http://schemas.microsoft.com/office/drawing/2014/main" id="{5B4F02DE-4296-4CD3-AD98-5FB57E2D853C}"/>
              </a:ext>
            </a:extLst>
          </p:cNvPr>
          <p:cNvSpPr/>
          <p:nvPr/>
        </p:nvSpPr>
        <p:spPr>
          <a:xfrm>
            <a:off x="9866671" y="3044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等腰三角形 64">
            <a:extLst>
              <a:ext uri="{FF2B5EF4-FFF2-40B4-BE49-F238E27FC236}">
                <a16:creationId xmlns:a16="http://schemas.microsoft.com/office/drawing/2014/main" id="{1E0385D1-25DA-4E7E-BEDD-B557D51F82AA}"/>
              </a:ext>
            </a:extLst>
          </p:cNvPr>
          <p:cNvSpPr/>
          <p:nvPr/>
        </p:nvSpPr>
        <p:spPr>
          <a:xfrm>
            <a:off x="10247671" y="3120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等腰三角形 65">
            <a:extLst>
              <a:ext uri="{FF2B5EF4-FFF2-40B4-BE49-F238E27FC236}">
                <a16:creationId xmlns:a16="http://schemas.microsoft.com/office/drawing/2014/main" id="{7B50CD6F-BACB-411D-B8C1-AFFA24225933}"/>
              </a:ext>
            </a:extLst>
          </p:cNvPr>
          <p:cNvSpPr/>
          <p:nvPr/>
        </p:nvSpPr>
        <p:spPr>
          <a:xfrm>
            <a:off x="9790471" y="33494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等腰三角形 66">
            <a:extLst>
              <a:ext uri="{FF2B5EF4-FFF2-40B4-BE49-F238E27FC236}">
                <a16:creationId xmlns:a16="http://schemas.microsoft.com/office/drawing/2014/main" id="{4C95B5CC-89EA-475A-AF4F-24F8E890CB99}"/>
              </a:ext>
            </a:extLst>
          </p:cNvPr>
          <p:cNvSpPr/>
          <p:nvPr/>
        </p:nvSpPr>
        <p:spPr>
          <a:xfrm>
            <a:off x="9866671" y="36542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等腰三角形 67">
            <a:extLst>
              <a:ext uri="{FF2B5EF4-FFF2-40B4-BE49-F238E27FC236}">
                <a16:creationId xmlns:a16="http://schemas.microsoft.com/office/drawing/2014/main" id="{16A2CABC-C40E-49B7-8EA9-1719D097226D}"/>
              </a:ext>
            </a:extLst>
          </p:cNvPr>
          <p:cNvSpPr/>
          <p:nvPr/>
        </p:nvSpPr>
        <p:spPr>
          <a:xfrm>
            <a:off x="10095271" y="3882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等腰三角形 68">
            <a:extLst>
              <a:ext uri="{FF2B5EF4-FFF2-40B4-BE49-F238E27FC236}">
                <a16:creationId xmlns:a16="http://schemas.microsoft.com/office/drawing/2014/main" id="{32132AE6-9E89-491D-BDE6-4B99C2159C36}"/>
              </a:ext>
            </a:extLst>
          </p:cNvPr>
          <p:cNvSpPr/>
          <p:nvPr/>
        </p:nvSpPr>
        <p:spPr>
          <a:xfrm>
            <a:off x="9942871" y="2663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等腰三角形 69">
            <a:extLst>
              <a:ext uri="{FF2B5EF4-FFF2-40B4-BE49-F238E27FC236}">
                <a16:creationId xmlns:a16="http://schemas.microsoft.com/office/drawing/2014/main" id="{D3E7C75C-03CD-4838-9EBF-754B11F5185B}"/>
              </a:ext>
            </a:extLst>
          </p:cNvPr>
          <p:cNvSpPr/>
          <p:nvPr/>
        </p:nvSpPr>
        <p:spPr>
          <a:xfrm>
            <a:off x="10247671" y="3501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等腰三角形 70">
            <a:extLst>
              <a:ext uri="{FF2B5EF4-FFF2-40B4-BE49-F238E27FC236}">
                <a16:creationId xmlns:a16="http://schemas.microsoft.com/office/drawing/2014/main" id="{FE54B2D9-32F7-4EA1-894D-656B8C460EAA}"/>
              </a:ext>
            </a:extLst>
          </p:cNvPr>
          <p:cNvSpPr/>
          <p:nvPr/>
        </p:nvSpPr>
        <p:spPr>
          <a:xfrm>
            <a:off x="9561871" y="2739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等腰三角形 71">
            <a:extLst>
              <a:ext uri="{FF2B5EF4-FFF2-40B4-BE49-F238E27FC236}">
                <a16:creationId xmlns:a16="http://schemas.microsoft.com/office/drawing/2014/main" id="{3B2AE6F0-5858-4A81-8586-05FA6EFC5A2B}"/>
              </a:ext>
            </a:extLst>
          </p:cNvPr>
          <p:cNvSpPr/>
          <p:nvPr/>
        </p:nvSpPr>
        <p:spPr>
          <a:xfrm>
            <a:off x="9333271" y="3044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等腰三角形 72">
            <a:extLst>
              <a:ext uri="{FF2B5EF4-FFF2-40B4-BE49-F238E27FC236}">
                <a16:creationId xmlns:a16="http://schemas.microsoft.com/office/drawing/2014/main" id="{0040590F-BE46-4CDE-BDBE-3524ACC2CF83}"/>
              </a:ext>
            </a:extLst>
          </p:cNvPr>
          <p:cNvSpPr/>
          <p:nvPr/>
        </p:nvSpPr>
        <p:spPr>
          <a:xfrm>
            <a:off x="9257071" y="3501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等腰三角形 73">
            <a:extLst>
              <a:ext uri="{FF2B5EF4-FFF2-40B4-BE49-F238E27FC236}">
                <a16:creationId xmlns:a16="http://schemas.microsoft.com/office/drawing/2014/main" id="{427157C0-064A-4BDE-B968-226E6EAC0C84}"/>
              </a:ext>
            </a:extLst>
          </p:cNvPr>
          <p:cNvSpPr/>
          <p:nvPr/>
        </p:nvSpPr>
        <p:spPr>
          <a:xfrm>
            <a:off x="9714271" y="39590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等腰三角形 74">
            <a:extLst>
              <a:ext uri="{FF2B5EF4-FFF2-40B4-BE49-F238E27FC236}">
                <a16:creationId xmlns:a16="http://schemas.microsoft.com/office/drawing/2014/main" id="{C0C52D03-A64C-47AA-BBF2-29A7DAE69376}"/>
              </a:ext>
            </a:extLst>
          </p:cNvPr>
          <p:cNvSpPr/>
          <p:nvPr/>
        </p:nvSpPr>
        <p:spPr>
          <a:xfrm>
            <a:off x="9485671" y="3806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等腰三角形 75">
            <a:extLst>
              <a:ext uri="{FF2B5EF4-FFF2-40B4-BE49-F238E27FC236}">
                <a16:creationId xmlns:a16="http://schemas.microsoft.com/office/drawing/2014/main" id="{1D5A36FB-129C-4B57-93BF-B1033F24EE78}"/>
              </a:ext>
            </a:extLst>
          </p:cNvPr>
          <p:cNvSpPr/>
          <p:nvPr/>
        </p:nvSpPr>
        <p:spPr>
          <a:xfrm>
            <a:off x="10019071" y="3425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橢圓 76">
            <a:extLst>
              <a:ext uri="{FF2B5EF4-FFF2-40B4-BE49-F238E27FC236}">
                <a16:creationId xmlns:a16="http://schemas.microsoft.com/office/drawing/2014/main" id="{7ED5739F-97C9-4DDB-ADAE-19E138A12FD1}"/>
              </a:ext>
            </a:extLst>
          </p:cNvPr>
          <p:cNvSpPr/>
          <p:nvPr/>
        </p:nvSpPr>
        <p:spPr>
          <a:xfrm>
            <a:off x="10476271" y="2435008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橢圓 77">
            <a:extLst>
              <a:ext uri="{FF2B5EF4-FFF2-40B4-BE49-F238E27FC236}">
                <a16:creationId xmlns:a16="http://schemas.microsoft.com/office/drawing/2014/main" id="{3EF3B92E-DEBC-4F63-B755-90E8C6565B4B}"/>
              </a:ext>
            </a:extLst>
          </p:cNvPr>
          <p:cNvSpPr/>
          <p:nvPr/>
        </p:nvSpPr>
        <p:spPr>
          <a:xfrm>
            <a:off x="9257071" y="2663608"/>
            <a:ext cx="1371600" cy="167640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文字方塊 78">
            <a:extLst>
              <a:ext uri="{FF2B5EF4-FFF2-40B4-BE49-F238E27FC236}">
                <a16:creationId xmlns:a16="http://schemas.microsoft.com/office/drawing/2014/main" id="{1C0FBDB3-8B95-4057-B39C-503C74A47957}"/>
              </a:ext>
            </a:extLst>
          </p:cNvPr>
          <p:cNvSpPr txBox="1"/>
          <p:nvPr/>
        </p:nvSpPr>
        <p:spPr>
          <a:xfrm>
            <a:off x="9701998" y="1742998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Classify</a:t>
            </a:r>
          </a:p>
        </p:txBody>
      </p:sp>
      <p:cxnSp>
        <p:nvCxnSpPr>
          <p:cNvPr id="79" name="直線單箭頭接點 79">
            <a:extLst>
              <a:ext uri="{FF2B5EF4-FFF2-40B4-BE49-F238E27FC236}">
                <a16:creationId xmlns:a16="http://schemas.microsoft.com/office/drawing/2014/main" id="{064752CA-FF7D-4799-ABCF-4825E5661522}"/>
              </a:ext>
            </a:extLst>
          </p:cNvPr>
          <p:cNvCxnSpPr>
            <a:cxnSpLocks/>
          </p:cNvCxnSpPr>
          <p:nvPr/>
        </p:nvCxnSpPr>
        <p:spPr>
          <a:xfrm flipH="1" flipV="1">
            <a:off x="7801862" y="3292648"/>
            <a:ext cx="1201207" cy="446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80">
            <a:extLst>
              <a:ext uri="{FF2B5EF4-FFF2-40B4-BE49-F238E27FC236}">
                <a16:creationId xmlns:a16="http://schemas.microsoft.com/office/drawing/2014/main" id="{BA3BA638-2801-46BD-8654-0E1AC1B1C276}"/>
              </a:ext>
            </a:extLst>
          </p:cNvPr>
          <p:cNvSpPr txBox="1"/>
          <p:nvPr/>
        </p:nvSpPr>
        <p:spPr>
          <a:xfrm>
            <a:off x="7852666" y="283544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</a:p>
        </p:txBody>
      </p:sp>
      <p:sp>
        <p:nvSpPr>
          <p:cNvPr id="81" name="文字方塊 81">
            <a:extLst>
              <a:ext uri="{FF2B5EF4-FFF2-40B4-BE49-F238E27FC236}">
                <a16:creationId xmlns:a16="http://schemas.microsoft.com/office/drawing/2014/main" id="{7B1D02E6-4CC1-4B3E-A0E6-248A94F23DA9}"/>
              </a:ext>
            </a:extLst>
          </p:cNvPr>
          <p:cNvSpPr txBox="1"/>
          <p:nvPr/>
        </p:nvSpPr>
        <p:spPr>
          <a:xfrm>
            <a:off x="10476271" y="2587408"/>
            <a:ext cx="1382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Anomaly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82" name="文字方塊 82">
            <a:extLst>
              <a:ext uri="{FF2B5EF4-FFF2-40B4-BE49-F238E27FC236}">
                <a16:creationId xmlns:a16="http://schemas.microsoft.com/office/drawing/2014/main" id="{00811C55-142C-4F9B-8DCC-BDA4A71C0429}"/>
              </a:ext>
            </a:extLst>
          </p:cNvPr>
          <p:cNvSpPr txBox="1"/>
          <p:nvPr/>
        </p:nvSpPr>
        <p:spPr>
          <a:xfrm>
            <a:off x="10628671" y="3578008"/>
            <a:ext cx="1192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cxnSp>
        <p:nvCxnSpPr>
          <p:cNvPr id="83" name="直線單箭頭接點 83">
            <a:extLst>
              <a:ext uri="{FF2B5EF4-FFF2-40B4-BE49-F238E27FC236}">
                <a16:creationId xmlns:a16="http://schemas.microsoft.com/office/drawing/2014/main" id="{984C387A-FBAC-4A65-AF3F-E0ACAFC5F52D}"/>
              </a:ext>
            </a:extLst>
          </p:cNvPr>
          <p:cNvCxnSpPr/>
          <p:nvPr/>
        </p:nvCxnSpPr>
        <p:spPr>
          <a:xfrm flipH="1">
            <a:off x="10323871" y="3882808"/>
            <a:ext cx="3810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4">
            <a:extLst>
              <a:ext uri="{FF2B5EF4-FFF2-40B4-BE49-F238E27FC236}">
                <a16:creationId xmlns:a16="http://schemas.microsoft.com/office/drawing/2014/main" id="{171AF018-5E3C-4767-AC79-3DBAF8EB2742}"/>
              </a:ext>
            </a:extLst>
          </p:cNvPr>
          <p:cNvSpPr txBox="1"/>
          <p:nvPr/>
        </p:nvSpPr>
        <p:spPr>
          <a:xfrm>
            <a:off x="265471" y="4449548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1</a:t>
            </a:r>
          </a:p>
        </p:txBody>
      </p:sp>
      <p:sp>
        <p:nvSpPr>
          <p:cNvPr id="85" name="文字方塊 85">
            <a:extLst>
              <a:ext uri="{FF2B5EF4-FFF2-40B4-BE49-F238E27FC236}">
                <a16:creationId xmlns:a16="http://schemas.microsoft.com/office/drawing/2014/main" id="{31B44CD7-3582-49D0-A36F-81059B564407}"/>
              </a:ext>
            </a:extLst>
          </p:cNvPr>
          <p:cNvSpPr txBox="1"/>
          <p:nvPr/>
        </p:nvSpPr>
        <p:spPr>
          <a:xfrm>
            <a:off x="1814866" y="4906748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2</a:t>
            </a:r>
          </a:p>
        </p:txBody>
      </p:sp>
      <p:sp>
        <p:nvSpPr>
          <p:cNvPr id="86" name="文字方塊 86">
            <a:extLst>
              <a:ext uri="{FF2B5EF4-FFF2-40B4-BE49-F238E27FC236}">
                <a16:creationId xmlns:a16="http://schemas.microsoft.com/office/drawing/2014/main" id="{25E1253D-32D3-419D-8CC2-4DBDD03F95ED}"/>
              </a:ext>
            </a:extLst>
          </p:cNvPr>
          <p:cNvSpPr txBox="1"/>
          <p:nvPr/>
        </p:nvSpPr>
        <p:spPr>
          <a:xfrm>
            <a:off x="4100866" y="489508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3</a:t>
            </a:r>
          </a:p>
        </p:txBody>
      </p:sp>
      <p:sp>
        <p:nvSpPr>
          <p:cNvPr id="87" name="文字方塊 87">
            <a:extLst>
              <a:ext uri="{FF2B5EF4-FFF2-40B4-BE49-F238E27FC236}">
                <a16:creationId xmlns:a16="http://schemas.microsoft.com/office/drawing/2014/main" id="{5D640D49-DA6D-4E9A-A556-F223E69B79F9}"/>
              </a:ext>
            </a:extLst>
          </p:cNvPr>
          <p:cNvSpPr txBox="1"/>
          <p:nvPr/>
        </p:nvSpPr>
        <p:spPr>
          <a:xfrm>
            <a:off x="646471" y="222808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4</a:t>
            </a:r>
          </a:p>
        </p:txBody>
      </p:sp>
      <p:sp>
        <p:nvSpPr>
          <p:cNvPr id="88" name="文字方塊 88">
            <a:extLst>
              <a:ext uri="{FF2B5EF4-FFF2-40B4-BE49-F238E27FC236}">
                <a16:creationId xmlns:a16="http://schemas.microsoft.com/office/drawing/2014/main" id="{DAF25D00-CE45-4594-A01E-33D8FF22903A}"/>
              </a:ext>
            </a:extLst>
          </p:cNvPr>
          <p:cNvSpPr txBox="1"/>
          <p:nvPr/>
        </p:nvSpPr>
        <p:spPr>
          <a:xfrm>
            <a:off x="5548666" y="1766415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7A83EC-21BB-4B5A-A810-3D55CA266EC1}"/>
              </a:ext>
            </a:extLst>
          </p:cNvPr>
          <p:cNvSpPr/>
          <p:nvPr/>
        </p:nvSpPr>
        <p:spPr>
          <a:xfrm>
            <a:off x="-48640" y="6349689"/>
            <a:ext cx="1224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L. Buczak and E. Guven. A survey of data mining and machine learning methods for cyber security intrusion detection. IEEE Communications Surveys and Tutorials, 2016.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5FBBB-2712-4DF1-8455-3857787B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5626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8662-6A02-4DAD-91F1-D6B2BA8C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-282333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Queries (KAQ)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1C27D-2CF3-47E9-BBB4-77E174431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64674" y="1866813"/>
                <a:ext cx="6266576" cy="18276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 Kernel Aggregation Query (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-KAQ):</a:t>
                </a: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Input: query vector 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dataset P, threshold , dimensionality d</a:t>
                </a: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US" altLang="zh-HK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zh-HK" alt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or -1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US" altLang="zh-HK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1C27D-2CF3-47E9-BBB4-77E17443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4674" y="1866813"/>
                <a:ext cx="6266576" cy="1827614"/>
              </a:xfrm>
              <a:blipFill>
                <a:blip r:embed="rId2"/>
                <a:stretch>
                  <a:fillRect l="-1362" t="-433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2387189-5BA7-4E7C-81B3-298385E5CA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905" y="1830078"/>
                <a:ext cx="6266576" cy="2914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Kernel Aggregation Query (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-KAQ)</a:t>
                </a: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Input: query vector 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dataset P, relative error , 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dimensionality d</a:t>
                </a:r>
                <a:endParaRPr lang="en-US" altLang="zh-HK" sz="23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value</a:t>
                </a:r>
                <a:r>
                  <a:rPr lang="en-US" altLang="zh-HK" sz="23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HK" sz="23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H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𝐹</m:t>
                        </m:r>
                      </m:e>
                    </m:acc>
                  </m:oMath>
                </a14:m>
                <a:endParaRPr lang="en-US" altLang="zh-HK" sz="23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2"/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2387189-5BA7-4E7C-81B3-298385E5C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905" y="1830078"/>
                <a:ext cx="6266576" cy="2914390"/>
              </a:xfrm>
              <a:prstGeom prst="rect">
                <a:avLst/>
              </a:prstGeom>
              <a:blipFill>
                <a:blip r:embed="rId3"/>
                <a:stretch>
                  <a:fillRect l="-1459" t="-2720" r="-97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05B571-AC65-4939-B905-A5C7BBEB8348}"/>
                  </a:ext>
                </a:extLst>
              </p:cNvPr>
              <p:cNvSpPr/>
              <p:nvPr/>
            </p:nvSpPr>
            <p:spPr>
              <a:xfrm>
                <a:off x="6493487" y="3322717"/>
                <a:ext cx="4741939" cy="408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where:</a:t>
                </a:r>
                <a:r>
                  <a:rPr lang="en-US" altLang="zh-HK" sz="2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(1−</m:t>
                        </m:r>
                        <m:r>
                          <a:rPr lang="zh-HK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𝜀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≤</m:t>
                    </m:r>
                    <m:acc>
                      <m:accPr>
                        <m:chr m:val="̂"/>
                        <m:ctrlPr>
                          <a:rPr lang="en-US" altLang="zh-HK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𝐹</m:t>
                        </m:r>
                      </m:e>
                    </m:acc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≤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(1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zh-HK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𝜀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</m:oMath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05B571-AC65-4939-B905-A5C7BBEB8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87" y="3322717"/>
                <a:ext cx="4741939" cy="408445"/>
              </a:xfrm>
              <a:prstGeom prst="rect">
                <a:avLst/>
              </a:prstGeom>
              <a:blipFill>
                <a:blip r:embed="rId4"/>
                <a:stretch>
                  <a:fillRect l="-1285" t="-8955" b="-2537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A3D04FB-A0D8-47FE-954D-295FCDCA6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545" y="1011756"/>
            <a:ext cx="4077861" cy="6169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733B9B-C296-471D-8FBB-82A3A141B49A}"/>
              </a:ext>
            </a:extLst>
          </p:cNvPr>
          <p:cNvSpPr/>
          <p:nvPr/>
        </p:nvSpPr>
        <p:spPr>
          <a:xfrm>
            <a:off x="1115603" y="990015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E0F085-8962-4C23-8BE2-B1050F32C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301" y="4349292"/>
            <a:ext cx="3724275" cy="2124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A86DA7-A82C-482B-8174-39B3E09C8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2043" y="4349292"/>
            <a:ext cx="3895725" cy="2114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73B037-B932-4866-A74E-07AD30B2F0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3235" y="4336018"/>
            <a:ext cx="3781425" cy="21526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324324-D03A-4EC5-8040-16D2275CC6D3}"/>
              </a:ext>
            </a:extLst>
          </p:cNvPr>
          <p:cNvSpPr/>
          <p:nvPr/>
        </p:nvSpPr>
        <p:spPr>
          <a:xfrm>
            <a:off x="1967812" y="6488668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KAQ</a:t>
            </a:r>
            <a:endParaRPr lang="zh-HK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3165A-5774-43B0-B8D8-D48F481FB29C}"/>
              </a:ext>
            </a:extLst>
          </p:cNvPr>
          <p:cNvSpPr/>
          <p:nvPr/>
        </p:nvSpPr>
        <p:spPr>
          <a:xfrm>
            <a:off x="5565031" y="6473367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-KAQ, =0.01</a:t>
            </a:r>
            <a:endParaRPr lang="zh-HK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B638C-34F1-4A3D-8ACC-00A9E392DC2F}"/>
              </a:ext>
            </a:extLst>
          </p:cNvPr>
          <p:cNvSpPr/>
          <p:nvPr/>
        </p:nvSpPr>
        <p:spPr>
          <a:xfrm>
            <a:off x="9528495" y="6473367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-KAQ, =0.2</a:t>
            </a:r>
            <a:endParaRPr lang="zh-HK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42D16-3F61-4A84-8D11-1BE926F9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7924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9BF5-0155-4C8B-8CB1-7CEA87FC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Queries are slow!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0097-97C2-494D-AEC1-8D9EE7D0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31" y="1406176"/>
            <a:ext cx="10869538" cy="4351338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et al. </a:t>
            </a:r>
            <a:r>
              <a:rPr lang="en-US" altLang="zh-H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“Despite their successes, what makes kernel methods difficult to use in many large scale problems is the fact that computing the decision function is typically expensive, especially at prediction time.”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Hsieh et al. “</a:t>
            </a:r>
            <a:r>
              <a:rPr lang="en-US" altLang="zh-H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computing the decision function for the new test samples is typically expensive which limits the applicability of kernel methods to real-world applications.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[2]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 et al. “</a:t>
            </a:r>
            <a:r>
              <a:rPr lang="en-US" altLang="zh-H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..., it has the disadvantage of requiring relatively large computations in the testing phase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[3]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A9118-295D-4927-8763-25809CCF8DFE}"/>
              </a:ext>
            </a:extLst>
          </p:cNvPr>
          <p:cNvSpPr/>
          <p:nvPr/>
        </p:nvSpPr>
        <p:spPr>
          <a:xfrm>
            <a:off x="-76756" y="6101081"/>
            <a:ext cx="1219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Quoc V. Le, Tamas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Sarlos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Alexander J.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Smola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Fastfood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computing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hilbert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expansions in loglinear time.” In ICML2013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Cho-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Jui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Hsieh, Si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Inderjit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Dhillon. “Fast prediction for large-scale kernel machines.” In NIPS2014.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Ho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Jung and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Gahyun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Kim. "Support vector number reduction: Survey and experimental evaluations." IEEE Trans. Intelligent Transportation Systems 2014.</a:t>
            </a:r>
            <a:endParaRPr lang="zh-HK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8BDBC-2362-4B18-B8B9-6AB6A4B3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5</a:t>
            </a:fld>
            <a:endParaRPr lang="zh-HK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09ABD-D4AA-4728-9BEE-40AC7865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359" y="4979887"/>
            <a:ext cx="4077861" cy="6169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805973-185D-42C3-B897-806D50A904EE}"/>
              </a:ext>
            </a:extLst>
          </p:cNvPr>
          <p:cNvSpPr txBox="1"/>
          <p:nvPr/>
        </p:nvSpPr>
        <p:spPr>
          <a:xfrm>
            <a:off x="4364396" y="5661203"/>
            <a:ext cx="2159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O(|P|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A8C696C-D2F6-4F75-B2EF-33918526781F}"/>
              </a:ext>
            </a:extLst>
          </p:cNvPr>
          <p:cNvSpPr/>
          <p:nvPr/>
        </p:nvSpPr>
        <p:spPr>
          <a:xfrm rot="5400000">
            <a:off x="5260600" y="3618896"/>
            <a:ext cx="199377" cy="40778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992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8C86-D1AD-48CD-9311-626CDA40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7" y="-86212"/>
            <a:ext cx="12029813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Work: Bounding Functions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E43311-AE67-41F5-A5E0-C37CEAD9AB60}"/>
              </a:ext>
            </a:extLst>
          </p:cNvPr>
          <p:cNvCxnSpPr/>
          <p:nvPr/>
        </p:nvCxnSpPr>
        <p:spPr>
          <a:xfrm>
            <a:off x="6881188" y="3247742"/>
            <a:ext cx="3169762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3B4B6A-B623-442D-BB48-434678489F1F}"/>
              </a:ext>
            </a:extLst>
          </p:cNvPr>
          <p:cNvSpPr txBox="1"/>
          <p:nvPr/>
        </p:nvSpPr>
        <p:spPr>
          <a:xfrm>
            <a:off x="10041222" y="2962604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ym typeface="Symbol" panose="05050102010706020507" pitchFamily="18" charset="2"/>
              </a:rPr>
              <a:t></a:t>
            </a:r>
            <a:r>
              <a:rPr lang="en-US" altLang="zh-HK" sz="2600" dirty="0">
                <a:sym typeface="Symbol" panose="05050102010706020507" pitchFamily="18" charset="2"/>
              </a:rPr>
              <a:t></a:t>
            </a:r>
            <a:endParaRPr lang="zh-HK" altLang="en-US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1BDE5B-9216-43BB-A753-F12CB4530D94}"/>
              </a:ext>
            </a:extLst>
          </p:cNvPr>
          <p:cNvSpPr txBox="1"/>
          <p:nvPr/>
        </p:nvSpPr>
        <p:spPr>
          <a:xfrm>
            <a:off x="2874224" y="3101612"/>
            <a:ext cx="2159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O(|P|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AF6ABE7-4C23-4A5C-89F5-7CA963BB951D}"/>
              </a:ext>
            </a:extLst>
          </p:cNvPr>
          <p:cNvSpPr/>
          <p:nvPr/>
        </p:nvSpPr>
        <p:spPr>
          <a:xfrm rot="5400000">
            <a:off x="3770123" y="1093601"/>
            <a:ext cx="199376" cy="38166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B0ED23-8AAD-43AB-9ADF-38E209523279}"/>
              </a:ext>
            </a:extLst>
          </p:cNvPr>
          <p:cNvCxnSpPr>
            <a:cxnSpLocks/>
          </p:cNvCxnSpPr>
          <p:nvPr/>
        </p:nvCxnSpPr>
        <p:spPr>
          <a:xfrm>
            <a:off x="7803043" y="1986806"/>
            <a:ext cx="0" cy="9239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46ACAB-ABC1-4D96-8E19-9508EEEBDBD2}"/>
              </a:ext>
            </a:extLst>
          </p:cNvPr>
          <p:cNvSpPr txBox="1"/>
          <p:nvPr/>
        </p:nvSpPr>
        <p:spPr>
          <a:xfrm>
            <a:off x="7383259" y="1548669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6E954-126B-47C5-8B6F-DE08287FA9EF}"/>
              </a:ext>
            </a:extLst>
          </p:cNvPr>
          <p:cNvSpPr txBox="1"/>
          <p:nvPr/>
        </p:nvSpPr>
        <p:spPr>
          <a:xfrm>
            <a:off x="7357345" y="2815936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4F856C-DA13-4E72-871D-3171B20FB884}"/>
              </a:ext>
            </a:extLst>
          </p:cNvPr>
          <p:cNvSpPr txBox="1"/>
          <p:nvPr/>
        </p:nvSpPr>
        <p:spPr>
          <a:xfrm>
            <a:off x="9479914" y="2839494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D78F4-F9E5-425D-AA32-BFE215242795}"/>
              </a:ext>
            </a:extLst>
          </p:cNvPr>
          <p:cNvSpPr txBox="1"/>
          <p:nvPr/>
        </p:nvSpPr>
        <p:spPr>
          <a:xfrm>
            <a:off x="9532814" y="327038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D4F331-7275-4DE1-B998-57EFAD345A5C}"/>
              </a:ext>
            </a:extLst>
          </p:cNvPr>
          <p:cNvCxnSpPr>
            <a:cxnSpLocks/>
          </p:cNvCxnSpPr>
          <p:nvPr/>
        </p:nvCxnSpPr>
        <p:spPr>
          <a:xfrm flipH="1">
            <a:off x="8578584" y="3584768"/>
            <a:ext cx="17" cy="65132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A172E1B-BD45-4C33-8C3B-28B625D74574}"/>
              </a:ext>
            </a:extLst>
          </p:cNvPr>
          <p:cNvSpPr txBox="1"/>
          <p:nvPr/>
        </p:nvSpPr>
        <p:spPr>
          <a:xfrm>
            <a:off x="8083898" y="320882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CAC1BD-D1EB-49FE-AF54-835F3B014F43}"/>
              </a:ext>
            </a:extLst>
          </p:cNvPr>
          <p:cNvSpPr txBox="1"/>
          <p:nvPr/>
        </p:nvSpPr>
        <p:spPr>
          <a:xfrm>
            <a:off x="8083898" y="420401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/>
              <p:nvPr/>
            </p:nvSpPr>
            <p:spPr>
              <a:xfrm>
                <a:off x="1961488" y="3893375"/>
                <a:ext cx="3355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𝐿𝐵</m:t>
                      </m:r>
                      <m:d>
                        <m:d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𝑈𝐵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HK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488" y="3893375"/>
                <a:ext cx="3355790" cy="369332"/>
              </a:xfrm>
              <a:prstGeom prst="rect">
                <a:avLst/>
              </a:prstGeom>
              <a:blipFill>
                <a:blip r:embed="rId2"/>
                <a:stretch>
                  <a:fillRect l="-1818" r="-2727" b="-35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59">
            <a:extLst>
              <a:ext uri="{FF2B5EF4-FFF2-40B4-BE49-F238E27FC236}">
                <a16:creationId xmlns:a16="http://schemas.microsoft.com/office/drawing/2014/main" id="{07F3DA86-4225-406F-A551-1E0E5DF54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0096"/>
            <a:ext cx="5133975" cy="771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53B8F7-D396-498D-A29B-B27213031254}"/>
              </a:ext>
            </a:extLst>
          </p:cNvPr>
          <p:cNvSpPr txBox="1"/>
          <p:nvPr/>
        </p:nvSpPr>
        <p:spPr>
          <a:xfrm>
            <a:off x="8957495" y="2089720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class +1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EAA4AF-C8C7-432F-BC19-FDDB902B35C4}"/>
              </a:ext>
            </a:extLst>
          </p:cNvPr>
          <p:cNvSpPr txBox="1"/>
          <p:nvPr/>
        </p:nvSpPr>
        <p:spPr>
          <a:xfrm>
            <a:off x="8957495" y="3742353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class -1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7CFB-BDFC-4211-A13A-535EEAC4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8139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D481-B706-486E-9BC6-B6870AED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297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Work: Bounding Functions</a:t>
            </a:r>
            <a:endParaRPr lang="zh-HK" alt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DCF3678-0F83-4B1A-8737-C3AD73444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595" y="3545001"/>
            <a:ext cx="6048375" cy="3524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274BEEA-E43E-46E3-B6BE-13C64E593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595" y="3983765"/>
            <a:ext cx="6029325" cy="333375"/>
          </a:xfrm>
          <a:prstGeom prst="rect">
            <a:avLst/>
          </a:prstGeom>
        </p:spPr>
      </p:pic>
      <p:sp>
        <p:nvSpPr>
          <p:cNvPr id="39" name="Rectangle 25">
            <a:extLst>
              <a:ext uri="{FF2B5EF4-FFF2-40B4-BE49-F238E27FC236}">
                <a16:creationId xmlns:a16="http://schemas.microsoft.com/office/drawing/2014/main" id="{B250EED4-D866-4CDD-A827-7437DFD6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513" y="2329979"/>
            <a:ext cx="1568739" cy="1797199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7E829502-3279-4533-9CFF-31AFBCF96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535" y="1847231"/>
            <a:ext cx="3693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A22D5842-3CDF-4AD5-B0EB-98A5008C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363" y="3360558"/>
            <a:ext cx="138113" cy="134938"/>
          </a:xfrm>
          <a:prstGeom prst="ellipse">
            <a:avLst/>
          </a:prstGeom>
          <a:solidFill>
            <a:schemeClr val="tx1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Text Box 20">
            <a:extLst>
              <a:ext uri="{FF2B5EF4-FFF2-40B4-BE49-F238E27FC236}">
                <a16:creationId xmlns:a16="http://schemas.microsoft.com/office/drawing/2014/main" id="{992B73FE-2A0C-4418-AD10-058AEE7F1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763" y="3131810"/>
            <a:ext cx="33564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C7FE1F-B5D0-4915-871F-13E5B407DC92}"/>
              </a:ext>
            </a:extLst>
          </p:cNvPr>
          <p:cNvCxnSpPr>
            <a:endCxn id="41" idx="2"/>
          </p:cNvCxnSpPr>
          <p:nvPr/>
        </p:nvCxnSpPr>
        <p:spPr bwMode="auto">
          <a:xfrm>
            <a:off x="1339040" y="2326086"/>
            <a:ext cx="2826323" cy="110194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 Box 31">
            <a:extLst>
              <a:ext uri="{FF2B5EF4-FFF2-40B4-BE49-F238E27FC236}">
                <a16:creationId xmlns:a16="http://schemas.microsoft.com/office/drawing/2014/main" id="{68E08DEE-AB7A-4333-AD79-DA06772BB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025" y="3406627"/>
            <a:ext cx="145454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5A896091-FF28-47F5-B27A-BC91527366FB}"/>
              </a:ext>
            </a:extLst>
          </p:cNvPr>
          <p:cNvSpPr txBox="1">
            <a:spLocks noChangeArrowheads="1"/>
          </p:cNvSpPr>
          <p:nvPr/>
        </p:nvSpPr>
        <p:spPr bwMode="auto">
          <a:xfrm rot="1245602">
            <a:off x="2395882" y="2607680"/>
            <a:ext cx="149782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48F18C-C3B8-4D7E-B33F-DA5CA3D53C80}"/>
              </a:ext>
            </a:extLst>
          </p:cNvPr>
          <p:cNvCxnSpPr>
            <a:endCxn id="41" idx="2"/>
          </p:cNvCxnSpPr>
          <p:nvPr/>
        </p:nvCxnSpPr>
        <p:spPr bwMode="auto">
          <a:xfrm>
            <a:off x="2927695" y="3415977"/>
            <a:ext cx="1237668" cy="1205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Line 44">
            <a:extLst>
              <a:ext uri="{FF2B5EF4-FFF2-40B4-BE49-F238E27FC236}">
                <a16:creationId xmlns:a16="http://schemas.microsoft.com/office/drawing/2014/main" id="{67DF885E-E611-4B57-9591-79CE22ED7A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3367" y="1882740"/>
            <a:ext cx="0" cy="2453639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4">
            <a:extLst>
              <a:ext uri="{FF2B5EF4-FFF2-40B4-BE49-F238E27FC236}">
                <a16:creationId xmlns:a16="http://schemas.microsoft.com/office/drawing/2014/main" id="{7CF1E192-878D-49A6-9098-08ABFB1EAE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367" y="4336381"/>
            <a:ext cx="4091940" cy="0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5BC8DCF3-97C2-4D15-861F-EEDDD907CAC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72812" y="398506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" name="Oval 1">
            <a:extLst>
              <a:ext uri="{FF2B5EF4-FFF2-40B4-BE49-F238E27FC236}">
                <a16:creationId xmlns:a16="http://schemas.microsoft.com/office/drawing/2014/main" id="{2AA86FB7-D02E-43E9-B2DF-FCF7CFED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38" y="2827305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C335B913-2CD0-42A8-889C-725BCCE5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838" y="232248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3657807-072F-43E9-8237-65DF02F51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856" y="2181660"/>
            <a:ext cx="5133975" cy="771525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5677FB24-1660-48EA-BF8C-80C601C81819}"/>
              </a:ext>
            </a:extLst>
          </p:cNvPr>
          <p:cNvSpPr/>
          <p:nvPr/>
        </p:nvSpPr>
        <p:spPr>
          <a:xfrm rot="5400000">
            <a:off x="9190644" y="2306859"/>
            <a:ext cx="193690" cy="43388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10518-8E8B-480D-A0E9-E02AC63FC9BE}"/>
              </a:ext>
            </a:extLst>
          </p:cNvPr>
          <p:cNvSpPr txBox="1"/>
          <p:nvPr/>
        </p:nvSpPr>
        <p:spPr>
          <a:xfrm>
            <a:off x="8542734" y="4573135"/>
            <a:ext cx="14895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14ED2-26C7-4F50-A0BE-87A93FE99E8D}"/>
              </a:ext>
            </a:extLst>
          </p:cNvPr>
          <p:cNvSpPr txBox="1"/>
          <p:nvPr/>
        </p:nvSpPr>
        <p:spPr>
          <a:xfrm>
            <a:off x="405011" y="1037044"/>
            <a:ext cx="2220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|P|=3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D106A-2C9E-4998-9016-15CBB849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7</a:t>
            </a:fld>
            <a:endParaRPr lang="zh-HK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1C56E-72F5-497F-8A15-A3848404C10C}"/>
              </a:ext>
            </a:extLst>
          </p:cNvPr>
          <p:cNvSpPr/>
          <p:nvPr/>
        </p:nvSpPr>
        <p:spPr>
          <a:xfrm>
            <a:off x="-67112" y="6354202"/>
            <a:ext cx="10646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G. Gray, A. W. Moore “Nonparametric Density Estimation: Toward Computational Tractability” SDM03</a:t>
            </a:r>
          </a:p>
        </p:txBody>
      </p:sp>
    </p:spTree>
    <p:extLst>
      <p:ext uri="{BB962C8B-B14F-4D97-AF65-F5344CB8AC3E}">
        <p14:creationId xmlns:p14="http://schemas.microsoft.com/office/powerpoint/2010/main" val="13624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4BF8-88F1-45F9-8E3C-8CC41D82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474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 of Existing Bound Functions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FF8DC-2AF2-404C-B7E9-C11C4E2DF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85" y="972610"/>
            <a:ext cx="6048375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296E2-32B2-45D6-8FFF-B7AF6F07D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706" y="1870464"/>
            <a:ext cx="6029325" cy="333375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60799A-5446-483C-8863-BC10CEB8B414}"/>
              </a:ext>
            </a:extLst>
          </p:cNvPr>
          <p:cNvGraphicFramePr/>
          <p:nvPr>
            <p:extLst/>
          </p:nvPr>
        </p:nvGraphicFramePr>
        <p:xfrm>
          <a:off x="-4646" y="23625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AutoShape 3">
            <a:extLst>
              <a:ext uri="{FF2B5EF4-FFF2-40B4-BE49-F238E27FC236}">
                <a16:creationId xmlns:a16="http://schemas.microsoft.com/office/drawing/2014/main" id="{D719492F-BAFE-48C0-9155-4E08A7E22F59}"/>
              </a:ext>
            </a:extLst>
          </p:cNvPr>
          <p:cNvCxnSpPr>
            <a:cxnSpLocks noChangeShapeType="1"/>
            <a:stCxn id="8" idx="0"/>
          </p:cNvCxnSpPr>
          <p:nvPr/>
        </p:nvCxnSpPr>
        <p:spPr bwMode="auto">
          <a:xfrm>
            <a:off x="2369425" y="4229044"/>
            <a:ext cx="0" cy="96146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8">
            <a:extLst>
              <a:ext uri="{FF2B5EF4-FFF2-40B4-BE49-F238E27FC236}">
                <a16:creationId xmlns:a16="http://schemas.microsoft.com/office/drawing/2014/main" id="{78445416-225D-4E60-9AD5-E998F229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987" y="422904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F985FF-7D47-4A21-8013-E0C96E6C3716}"/>
              </a:ext>
            </a:extLst>
          </p:cNvPr>
          <p:cNvCxnSpPr/>
          <p:nvPr/>
        </p:nvCxnSpPr>
        <p:spPr bwMode="auto">
          <a:xfrm>
            <a:off x="1851863" y="287642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D1ABE-0E36-4493-B11D-52BDF48828A6}"/>
              </a:ext>
            </a:extLst>
          </p:cNvPr>
          <p:cNvCxnSpPr/>
          <p:nvPr/>
        </p:nvCxnSpPr>
        <p:spPr bwMode="auto">
          <a:xfrm>
            <a:off x="4498081" y="2855312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AutoShape 3">
            <a:extLst>
              <a:ext uri="{FF2B5EF4-FFF2-40B4-BE49-F238E27FC236}">
                <a16:creationId xmlns:a16="http://schemas.microsoft.com/office/drawing/2014/main" id="{FBDF405C-5791-4C76-AC59-BCFF234CFCDC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H="1">
            <a:off x="3151163" y="4658227"/>
            <a:ext cx="1" cy="56544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0F07A11-395D-4B90-97AA-CE15B8EA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409" y="5028028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023B9B23-DA19-45F4-8E96-ACA500C7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726" y="4658227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5CCE1D39-30A1-47B1-895C-295644354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797" y="4588562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C151B0-AA74-4B3A-8ABA-E8E9F57D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165" y="5190588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61B315-957D-4B46-93DA-6403E942F9B3}"/>
              </a:ext>
            </a:extLst>
          </p:cNvPr>
          <p:cNvGrpSpPr/>
          <p:nvPr/>
        </p:nvGrpSpPr>
        <p:grpSpPr>
          <a:xfrm>
            <a:off x="1634231" y="3441969"/>
            <a:ext cx="3162758" cy="1622972"/>
            <a:chOff x="3162877" y="2476417"/>
            <a:chExt cx="3162758" cy="1622972"/>
          </a:xfrm>
        </p:grpSpPr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3488D7EE-75FD-4725-832C-DD9F9FD01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9">
              <a:extLst>
                <a:ext uri="{FF2B5EF4-FFF2-40B4-BE49-F238E27FC236}">
                  <a16:creationId xmlns:a16="http://schemas.microsoft.com/office/drawing/2014/main" id="{F0E27A83-F573-4536-9AC5-B640207B2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 Box 29">
              <a:extLst>
                <a:ext uri="{FF2B5EF4-FFF2-40B4-BE49-F238E27FC236}">
                  <a16:creationId xmlns:a16="http://schemas.microsoft.com/office/drawing/2014/main" id="{C45139DA-722A-4FC0-9036-6068916DA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06AD91FF-262F-43AF-BC9B-1BA086B3C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2A247A3E-43A3-42B3-8971-2E3BB4467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064679-C441-46A5-AEA8-3993EB479787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1862254" y="5190588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E2035D-EE14-4906-ADA6-13D20B1214A6}"/>
              </a:ext>
            </a:extLst>
          </p:cNvPr>
          <p:cNvSpPr txBox="1"/>
          <p:nvPr/>
        </p:nvSpPr>
        <p:spPr>
          <a:xfrm>
            <a:off x="2432590" y="5256759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AutoShape 3">
            <a:extLst>
              <a:ext uri="{FF2B5EF4-FFF2-40B4-BE49-F238E27FC236}">
                <a16:creationId xmlns:a16="http://schemas.microsoft.com/office/drawing/2014/main" id="{71A6597C-7BE5-4A40-805A-5373A625D53E}"/>
              </a:ext>
            </a:extLst>
          </p:cNvPr>
          <p:cNvCxnSpPr>
            <a:cxnSpLocks noChangeShapeType="1"/>
            <a:stCxn id="13" idx="4"/>
          </p:cNvCxnSpPr>
          <p:nvPr/>
        </p:nvCxnSpPr>
        <p:spPr bwMode="auto">
          <a:xfrm flipH="1">
            <a:off x="4010373" y="5105552"/>
            <a:ext cx="2474" cy="118121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5A0D407-2ADC-4B53-A180-3F9C21EA0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09" y="1055150"/>
            <a:ext cx="5133975" cy="771525"/>
          </a:xfrm>
          <a:prstGeom prst="rect">
            <a:avLst/>
          </a:prstGeom>
        </p:spPr>
      </p:pic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CE3FA6F4-1A7A-447E-BF8B-E593B3C9BAA6}"/>
              </a:ext>
            </a:extLst>
          </p:cNvPr>
          <p:cNvGraphicFramePr/>
          <p:nvPr>
            <p:extLst/>
          </p:nvPr>
        </p:nvGraphicFramePr>
        <p:xfrm>
          <a:off x="6096000" y="23625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35" name="AutoShape 3">
            <a:extLst>
              <a:ext uri="{FF2B5EF4-FFF2-40B4-BE49-F238E27FC236}">
                <a16:creationId xmlns:a16="http://schemas.microsoft.com/office/drawing/2014/main" id="{4C272EA5-2D53-4C91-901D-736818DDF2B4}"/>
              </a:ext>
            </a:extLst>
          </p:cNvPr>
          <p:cNvCxnSpPr>
            <a:cxnSpLocks noChangeShapeType="1"/>
            <a:endCxn id="36" idx="4"/>
          </p:cNvCxnSpPr>
          <p:nvPr/>
        </p:nvCxnSpPr>
        <p:spPr bwMode="auto">
          <a:xfrm>
            <a:off x="8470070" y="3923081"/>
            <a:ext cx="1" cy="383487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BAEC79F-202B-4C68-B59E-3FAF2733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0633" y="422904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B9C7A9-A444-4D3C-974C-F2D92AA80D97}"/>
              </a:ext>
            </a:extLst>
          </p:cNvPr>
          <p:cNvCxnSpPr/>
          <p:nvPr/>
        </p:nvCxnSpPr>
        <p:spPr bwMode="auto">
          <a:xfrm>
            <a:off x="7952509" y="287642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1BAF6A-9426-491B-BAFA-2DDA54A37014}"/>
              </a:ext>
            </a:extLst>
          </p:cNvPr>
          <p:cNvCxnSpPr/>
          <p:nvPr/>
        </p:nvCxnSpPr>
        <p:spPr bwMode="auto">
          <a:xfrm>
            <a:off x="10598727" y="2855312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AutoShape 3">
            <a:extLst>
              <a:ext uri="{FF2B5EF4-FFF2-40B4-BE49-F238E27FC236}">
                <a16:creationId xmlns:a16="http://schemas.microsoft.com/office/drawing/2014/main" id="{4DB03482-7D14-49FA-B511-6E7BB280837F}"/>
              </a:ext>
            </a:extLst>
          </p:cNvPr>
          <p:cNvCxnSpPr>
            <a:cxnSpLocks noChangeShapeType="1"/>
            <a:endCxn id="43" idx="4"/>
          </p:cNvCxnSpPr>
          <p:nvPr/>
        </p:nvCxnSpPr>
        <p:spPr bwMode="auto">
          <a:xfrm>
            <a:off x="9237737" y="3923081"/>
            <a:ext cx="14073" cy="812670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3">
            <a:extLst>
              <a:ext uri="{FF2B5EF4-FFF2-40B4-BE49-F238E27FC236}">
                <a16:creationId xmlns:a16="http://schemas.microsoft.com/office/drawing/2014/main" id="{0485778C-EA92-43E4-BB63-7DD2614CF2E0}"/>
              </a:ext>
            </a:extLst>
          </p:cNvPr>
          <p:cNvCxnSpPr>
            <a:cxnSpLocks noChangeShapeType="1"/>
            <a:endCxn id="42" idx="4"/>
          </p:cNvCxnSpPr>
          <p:nvPr/>
        </p:nvCxnSpPr>
        <p:spPr bwMode="auto">
          <a:xfrm>
            <a:off x="10102326" y="3948816"/>
            <a:ext cx="11167" cy="115673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95C9AD6-BC04-4C24-A25B-6EFF4EB7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055" y="5028028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6308EB8-433D-483B-AC9F-6DC74C1A0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372" y="4658227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608F949A-00BB-47DE-B713-E592EEA5B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3443" y="4588562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31E739-1D82-43B4-86F7-48DB378C3B3C}"/>
              </a:ext>
            </a:extLst>
          </p:cNvPr>
          <p:cNvGrpSpPr/>
          <p:nvPr/>
        </p:nvGrpSpPr>
        <p:grpSpPr>
          <a:xfrm>
            <a:off x="7734877" y="3417585"/>
            <a:ext cx="3174950" cy="2003693"/>
            <a:chOff x="3162877" y="2452033"/>
            <a:chExt cx="3174950" cy="2003693"/>
          </a:xfrm>
        </p:grpSpPr>
        <p:sp>
          <p:nvSpPr>
            <p:cNvPr id="48" name="Text Box 29">
              <a:extLst>
                <a:ext uri="{FF2B5EF4-FFF2-40B4-BE49-F238E27FC236}">
                  <a16:creationId xmlns:a16="http://schemas.microsoft.com/office/drawing/2014/main" id="{4BA3FC18-0285-4021-A48E-75BA4349F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52033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8FE5FBE5-733E-441F-A14A-B313A5608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3309723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" name="Text Box 29">
              <a:extLst>
                <a:ext uri="{FF2B5EF4-FFF2-40B4-BE49-F238E27FC236}">
                  <a16:creationId xmlns:a16="http://schemas.microsoft.com/office/drawing/2014/main" id="{3E2D6919-1830-4E8C-9DE5-EED61DC88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692293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" name="Text Box 29">
              <a:extLst>
                <a:ext uri="{FF2B5EF4-FFF2-40B4-BE49-F238E27FC236}">
                  <a16:creationId xmlns:a16="http://schemas.microsoft.com/office/drawing/2014/main" id="{B892E934-2B84-49E6-B164-DB7CF1A6D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405343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2" name="Text Box 29">
              <a:extLst>
                <a:ext uri="{FF2B5EF4-FFF2-40B4-BE49-F238E27FC236}">
                  <a16:creationId xmlns:a16="http://schemas.microsoft.com/office/drawing/2014/main" id="{8CB47B89-E3C2-42CC-B22B-5017B2DA3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8524" y="3733674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95A5EC75-B23D-48A3-99CA-6CF7B8E81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051" y="3864708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332A94C-AB00-46FA-8F04-70C4F1CD2C88}"/>
              </a:ext>
            </a:extLst>
          </p:cNvPr>
          <p:cNvCxnSpPr>
            <a:cxnSpLocks/>
          </p:cNvCxnSpPr>
          <p:nvPr/>
        </p:nvCxnSpPr>
        <p:spPr>
          <a:xfrm>
            <a:off x="8019270" y="3897347"/>
            <a:ext cx="2563320" cy="51469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F44095A-6286-4AC6-AD89-F4B8B2CA31F4}"/>
              </a:ext>
            </a:extLst>
          </p:cNvPr>
          <p:cNvSpPr txBox="1"/>
          <p:nvPr/>
        </p:nvSpPr>
        <p:spPr>
          <a:xfrm>
            <a:off x="8652687" y="3338306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07EEB6-E7BE-4E44-9558-E64C0353A645}"/>
              </a:ext>
            </a:extLst>
          </p:cNvPr>
          <p:cNvSpPr txBox="1"/>
          <p:nvPr/>
        </p:nvSpPr>
        <p:spPr>
          <a:xfrm>
            <a:off x="3983800" y="1621415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BE5827AE-94DA-4CAC-9D4E-CF93EDB40B9D}"/>
              </a:ext>
            </a:extLst>
          </p:cNvPr>
          <p:cNvSpPr/>
          <p:nvPr/>
        </p:nvSpPr>
        <p:spPr>
          <a:xfrm rot="5400000">
            <a:off x="4073053" y="712405"/>
            <a:ext cx="227788" cy="18369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34D7B3-9049-4A6E-8820-200AEE69B3E2}"/>
              </a:ext>
            </a:extLst>
          </p:cNvPr>
          <p:cNvSpPr txBox="1"/>
          <p:nvPr/>
        </p:nvSpPr>
        <p:spPr>
          <a:xfrm>
            <a:off x="10465195" y="2234031"/>
            <a:ext cx="826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A90AB73B-66E2-4C86-AF7C-AD88B47CE7F1}"/>
              </a:ext>
            </a:extLst>
          </p:cNvPr>
          <p:cNvSpPr/>
          <p:nvPr/>
        </p:nvSpPr>
        <p:spPr>
          <a:xfrm rot="5400000">
            <a:off x="10635876" y="1243594"/>
            <a:ext cx="217334" cy="19893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1574B2-51FC-48C6-A35D-88B6F5C10C91}"/>
              </a:ext>
            </a:extLst>
          </p:cNvPr>
          <p:cNvSpPr txBox="1"/>
          <p:nvPr/>
        </p:nvSpPr>
        <p:spPr>
          <a:xfrm>
            <a:off x="10451055" y="1388443"/>
            <a:ext cx="826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F4E111AC-5EC1-4C78-9CB5-3C2A3181EE38}"/>
              </a:ext>
            </a:extLst>
          </p:cNvPr>
          <p:cNvSpPr/>
          <p:nvPr/>
        </p:nvSpPr>
        <p:spPr>
          <a:xfrm rot="5400000">
            <a:off x="10621736" y="398006"/>
            <a:ext cx="217334" cy="19893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BEA542-57EB-4057-AFDC-0A82478B0DF0}"/>
              </a:ext>
            </a:extLst>
          </p:cNvPr>
          <p:cNvSpPr txBox="1"/>
          <p:nvPr/>
        </p:nvSpPr>
        <p:spPr>
          <a:xfrm>
            <a:off x="736978" y="4606938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A06123-5958-49A3-8604-4D28C67ED1D7}"/>
              </a:ext>
            </a:extLst>
          </p:cNvPr>
          <p:cNvCxnSpPr/>
          <p:nvPr/>
        </p:nvCxnSpPr>
        <p:spPr>
          <a:xfrm>
            <a:off x="1780946" y="4811585"/>
            <a:ext cx="586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16A761C-4AD0-40E8-BB6E-51DBA33DBF0C}"/>
              </a:ext>
            </a:extLst>
          </p:cNvPr>
          <p:cNvSpPr txBox="1"/>
          <p:nvPr/>
        </p:nvSpPr>
        <p:spPr>
          <a:xfrm>
            <a:off x="10782421" y="4121902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771FF76-CDBD-4BAC-8668-96BA961FEE45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10074055" y="4306568"/>
            <a:ext cx="7083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43FB6B0-A8EB-480E-882F-E741DA824ACA}"/>
              </a:ext>
            </a:extLst>
          </p:cNvPr>
          <p:cNvSpPr/>
          <p:nvPr/>
        </p:nvSpPr>
        <p:spPr>
          <a:xfrm>
            <a:off x="47743" y="5900920"/>
            <a:ext cx="115180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HK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Can we develop the tighter lower and upper bound functions?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1B102-C38A-4ED8-A0C4-95F375F8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7602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F48C-98A2-4575-910D-6BC67FF7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6442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Work: Tangent and Chord Bounds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78D1D405-64D7-4106-974C-3C926F9DB4C3}"/>
              </a:ext>
            </a:extLst>
          </p:cNvPr>
          <p:cNvGraphicFramePr/>
          <p:nvPr>
            <p:extLst/>
          </p:nvPr>
        </p:nvGraphicFramePr>
        <p:xfrm>
          <a:off x="0" y="226552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7" name="AutoShape 3">
            <a:extLst>
              <a:ext uri="{FF2B5EF4-FFF2-40B4-BE49-F238E27FC236}">
                <a16:creationId xmlns:a16="http://schemas.microsoft.com/office/drawing/2014/main" id="{ACE50894-C738-4772-AE7B-2CC1A42E180A}"/>
              </a:ext>
            </a:extLst>
          </p:cNvPr>
          <p:cNvCxnSpPr>
            <a:cxnSpLocks noChangeShapeType="1"/>
            <a:stCxn id="48" idx="0"/>
          </p:cNvCxnSpPr>
          <p:nvPr/>
        </p:nvCxnSpPr>
        <p:spPr bwMode="auto">
          <a:xfrm flipH="1">
            <a:off x="2373630" y="4132014"/>
            <a:ext cx="441" cy="4626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Oval 8">
            <a:extLst>
              <a:ext uri="{FF2B5EF4-FFF2-40B4-BE49-F238E27FC236}">
                <a16:creationId xmlns:a16="http://schemas.microsoft.com/office/drawing/2014/main" id="{DF7D048D-76E7-4D59-A6E3-D83429042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633" y="413201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E31CC9-E044-45C6-AB85-AEE6CAAD346A}"/>
              </a:ext>
            </a:extLst>
          </p:cNvPr>
          <p:cNvCxnSpPr/>
          <p:nvPr/>
        </p:nvCxnSpPr>
        <p:spPr bwMode="auto">
          <a:xfrm>
            <a:off x="1856509" y="277939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2A6BE2-4DBF-4372-937F-22AA599AE474}"/>
              </a:ext>
            </a:extLst>
          </p:cNvPr>
          <p:cNvCxnSpPr/>
          <p:nvPr/>
        </p:nvCxnSpPr>
        <p:spPr bwMode="auto">
          <a:xfrm>
            <a:off x="4502727" y="2758282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443A01E-3002-4BAB-9E89-EF758552830B}"/>
              </a:ext>
            </a:extLst>
          </p:cNvPr>
          <p:cNvCxnSpPr/>
          <p:nvPr/>
        </p:nvCxnSpPr>
        <p:spPr bwMode="auto">
          <a:xfrm>
            <a:off x="1866900" y="4476592"/>
            <a:ext cx="2640330" cy="6553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AutoShape 3">
            <a:extLst>
              <a:ext uri="{FF2B5EF4-FFF2-40B4-BE49-F238E27FC236}">
                <a16:creationId xmlns:a16="http://schemas.microsoft.com/office/drawing/2014/main" id="{D7420DD2-82DA-42C4-BEA9-9A60DF3289D8}"/>
              </a:ext>
            </a:extLst>
          </p:cNvPr>
          <p:cNvCxnSpPr>
            <a:cxnSpLocks noChangeShapeType="1"/>
            <a:stCxn id="54" idx="0"/>
          </p:cNvCxnSpPr>
          <p:nvPr/>
        </p:nvCxnSpPr>
        <p:spPr bwMode="auto">
          <a:xfrm>
            <a:off x="3155810" y="4561197"/>
            <a:ext cx="1410" cy="23670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26FA2DB-88AD-4722-9894-777F61D40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055" y="4930998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" name="Oval 8">
            <a:extLst>
              <a:ext uri="{FF2B5EF4-FFF2-40B4-BE49-F238E27FC236}">
                <a16:creationId xmlns:a16="http://schemas.microsoft.com/office/drawing/2014/main" id="{E6E9ED8C-9F6E-49E0-873F-6F41CCFF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372" y="4561197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7" name="Text Box 29">
            <a:extLst>
              <a:ext uri="{FF2B5EF4-FFF2-40B4-BE49-F238E27FC236}">
                <a16:creationId xmlns:a16="http://schemas.microsoft.com/office/drawing/2014/main" id="{36025338-9F55-48D9-AA5E-BC2D8C31E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443" y="4491532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 Box 29">
            <a:extLst>
              <a:ext uri="{FF2B5EF4-FFF2-40B4-BE49-F238E27FC236}">
                <a16:creationId xmlns:a16="http://schemas.microsoft.com/office/drawing/2014/main" id="{4C962F12-1EC3-463D-BA8A-E87C4391E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928" y="3539536"/>
            <a:ext cx="2538084" cy="6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tangent line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F7A52A1-45FD-4723-9DB5-F84C2A8DF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811" y="5093558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48B7514-1E35-47BC-8E03-D867ABFC84A8}"/>
              </a:ext>
            </a:extLst>
          </p:cNvPr>
          <p:cNvGrpSpPr/>
          <p:nvPr/>
        </p:nvGrpSpPr>
        <p:grpSpPr>
          <a:xfrm>
            <a:off x="1638877" y="3344939"/>
            <a:ext cx="3162758" cy="1622972"/>
            <a:chOff x="3162877" y="2476417"/>
            <a:chExt cx="3162758" cy="1622972"/>
          </a:xfrm>
        </p:grpSpPr>
        <p:sp>
          <p:nvSpPr>
            <p:cNvPr id="61" name="Text Box 29">
              <a:extLst>
                <a:ext uri="{FF2B5EF4-FFF2-40B4-BE49-F238E27FC236}">
                  <a16:creationId xmlns:a16="http://schemas.microsoft.com/office/drawing/2014/main" id="{AA30EFCE-9C8B-467E-9F0C-F7BE31A05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 Box 29">
              <a:extLst>
                <a:ext uri="{FF2B5EF4-FFF2-40B4-BE49-F238E27FC236}">
                  <a16:creationId xmlns:a16="http://schemas.microsoft.com/office/drawing/2014/main" id="{B3AB06FC-E62B-4ACE-80B7-B1BF486D4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3F519B2B-CBF0-4CAC-BB39-EC6CAF38E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" name="Text Box 29">
              <a:extLst>
                <a:ext uri="{FF2B5EF4-FFF2-40B4-BE49-F238E27FC236}">
                  <a16:creationId xmlns:a16="http://schemas.microsoft.com/office/drawing/2014/main" id="{27970017-18BF-4FA8-87AA-D8C7713E4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F5CD2819-1F0A-4EA2-9D6C-361FEC9A0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950997B-E6C2-4A86-9F93-26A1F8033ED1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1866900" y="5093558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48E526E-BFE5-432C-9F1A-8390D008A7C4}"/>
              </a:ext>
            </a:extLst>
          </p:cNvPr>
          <p:cNvSpPr txBox="1"/>
          <p:nvPr/>
        </p:nvSpPr>
        <p:spPr>
          <a:xfrm>
            <a:off x="2473603" y="5093480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9B1E3C49-9702-4EB6-A32B-85C52565C281}"/>
              </a:ext>
            </a:extLst>
          </p:cNvPr>
          <p:cNvGraphicFramePr/>
          <p:nvPr>
            <p:extLst/>
          </p:nvPr>
        </p:nvGraphicFramePr>
        <p:xfrm>
          <a:off x="6168085" y="226552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9" name="AutoShape 3">
            <a:extLst>
              <a:ext uri="{FF2B5EF4-FFF2-40B4-BE49-F238E27FC236}">
                <a16:creationId xmlns:a16="http://schemas.microsoft.com/office/drawing/2014/main" id="{5BAC084F-2032-4ACB-81AC-0095DD5CC18C}"/>
              </a:ext>
            </a:extLst>
          </p:cNvPr>
          <p:cNvCxnSpPr>
            <a:cxnSpLocks noChangeShapeType="1"/>
            <a:endCxn id="70" idx="4"/>
          </p:cNvCxnSpPr>
          <p:nvPr/>
        </p:nvCxnSpPr>
        <p:spPr bwMode="auto">
          <a:xfrm>
            <a:off x="8540445" y="4048602"/>
            <a:ext cx="1711" cy="16093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8B643BEA-F373-4693-93A6-6B824CC6E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718" y="413201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730C98-A17F-4719-9DE1-AA3DE81F3233}"/>
              </a:ext>
            </a:extLst>
          </p:cNvPr>
          <p:cNvCxnSpPr/>
          <p:nvPr/>
        </p:nvCxnSpPr>
        <p:spPr bwMode="auto">
          <a:xfrm>
            <a:off x="8027365" y="3804762"/>
            <a:ext cx="2661920" cy="13157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54E6451-91F5-418B-8504-731A6FD94C48}"/>
              </a:ext>
            </a:extLst>
          </p:cNvPr>
          <p:cNvCxnSpPr/>
          <p:nvPr/>
        </p:nvCxnSpPr>
        <p:spPr bwMode="auto">
          <a:xfrm>
            <a:off x="8024594" y="277939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9C78467-94E4-444C-8ECE-6459D9119500}"/>
              </a:ext>
            </a:extLst>
          </p:cNvPr>
          <p:cNvCxnSpPr/>
          <p:nvPr/>
        </p:nvCxnSpPr>
        <p:spPr bwMode="auto">
          <a:xfrm>
            <a:off x="10670812" y="2758282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AutoShape 3">
            <a:extLst>
              <a:ext uri="{FF2B5EF4-FFF2-40B4-BE49-F238E27FC236}">
                <a16:creationId xmlns:a16="http://schemas.microsoft.com/office/drawing/2014/main" id="{3789AA43-14FF-4FA5-94FF-3DD2F490F517}"/>
              </a:ext>
            </a:extLst>
          </p:cNvPr>
          <p:cNvCxnSpPr>
            <a:cxnSpLocks noChangeShapeType="1"/>
            <a:endCxn id="77" idx="4"/>
          </p:cNvCxnSpPr>
          <p:nvPr/>
        </p:nvCxnSpPr>
        <p:spPr bwMode="auto">
          <a:xfrm>
            <a:off x="9320225" y="4444842"/>
            <a:ext cx="3670" cy="193879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3">
            <a:extLst>
              <a:ext uri="{FF2B5EF4-FFF2-40B4-BE49-F238E27FC236}">
                <a16:creationId xmlns:a16="http://schemas.microsoft.com/office/drawing/2014/main" id="{74576AE5-D87D-4CF0-9D35-6A61CFEA83E5}"/>
              </a:ext>
            </a:extLst>
          </p:cNvPr>
          <p:cNvCxnSpPr>
            <a:cxnSpLocks noChangeShapeType="1"/>
            <a:endCxn id="76" idx="4"/>
          </p:cNvCxnSpPr>
          <p:nvPr/>
        </p:nvCxnSpPr>
        <p:spPr bwMode="auto">
          <a:xfrm>
            <a:off x="10183825" y="4851242"/>
            <a:ext cx="1753" cy="157280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88131272-A451-40DB-BBDF-C78045411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140" y="4930998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13F48D1-4AA0-40F8-AF95-5BD1788F0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457" y="4561197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0" name="Text Box 29">
            <a:extLst>
              <a:ext uri="{FF2B5EF4-FFF2-40B4-BE49-F238E27FC236}">
                <a16:creationId xmlns:a16="http://schemas.microsoft.com/office/drawing/2014/main" id="{9EED9953-54AC-4054-A69D-B38232A33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5528" y="4491532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E9FF2C2-1E33-4C2A-8904-675D8D876B40}"/>
              </a:ext>
            </a:extLst>
          </p:cNvPr>
          <p:cNvGrpSpPr/>
          <p:nvPr/>
        </p:nvGrpSpPr>
        <p:grpSpPr>
          <a:xfrm>
            <a:off x="7806962" y="3320555"/>
            <a:ext cx="3174950" cy="2003693"/>
            <a:chOff x="3162877" y="2452033"/>
            <a:chExt cx="3174950" cy="2003693"/>
          </a:xfrm>
        </p:grpSpPr>
        <p:sp>
          <p:nvSpPr>
            <p:cNvPr id="82" name="Text Box 29">
              <a:extLst>
                <a:ext uri="{FF2B5EF4-FFF2-40B4-BE49-F238E27FC236}">
                  <a16:creationId xmlns:a16="http://schemas.microsoft.com/office/drawing/2014/main" id="{F7D99AED-FE49-4463-A18B-7AB9E2867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52033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 Box 29">
              <a:extLst>
                <a:ext uri="{FF2B5EF4-FFF2-40B4-BE49-F238E27FC236}">
                  <a16:creationId xmlns:a16="http://schemas.microsoft.com/office/drawing/2014/main" id="{B6EF4D8D-4F31-41F1-B386-EBD87F5DB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3309723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4" name="Text Box 29">
              <a:extLst>
                <a:ext uri="{FF2B5EF4-FFF2-40B4-BE49-F238E27FC236}">
                  <a16:creationId xmlns:a16="http://schemas.microsoft.com/office/drawing/2014/main" id="{A6369355-023A-4C14-BD61-CE4A3E6F0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692293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5" name="Text Box 29">
              <a:extLst>
                <a:ext uri="{FF2B5EF4-FFF2-40B4-BE49-F238E27FC236}">
                  <a16:creationId xmlns:a16="http://schemas.microsoft.com/office/drawing/2014/main" id="{B6293358-53BB-40BF-A1EF-18E750325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405343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6" name="Text Box 29">
              <a:extLst>
                <a:ext uri="{FF2B5EF4-FFF2-40B4-BE49-F238E27FC236}">
                  <a16:creationId xmlns:a16="http://schemas.microsoft.com/office/drawing/2014/main" id="{956A3043-0C94-47C2-AEE9-D9540B7DF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8524" y="3733674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5D2323F3-8EA5-40F1-96E7-FB4830854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136" y="3767678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278F13-9014-4909-8F4F-F08082F56B46}"/>
              </a:ext>
            </a:extLst>
          </p:cNvPr>
          <p:cNvSpPr txBox="1"/>
          <p:nvPr/>
        </p:nvSpPr>
        <p:spPr>
          <a:xfrm>
            <a:off x="9216085" y="3916594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chord:</a:t>
            </a:r>
          </a:p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HK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(x)=m</a:t>
            </a:r>
            <a:r>
              <a:rPr lang="en-US" altLang="zh-HK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c</a:t>
            </a:r>
            <a:r>
              <a:rPr lang="en-US" altLang="zh-HK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3F2A58E-D0FB-4786-B44B-C746B7D99D03}"/>
              </a:ext>
            </a:extLst>
          </p:cNvPr>
          <p:cNvCxnSpPr>
            <a:cxnSpLocks/>
          </p:cNvCxnSpPr>
          <p:nvPr/>
        </p:nvCxnSpPr>
        <p:spPr>
          <a:xfrm>
            <a:off x="8091355" y="3800317"/>
            <a:ext cx="2563320" cy="51469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42AAFEC-97C2-4234-9338-E06650A6AC81}"/>
              </a:ext>
            </a:extLst>
          </p:cNvPr>
          <p:cNvSpPr txBox="1"/>
          <p:nvPr/>
        </p:nvSpPr>
        <p:spPr>
          <a:xfrm>
            <a:off x="8724772" y="3241276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F1B92208-65D3-4933-B8EE-EE5B69022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079" y="811817"/>
            <a:ext cx="6048375" cy="35242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4693D43-2676-46C3-99C0-CF99AF383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000" y="1709671"/>
            <a:ext cx="6029325" cy="33337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E08DB81-C118-4B53-9158-E435439F7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03" y="894357"/>
            <a:ext cx="5133975" cy="77152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69A4894-BEC0-40D4-AA1E-7373BF949904}"/>
              </a:ext>
            </a:extLst>
          </p:cNvPr>
          <p:cNvSpPr txBox="1"/>
          <p:nvPr/>
        </p:nvSpPr>
        <p:spPr>
          <a:xfrm>
            <a:off x="4015094" y="1460622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C5390E48-310B-4952-B13D-849191AC5118}"/>
              </a:ext>
            </a:extLst>
          </p:cNvPr>
          <p:cNvSpPr/>
          <p:nvPr/>
        </p:nvSpPr>
        <p:spPr>
          <a:xfrm rot="5400000">
            <a:off x="4104347" y="551612"/>
            <a:ext cx="227788" cy="18369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DC8EEC-41B7-4155-A106-8039832DA655}"/>
              </a:ext>
            </a:extLst>
          </p:cNvPr>
          <p:cNvSpPr txBox="1"/>
          <p:nvPr/>
        </p:nvSpPr>
        <p:spPr>
          <a:xfrm>
            <a:off x="10496489" y="2073238"/>
            <a:ext cx="826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63F09B1F-396C-41D1-9153-07C32ACC6317}"/>
              </a:ext>
            </a:extLst>
          </p:cNvPr>
          <p:cNvSpPr/>
          <p:nvPr/>
        </p:nvSpPr>
        <p:spPr>
          <a:xfrm rot="5400000">
            <a:off x="10667170" y="1082801"/>
            <a:ext cx="217334" cy="19893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DA5B36-BF81-401D-B6BA-EB82A423C59B}"/>
              </a:ext>
            </a:extLst>
          </p:cNvPr>
          <p:cNvSpPr txBox="1"/>
          <p:nvPr/>
        </p:nvSpPr>
        <p:spPr>
          <a:xfrm>
            <a:off x="10482349" y="1227650"/>
            <a:ext cx="826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ight Brace 98">
            <a:extLst>
              <a:ext uri="{FF2B5EF4-FFF2-40B4-BE49-F238E27FC236}">
                <a16:creationId xmlns:a16="http://schemas.microsoft.com/office/drawing/2014/main" id="{8EB94947-9572-4AF5-8BC6-07D22343BC16}"/>
              </a:ext>
            </a:extLst>
          </p:cNvPr>
          <p:cNvSpPr/>
          <p:nvPr/>
        </p:nvSpPr>
        <p:spPr>
          <a:xfrm rot="5400000">
            <a:off x="10653030" y="237213"/>
            <a:ext cx="217334" cy="19893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C21518F-B204-40A7-9F44-73D3552F1856}"/>
              </a:ext>
            </a:extLst>
          </p:cNvPr>
          <p:cNvSpPr txBox="1"/>
          <p:nvPr/>
        </p:nvSpPr>
        <p:spPr>
          <a:xfrm>
            <a:off x="0" y="6363693"/>
            <a:ext cx="85404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How to compute these tight bounds quickly?</a:t>
            </a:r>
            <a:endParaRPr lang="zh-HK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F9644-8C9A-4832-9C01-3867EA36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525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1714</Words>
  <Application>Microsoft Office PowerPoint</Application>
  <PresentationFormat>Widescreen</PresentationFormat>
  <Paragraphs>244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KARL: Fast Kernel Aggregation Queries</vt:lpstr>
      <vt:lpstr>Kernel Density Estimation/ Classification</vt:lpstr>
      <vt:lpstr>Kernel Support Vector Machine Classification</vt:lpstr>
      <vt:lpstr>Kernel Aggregation Queries (KAQ)</vt:lpstr>
      <vt:lpstr>Kernel Aggregation Queries are slow!</vt:lpstr>
      <vt:lpstr>Existing Work: Bounding Functions</vt:lpstr>
      <vt:lpstr>Existing Work: Bounding Functions</vt:lpstr>
      <vt:lpstr>Weakness of Existing Bound Functions</vt:lpstr>
      <vt:lpstr>Our Work: Tangent and Chord Bounds</vt:lpstr>
      <vt:lpstr>O(d)-time Tighter Linear Bound</vt:lpstr>
      <vt:lpstr>Advanced Version:  Optimized Tangent Bounds</vt:lpstr>
      <vt:lpstr>Other kernel functions: Polynomial kernel</vt:lpstr>
      <vt:lpstr>Wrong Bound Functions for Tangent and Chord</vt:lpstr>
      <vt:lpstr>Correct Bound Functions via Rotation</vt:lpstr>
      <vt:lpstr>Experimental Results (Gaussian kernel):</vt:lpstr>
      <vt:lpstr>Experimental Results (Polynomial kernel):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Aggregation Queries</dc:title>
  <dc:creator>Edison</dc:creator>
  <cp:lastModifiedBy>Edison</cp:lastModifiedBy>
  <cp:revision>17</cp:revision>
  <dcterms:created xsi:type="dcterms:W3CDTF">2018-11-27T13:49:18Z</dcterms:created>
  <dcterms:modified xsi:type="dcterms:W3CDTF">2018-11-27T15:38:09Z</dcterms:modified>
</cp:coreProperties>
</file>