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12" r:id="rId2"/>
    <p:sldId id="290" r:id="rId3"/>
    <p:sldId id="317" r:id="rId4"/>
    <p:sldId id="318" r:id="rId5"/>
    <p:sldId id="292" r:id="rId6"/>
    <p:sldId id="315" r:id="rId7"/>
    <p:sldId id="294" r:id="rId8"/>
    <p:sldId id="295" r:id="rId9"/>
    <p:sldId id="296" r:id="rId10"/>
    <p:sldId id="316" r:id="rId11"/>
    <p:sldId id="301" r:id="rId12"/>
    <p:sldId id="319" r:id="rId13"/>
    <p:sldId id="298" r:id="rId14"/>
    <p:sldId id="300" r:id="rId15"/>
    <p:sldId id="311" r:id="rId16"/>
    <p:sldId id="320" r:id="rId17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70C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0.60000000000000009</c:v>
                </c:pt>
                <c:pt idx="4">
                  <c:v>0.8</c:v>
                </c:pt>
                <c:pt idx="5">
                  <c:v>1</c:v>
                </c:pt>
                <c:pt idx="6">
                  <c:v>1.2000000000000002</c:v>
                </c:pt>
                <c:pt idx="7">
                  <c:v>1.4000000000000001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1</c:v>
                </c:pt>
                <c:pt idx="1">
                  <c:v>0.81873075307798182</c:v>
                </c:pt>
                <c:pt idx="2">
                  <c:v>0.67032004603563933</c:v>
                </c:pt>
                <c:pt idx="3">
                  <c:v>0.54881163609402639</c:v>
                </c:pt>
                <c:pt idx="4">
                  <c:v>0.44932896411722156</c:v>
                </c:pt>
                <c:pt idx="5">
                  <c:v>0.36787944117144233</c:v>
                </c:pt>
                <c:pt idx="6">
                  <c:v>0.30119421191220203</c:v>
                </c:pt>
                <c:pt idx="7">
                  <c:v>0.24659696394160643</c:v>
                </c:pt>
                <c:pt idx="8">
                  <c:v>0.20189651799465538</c:v>
                </c:pt>
                <c:pt idx="9">
                  <c:v>0.16529888822158653</c:v>
                </c:pt>
                <c:pt idx="10">
                  <c:v>0.1353352832366127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FA5-4FEF-9038-3FB5782C0A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3110992"/>
        <c:axId val="323111976"/>
      </c:scatterChart>
      <c:valAx>
        <c:axId val="323110992"/>
        <c:scaling>
          <c:orientation val="minMax"/>
          <c:max val="2"/>
        </c:scaling>
        <c:delete val="0"/>
        <c:axPos val="b"/>
        <c:numFmt formatCode="#,##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HK"/>
          </a:p>
        </c:txPr>
        <c:crossAx val="323111976"/>
        <c:crosses val="autoZero"/>
        <c:crossBetween val="midCat"/>
      </c:valAx>
      <c:valAx>
        <c:axId val="323111976"/>
        <c:scaling>
          <c:orientation val="minMax"/>
          <c:max val="1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HK"/>
          </a:p>
        </c:txPr>
        <c:crossAx val="323110992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HK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0.60000000000000009</c:v>
                </c:pt>
                <c:pt idx="4">
                  <c:v>0.8</c:v>
                </c:pt>
                <c:pt idx="5">
                  <c:v>1</c:v>
                </c:pt>
                <c:pt idx="6">
                  <c:v>1.2000000000000002</c:v>
                </c:pt>
                <c:pt idx="7">
                  <c:v>1.4000000000000001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1</c:v>
                </c:pt>
                <c:pt idx="1">
                  <c:v>0.81873075307798182</c:v>
                </c:pt>
                <c:pt idx="2">
                  <c:v>0.67032004603563933</c:v>
                </c:pt>
                <c:pt idx="3">
                  <c:v>0.54881163609402639</c:v>
                </c:pt>
                <c:pt idx="4">
                  <c:v>0.44932896411722156</c:v>
                </c:pt>
                <c:pt idx="5">
                  <c:v>0.36787944117144233</c:v>
                </c:pt>
                <c:pt idx="6">
                  <c:v>0.30119421191220203</c:v>
                </c:pt>
                <c:pt idx="7">
                  <c:v>0.24659696394160643</c:v>
                </c:pt>
                <c:pt idx="8">
                  <c:v>0.20189651799465538</c:v>
                </c:pt>
                <c:pt idx="9">
                  <c:v>0.16529888822158653</c:v>
                </c:pt>
                <c:pt idx="10">
                  <c:v>0.1353352832366127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FDF-4BBE-B99A-7883FB5044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3110992"/>
        <c:axId val="323111976"/>
      </c:scatterChart>
      <c:valAx>
        <c:axId val="323110992"/>
        <c:scaling>
          <c:orientation val="minMax"/>
          <c:max val="2"/>
        </c:scaling>
        <c:delete val="0"/>
        <c:axPos val="b"/>
        <c:numFmt formatCode="#,##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HK"/>
          </a:p>
        </c:txPr>
        <c:crossAx val="323111976"/>
        <c:crosses val="autoZero"/>
        <c:crossBetween val="midCat"/>
      </c:valAx>
      <c:valAx>
        <c:axId val="323111976"/>
        <c:scaling>
          <c:orientation val="minMax"/>
          <c:max val="1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HK"/>
          </a:p>
        </c:txPr>
        <c:crossAx val="323110992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HK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0.60000000000000009</c:v>
                </c:pt>
                <c:pt idx="4">
                  <c:v>0.8</c:v>
                </c:pt>
                <c:pt idx="5">
                  <c:v>1</c:v>
                </c:pt>
                <c:pt idx="6">
                  <c:v>1.2000000000000002</c:v>
                </c:pt>
                <c:pt idx="7">
                  <c:v>1.4000000000000001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1</c:v>
                </c:pt>
                <c:pt idx="1">
                  <c:v>0.81873075307798182</c:v>
                </c:pt>
                <c:pt idx="2">
                  <c:v>0.67032004603563933</c:v>
                </c:pt>
                <c:pt idx="3">
                  <c:v>0.54881163609402639</c:v>
                </c:pt>
                <c:pt idx="4">
                  <c:v>0.44932896411722156</c:v>
                </c:pt>
                <c:pt idx="5">
                  <c:v>0.36787944117144233</c:v>
                </c:pt>
                <c:pt idx="6">
                  <c:v>0.30119421191220203</c:v>
                </c:pt>
                <c:pt idx="7">
                  <c:v>0.24659696394160643</c:v>
                </c:pt>
                <c:pt idx="8">
                  <c:v>0.20189651799465538</c:v>
                </c:pt>
                <c:pt idx="9">
                  <c:v>0.16529888822158653</c:v>
                </c:pt>
                <c:pt idx="10">
                  <c:v>0.1353352832366127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405-4DAD-9083-F17A2CE791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3110992"/>
        <c:axId val="323111976"/>
      </c:scatterChart>
      <c:valAx>
        <c:axId val="323110992"/>
        <c:scaling>
          <c:orientation val="minMax"/>
          <c:max val="2"/>
        </c:scaling>
        <c:delete val="0"/>
        <c:axPos val="b"/>
        <c:numFmt formatCode="#,##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HK"/>
          </a:p>
        </c:txPr>
        <c:crossAx val="323111976"/>
        <c:crosses val="autoZero"/>
        <c:crossBetween val="midCat"/>
      </c:valAx>
      <c:valAx>
        <c:axId val="323111976"/>
        <c:scaling>
          <c:orientation val="minMax"/>
          <c:max val="1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HK"/>
          </a:p>
        </c:txPr>
        <c:crossAx val="323110992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HK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0.60000000000000009</c:v>
                </c:pt>
                <c:pt idx="4">
                  <c:v>0.8</c:v>
                </c:pt>
                <c:pt idx="5">
                  <c:v>1</c:v>
                </c:pt>
                <c:pt idx="6">
                  <c:v>1.2000000000000002</c:v>
                </c:pt>
                <c:pt idx="7">
                  <c:v>1.4000000000000001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1</c:v>
                </c:pt>
                <c:pt idx="1">
                  <c:v>0.81873075307798182</c:v>
                </c:pt>
                <c:pt idx="2">
                  <c:v>0.67032004603563933</c:v>
                </c:pt>
                <c:pt idx="3">
                  <c:v>0.54881163609402639</c:v>
                </c:pt>
                <c:pt idx="4">
                  <c:v>0.44932896411722156</c:v>
                </c:pt>
                <c:pt idx="5">
                  <c:v>0.36787944117144233</c:v>
                </c:pt>
                <c:pt idx="6">
                  <c:v>0.30119421191220203</c:v>
                </c:pt>
                <c:pt idx="7">
                  <c:v>0.24659696394160643</c:v>
                </c:pt>
                <c:pt idx="8">
                  <c:v>0.20189651799465538</c:v>
                </c:pt>
                <c:pt idx="9">
                  <c:v>0.16529888822158653</c:v>
                </c:pt>
                <c:pt idx="10">
                  <c:v>0.1353352832366127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405-4DAD-9083-F17A2CE791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3110992"/>
        <c:axId val="323111976"/>
      </c:scatterChart>
      <c:valAx>
        <c:axId val="323110992"/>
        <c:scaling>
          <c:orientation val="minMax"/>
          <c:max val="2"/>
        </c:scaling>
        <c:delete val="0"/>
        <c:axPos val="b"/>
        <c:numFmt formatCode="#,##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HK"/>
          </a:p>
        </c:txPr>
        <c:crossAx val="323111976"/>
        <c:crosses val="autoZero"/>
        <c:crossBetween val="midCat"/>
      </c:valAx>
      <c:valAx>
        <c:axId val="323111976"/>
        <c:scaling>
          <c:orientation val="minMax"/>
          <c:max val="1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HK"/>
          </a:p>
        </c:txPr>
        <c:crossAx val="323110992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HK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0.60000000000000009</c:v>
                </c:pt>
                <c:pt idx="4">
                  <c:v>0.8</c:v>
                </c:pt>
                <c:pt idx="5">
                  <c:v>1</c:v>
                </c:pt>
                <c:pt idx="6">
                  <c:v>1.2000000000000002</c:v>
                </c:pt>
                <c:pt idx="7">
                  <c:v>1.4000000000000001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1</c:v>
                </c:pt>
                <c:pt idx="1">
                  <c:v>0.81873075307798182</c:v>
                </c:pt>
                <c:pt idx="2">
                  <c:v>0.67032004603563933</c:v>
                </c:pt>
                <c:pt idx="3">
                  <c:v>0.54881163609402639</c:v>
                </c:pt>
                <c:pt idx="4">
                  <c:v>0.44932896411722156</c:v>
                </c:pt>
                <c:pt idx="5">
                  <c:v>0.36787944117144233</c:v>
                </c:pt>
                <c:pt idx="6">
                  <c:v>0.30119421191220203</c:v>
                </c:pt>
                <c:pt idx="7">
                  <c:v>0.24659696394160643</c:v>
                </c:pt>
                <c:pt idx="8">
                  <c:v>0.20189651799465538</c:v>
                </c:pt>
                <c:pt idx="9">
                  <c:v>0.16529888822158653</c:v>
                </c:pt>
                <c:pt idx="10">
                  <c:v>0.1353352832366127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ACD-4879-A392-E80C5F8311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3110992"/>
        <c:axId val="323111976"/>
      </c:scatterChart>
      <c:valAx>
        <c:axId val="323110992"/>
        <c:scaling>
          <c:orientation val="minMax"/>
          <c:max val="2"/>
        </c:scaling>
        <c:delete val="0"/>
        <c:axPos val="b"/>
        <c:numFmt formatCode="#,##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HK"/>
          </a:p>
        </c:txPr>
        <c:crossAx val="323111976"/>
        <c:crosses val="autoZero"/>
        <c:crossBetween val="midCat"/>
      </c:valAx>
      <c:valAx>
        <c:axId val="323111976"/>
        <c:scaling>
          <c:orientation val="minMax"/>
          <c:max val="1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HK"/>
          </a:p>
        </c:txPr>
        <c:crossAx val="323110992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HK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796B2-CECE-48E9-B3FE-720105A41541}" type="datetimeFigureOut">
              <a:rPr lang="zh-HK" altLang="en-US" smtClean="0"/>
              <a:t>8/4/2019</a:t>
            </a:fld>
            <a:endParaRPr lang="zh-HK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F32525-796E-445D-862A-04C0833E613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221099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5B561-9A97-4F17-B7B9-5CFD3A81E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DCE7F-F71F-4891-90BB-7AA278224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HK"/>
              <a:t>Click to edit Master subtitle style</a:t>
            </a:r>
            <a:endParaRPr lang="zh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27F79-6A98-47C3-8902-F4B4E2ECB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831C5-B29B-4C25-8844-0034E87C4BC6}" type="datetime1">
              <a:rPr lang="zh-HK" altLang="en-US" smtClean="0"/>
              <a:t>8/4/2019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4B95F-6F8B-4E5F-8F8F-5FE50C991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DB139-4483-4D48-AE1F-4811B9D6F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607827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D8649-27B7-428B-A38F-B92EC767B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1ACA09-74D3-4F28-A387-AADF48902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76F3D-6F87-4D5D-83BB-6D9D3A9E2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2906-0844-4288-A8FB-1A0AFF7F7240}" type="datetime1">
              <a:rPr lang="zh-HK" altLang="en-US" smtClean="0"/>
              <a:t>8/4/2019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2F513-8B33-4935-AE7D-A924D16B5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A6CAF-80CA-43D6-8C98-2D7FF3692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2158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FB9368-0F8F-4581-A7FA-EF30159667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342323-4746-4A70-AAEA-807809F8B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0F85F-C156-4C15-A24C-84D9BC2ED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6CA5A-A448-4E94-AF68-F9F1CC20894F}" type="datetime1">
              <a:rPr lang="zh-HK" altLang="en-US" smtClean="0"/>
              <a:t>8/4/2019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36DDF-77B4-430B-8E0B-7BA66CECC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E6AFC-638B-4798-89EA-F332B3796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760318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8C13B-5141-48D5-BA23-84F8FC0EB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67566-4AED-423B-92FD-504D6F2AF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C8EE2-369F-4E53-9D1F-7B1D9A0AD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5316-E0E8-4F62-A434-791C6A026C4E}" type="datetime1">
              <a:rPr lang="zh-HK" altLang="en-US" smtClean="0"/>
              <a:t>8/4/2019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06003-27B9-4BF7-B219-876691444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257D7-554B-471C-AABF-2816B4046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17843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893D8-A805-4020-9769-B31916E90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0E52B6-6A4E-4C7C-A915-E13AC895F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CD636-6CDA-4E2E-A14A-2CEC58009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C757-3013-405D-BA55-43C4530FF661}" type="datetime1">
              <a:rPr lang="zh-HK" altLang="en-US" smtClean="0"/>
              <a:t>8/4/2019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68D33-5850-4D7C-8007-3190578BA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2F1BC-7B42-4307-BB06-5972443B3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85550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E9B06-7983-4A90-9A4A-D65C779C9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46EF4-B276-4898-B6B1-639DFAAA79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452735-4F8D-4234-AEF1-337E33A5F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6C8F1-0F60-4158-879D-F3ADAAA0A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85B7A-80D9-46D8-AD13-BC1A6ED2C9AB}" type="datetime1">
              <a:rPr lang="zh-HK" altLang="en-US" smtClean="0"/>
              <a:t>8/4/2019</a:t>
            </a:fld>
            <a:endParaRPr lang="zh-HK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221CC-517C-4C77-AB6F-9E6D7FAB4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4F3A3-1D22-447D-9A71-37CA95689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92681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07587-468B-433E-A2B3-A173D1FFD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B1897-91C0-47D1-9303-154E37B31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B26E6C-9218-41A0-89D9-04085AECE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E5FFD8-D4DA-4F1A-8144-34828A3CAD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E27B11-7109-408A-B413-AD4AA988F8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99D196-D85F-4AF5-9057-5ABD56851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315C-99C0-4DC9-8DA1-4CEF9FF5D133}" type="datetime1">
              <a:rPr lang="zh-HK" altLang="en-US" smtClean="0"/>
              <a:t>8/4/2019</a:t>
            </a:fld>
            <a:endParaRPr lang="zh-HK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3AB000-12F8-4992-883E-6A3EEABA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8C0946-D31D-4001-9308-DF98ABB02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39961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F3FB2-90B6-4825-AD56-D46C7FB46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C9953C-C38C-4C8F-8D12-AF21B02E4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43159-DC91-466D-BF21-D1290BA69855}" type="datetime1">
              <a:rPr lang="zh-HK" altLang="en-US" smtClean="0"/>
              <a:t>8/4/2019</a:t>
            </a:fld>
            <a:endParaRPr lang="zh-HK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5880BD-EF41-4D28-8536-66786C935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4C8F49-5E4B-421D-B546-E00BF87BA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56378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7E6EA5-1C53-4F2A-B930-32CEF3AD6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D61E-3050-467B-9CCD-D5DD34C20EBF}" type="datetime1">
              <a:rPr lang="zh-HK" altLang="en-US" smtClean="0"/>
              <a:t>8/4/2019</a:t>
            </a:fld>
            <a:endParaRPr lang="zh-HK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D8941A-0775-419C-8286-AA61A0C76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C2B7FA-AA6C-415C-B0AF-6BD59AF9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93091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2A0BE-6AB0-4ED0-B475-0F7B28F08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21338-7E56-4A33-B489-F73BCF7D5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E22137-02D2-4546-9DF7-EC60130BE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CB105-E424-4EFC-BBED-3C8EAD335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60766-C753-43D7-99E2-AFC1147051F5}" type="datetime1">
              <a:rPr lang="zh-HK" altLang="en-US" smtClean="0"/>
              <a:t>8/4/2019</a:t>
            </a:fld>
            <a:endParaRPr lang="zh-HK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393831-DF7C-4AAC-A860-2D7DE555A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33597-96E7-4019-84E8-616B7EE7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226536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4616A-6EBD-4098-BE13-A055DF9B2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B6D59F-ECA0-48AE-B9C1-2EE29BAC2C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998DA7-4DCC-4748-A855-04A8BA881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253BB8-A31A-47C4-B287-6BF38B785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D1A1E-33AE-4FB9-A723-29464B340953}" type="datetime1">
              <a:rPr lang="zh-HK" altLang="en-US" smtClean="0"/>
              <a:t>8/4/2019</a:t>
            </a:fld>
            <a:endParaRPr lang="zh-HK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53F13-96C9-413C-AF66-77831B24C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99C12-D6CF-4E78-878B-F95542805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11627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E84836-610F-4F62-90BB-D66A788D0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E867A-CD3F-4915-91CE-EC8C7C192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BB8AB-0F86-4D51-B364-672E4E1CFE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54368-AAF9-4E5D-9858-94B28A4846B0}" type="datetime1">
              <a:rPr lang="zh-HK" altLang="en-US" smtClean="0"/>
              <a:t>8/4/2019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E6A28-83CD-4017-AA03-A81C010520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C8DC9-0ABD-4BE6-8A84-298BB2C353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77B1A-1C67-42C5-99A0-09F9B7C45C0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290394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7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NULL"/><Relationship Id="rId10" Type="http://schemas.openxmlformats.org/officeDocument/2006/relationships/image" Target="../media/image29.png"/><Relationship Id="rId9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ie.ntu.edu.tw/~cjlin/libsvm/" TargetMode="External"/><Relationship Id="rId2" Type="http://schemas.openxmlformats.org/officeDocument/2006/relationships/hyperlink" Target="https://github.com/edisonchan2013928/KARL-Fast-Kernel-Aggregation-Queri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ikit-learn.or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5005C-320F-4CBB-A10F-065E62A5E2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984" y="668013"/>
            <a:ext cx="11983716" cy="1274618"/>
          </a:xfrm>
        </p:spPr>
        <p:txBody>
          <a:bodyPr anchor="ctr">
            <a:noAutofit/>
          </a:bodyPr>
          <a:lstStyle/>
          <a:p>
            <a:r>
              <a:rPr lang="en-US" altLang="zh-HK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KARL: Fast Kernel Aggregation Queries</a:t>
            </a:r>
            <a:endParaRPr lang="zh-HK" alt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AC393B-C9AE-4880-B782-405EF8DFBA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1" y="2595275"/>
            <a:ext cx="11572240" cy="1588798"/>
          </a:xfrm>
        </p:spPr>
        <p:txBody>
          <a:bodyPr>
            <a:normAutofit/>
          </a:bodyPr>
          <a:lstStyle/>
          <a:p>
            <a:r>
              <a:rPr lang="en-US" altLang="zh-HK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(Edison) Tsz Nam Chan</a:t>
            </a:r>
            <a:r>
              <a:rPr lang="en-US" altLang="zh-HK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1,2</a:t>
            </a:r>
            <a:r>
              <a:rPr lang="en-US" altLang="zh-H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	Man Lung Yiu</a:t>
            </a:r>
            <a:r>
              <a:rPr lang="en-US" altLang="zh-HK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H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	Leong </a:t>
            </a:r>
            <a:r>
              <a:rPr lang="en-US" altLang="zh-HK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Hou</a:t>
            </a:r>
            <a:r>
              <a:rPr lang="en-US" altLang="zh-H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</a:t>
            </a:r>
            <a:r>
              <a:rPr lang="en-US" altLang="zh-HK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endParaRPr lang="en-US" altLang="zh-HK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K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H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Univ. of Hong Kong	</a:t>
            </a:r>
            <a:r>
              <a:rPr lang="en-US" altLang="zh-HK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H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Hong Kong Polytechnic Univ.	   </a:t>
            </a:r>
            <a:r>
              <a:rPr lang="en-US" altLang="zh-HK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H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Univ. of Macau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D40DAC-6E44-4E8B-A71E-8B59B92B0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152" y="4493540"/>
            <a:ext cx="1294001" cy="14822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1397E4-2D2F-4CF6-AB0C-C91D5489C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7184" y="4420401"/>
            <a:ext cx="1520641" cy="15593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9A727A-64F3-41E1-9C32-086C05366F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3008" y="4496739"/>
            <a:ext cx="1379797" cy="1377495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69FFA72-7E08-4EE5-93F7-E3D13D7B9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1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390131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9F48C-98A2-4575-910D-6BC67FF7B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56442"/>
            <a:ext cx="10515600" cy="1325563"/>
          </a:xfrm>
        </p:spPr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Idea: Tangent Bound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4F9644-8C9A-4832-9C01-3867EA36B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6B57-15D4-4826-B22A-9BABB5E2B49E}" type="slidenum">
              <a:rPr lang="zh-HK" altLang="en-US" smtClean="0"/>
              <a:t>10</a:t>
            </a:fld>
            <a:endParaRPr lang="zh-HK" alt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5977438-5A66-4261-A3C0-A3C78B42FAF0}"/>
              </a:ext>
            </a:extLst>
          </p:cNvPr>
          <p:cNvSpPr/>
          <p:nvPr/>
        </p:nvSpPr>
        <p:spPr>
          <a:xfrm>
            <a:off x="2529841" y="5264082"/>
            <a:ext cx="779272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sz="3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question 2: </a:t>
            </a:r>
          </a:p>
          <a:p>
            <a:r>
              <a:rPr lang="en-US" altLang="zh-H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compute this tighter bound quickly?</a:t>
            </a:r>
            <a:endParaRPr lang="zh-HK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3" name="Chart 32">
            <a:extLst>
              <a:ext uri="{FF2B5EF4-FFF2-40B4-BE49-F238E27FC236}">
                <a16:creationId xmlns:a16="http://schemas.microsoft.com/office/drawing/2014/main" id="{CA1D886C-564B-489E-A525-8B141A8660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0464946"/>
              </p:ext>
            </p:extLst>
          </p:nvPr>
        </p:nvGraphicFramePr>
        <p:xfrm>
          <a:off x="263922" y="779579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34" name="AutoShape 3">
            <a:extLst>
              <a:ext uri="{FF2B5EF4-FFF2-40B4-BE49-F238E27FC236}">
                <a16:creationId xmlns:a16="http://schemas.microsoft.com/office/drawing/2014/main" id="{10FE2A06-2ABD-4862-9D6A-722C3746693D}"/>
              </a:ext>
            </a:extLst>
          </p:cNvPr>
          <p:cNvCxnSpPr>
            <a:cxnSpLocks noChangeShapeType="1"/>
            <a:stCxn id="35" idx="0"/>
          </p:cNvCxnSpPr>
          <p:nvPr/>
        </p:nvCxnSpPr>
        <p:spPr bwMode="auto">
          <a:xfrm flipH="1">
            <a:off x="2637552" y="2646071"/>
            <a:ext cx="441" cy="462688"/>
          </a:xfrm>
          <a:prstGeom prst="straightConnector1">
            <a:avLst/>
          </a:prstGeom>
          <a:noFill/>
          <a:ln w="6350">
            <a:solidFill>
              <a:srgbClr val="000000"/>
            </a:solidFill>
            <a:miter lim="800000"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Oval 8">
            <a:extLst>
              <a:ext uri="{FF2B5EF4-FFF2-40B4-BE49-F238E27FC236}">
                <a16:creationId xmlns:a16="http://schemas.microsoft.com/office/drawing/2014/main" id="{1D6CE3F0-2085-4AAA-AC8D-3C50D15C61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8555" y="2646071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420F60D-AA9C-47BE-B384-5364A14C3525}"/>
              </a:ext>
            </a:extLst>
          </p:cNvPr>
          <p:cNvCxnSpPr/>
          <p:nvPr/>
        </p:nvCxnSpPr>
        <p:spPr bwMode="auto">
          <a:xfrm>
            <a:off x="2120431" y="1293455"/>
            <a:ext cx="0" cy="3150652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91A889D-06B7-4EED-8482-FB2CC2B61E59}"/>
              </a:ext>
            </a:extLst>
          </p:cNvPr>
          <p:cNvCxnSpPr/>
          <p:nvPr/>
        </p:nvCxnSpPr>
        <p:spPr bwMode="auto">
          <a:xfrm>
            <a:off x="4766649" y="1272339"/>
            <a:ext cx="0" cy="3150652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7562232-ED70-40EE-8277-9F52149B3DF2}"/>
              </a:ext>
            </a:extLst>
          </p:cNvPr>
          <p:cNvCxnSpPr/>
          <p:nvPr/>
        </p:nvCxnSpPr>
        <p:spPr bwMode="auto">
          <a:xfrm>
            <a:off x="2130822" y="2990649"/>
            <a:ext cx="2640330" cy="655320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AutoShape 3">
            <a:extLst>
              <a:ext uri="{FF2B5EF4-FFF2-40B4-BE49-F238E27FC236}">
                <a16:creationId xmlns:a16="http://schemas.microsoft.com/office/drawing/2014/main" id="{39A11357-620E-4A21-B254-DB444EDFFB47}"/>
              </a:ext>
            </a:extLst>
          </p:cNvPr>
          <p:cNvCxnSpPr>
            <a:cxnSpLocks noChangeShapeType="1"/>
            <a:stCxn id="41" idx="0"/>
          </p:cNvCxnSpPr>
          <p:nvPr/>
        </p:nvCxnSpPr>
        <p:spPr bwMode="auto">
          <a:xfrm>
            <a:off x="3419732" y="3075254"/>
            <a:ext cx="1410" cy="236705"/>
          </a:xfrm>
          <a:prstGeom prst="straightConnector1">
            <a:avLst/>
          </a:prstGeom>
          <a:noFill/>
          <a:ln w="6350">
            <a:solidFill>
              <a:srgbClr val="000000"/>
            </a:solidFill>
            <a:miter lim="800000"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41236A2D-3369-4E5F-BC10-DB14657DA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1977" y="3445055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1" name="Oval 8">
            <a:extLst>
              <a:ext uri="{FF2B5EF4-FFF2-40B4-BE49-F238E27FC236}">
                <a16:creationId xmlns:a16="http://schemas.microsoft.com/office/drawing/2014/main" id="{DE2D42C3-738D-46CD-8FD2-337B45A6C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0294" y="3075254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2" name="Text Box 29">
            <a:extLst>
              <a:ext uri="{FF2B5EF4-FFF2-40B4-BE49-F238E27FC236}">
                <a16:creationId xmlns:a16="http://schemas.microsoft.com/office/drawing/2014/main" id="{46E93695-2B94-4406-9B5D-C8F1DE0CC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1365" y="3005589"/>
            <a:ext cx="949597" cy="71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en-US" alt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 eaLnBrk="1" hangingPunct="1">
              <a:buClrTx/>
              <a:buFontTx/>
              <a:buNone/>
            </a:pPr>
            <a:r>
              <a:rPr lang="en-US" alt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–x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2000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 Box 29">
            <a:extLst>
              <a:ext uri="{FF2B5EF4-FFF2-40B4-BE49-F238E27FC236}">
                <a16:creationId xmlns:a16="http://schemas.microsoft.com/office/drawing/2014/main" id="{2E94C602-625D-4F54-A95B-AA2476FCAE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4850" y="2053593"/>
            <a:ext cx="2538084" cy="617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</a:pPr>
            <a:r>
              <a:rPr lang="en-US" alt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tangent line </a:t>
            </a: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altLang="en-US" sz="16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1600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en-US" alt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 eaLnBrk="1" hangingPunct="1">
              <a:buClrTx/>
            </a:pP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mx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altLang="en-US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B982852-4159-4B41-85DB-F1474981F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8733" y="3607615"/>
            <a:ext cx="78875" cy="77524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09B408F-6882-4ECF-9160-0C6AB0C163D2}"/>
              </a:ext>
            </a:extLst>
          </p:cNvPr>
          <p:cNvGrpSpPr/>
          <p:nvPr/>
        </p:nvGrpSpPr>
        <p:grpSpPr>
          <a:xfrm>
            <a:off x="1902799" y="1858996"/>
            <a:ext cx="3162758" cy="1622972"/>
            <a:chOff x="3162877" y="2476417"/>
            <a:chExt cx="3162758" cy="1622972"/>
          </a:xfrm>
        </p:grpSpPr>
        <p:sp>
          <p:nvSpPr>
            <p:cNvPr id="46" name="Text Box 29">
              <a:extLst>
                <a:ext uri="{FF2B5EF4-FFF2-40B4-BE49-F238E27FC236}">
                  <a16:creationId xmlns:a16="http://schemas.microsoft.com/office/drawing/2014/main" id="{1332DED9-9C3D-433F-AF2D-07F30B7A55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2877" y="2476417"/>
              <a:ext cx="552051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en-US" altLang="en-US" sz="2000" i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i="1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min</a:t>
              </a:r>
              <a:endParaRPr lang="en-US" altLang="en-US" sz="2000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Text Box 29">
              <a:extLst>
                <a:ext uri="{FF2B5EF4-FFF2-40B4-BE49-F238E27FC236}">
                  <a16:creationId xmlns:a16="http://schemas.microsoft.com/office/drawing/2014/main" id="{67C4FDC1-6529-45FB-8DF6-2318A5286B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7599" y="2864715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8" name="Text Box 29">
              <a:extLst>
                <a:ext uri="{FF2B5EF4-FFF2-40B4-BE49-F238E27FC236}">
                  <a16:creationId xmlns:a16="http://schemas.microsoft.com/office/drawing/2014/main" id="{97D61362-DCB7-4670-AD06-090B928784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7311" y="3247285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9" name="Text Box 29">
              <a:extLst>
                <a:ext uri="{FF2B5EF4-FFF2-40B4-BE49-F238E27FC236}">
                  <a16:creationId xmlns:a16="http://schemas.microsoft.com/office/drawing/2014/main" id="{D303984F-812B-4CD9-A70F-B169EB19E1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0061" y="3608427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50" name="Text Box 29">
              <a:extLst>
                <a:ext uri="{FF2B5EF4-FFF2-40B4-BE49-F238E27FC236}">
                  <a16:creationId xmlns:a16="http://schemas.microsoft.com/office/drawing/2014/main" id="{607ABD52-5032-4572-AFF5-7525E19309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46332" y="3697098"/>
              <a:ext cx="579303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en-US" altLang="en-US" sz="2000" i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i="1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max</a:t>
              </a:r>
              <a:endParaRPr lang="en-US" altLang="en-US" sz="2000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DE6892B-5758-411A-9CA2-6621E6FFE615}"/>
              </a:ext>
            </a:extLst>
          </p:cNvPr>
          <p:cNvCxnSpPr>
            <a:cxnSpLocks/>
            <a:endCxn id="44" idx="3"/>
          </p:cNvCxnSpPr>
          <p:nvPr/>
        </p:nvCxnSpPr>
        <p:spPr>
          <a:xfrm>
            <a:off x="2130822" y="3607615"/>
            <a:ext cx="2609462" cy="66171"/>
          </a:xfrm>
          <a:prstGeom prst="line">
            <a:avLst/>
          </a:prstGeom>
          <a:ln w="317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5338A3F-847E-4E9E-B798-5D975501B30C}"/>
              </a:ext>
            </a:extLst>
          </p:cNvPr>
          <p:cNvSpPr txBox="1"/>
          <p:nvPr/>
        </p:nvSpPr>
        <p:spPr>
          <a:xfrm>
            <a:off x="2737525" y="3607537"/>
            <a:ext cx="1459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bound:</a:t>
            </a:r>
          </a:p>
          <a:p>
            <a:pPr algn="ctr"/>
            <a:r>
              <a:rPr lang="en-US" altLang="zh-HK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</a:t>
            </a:r>
            <a:r>
              <a:rPr lang="en-US" altLang="zh-HK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HK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HK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B9A4D55-330A-428C-B1B7-C7681AB8319E}"/>
                  </a:ext>
                </a:extLst>
              </p:cNvPr>
              <p:cNvSpPr txBox="1"/>
              <p:nvPr/>
            </p:nvSpPr>
            <p:spPr>
              <a:xfrm>
                <a:off x="6298675" y="2329222"/>
                <a:ext cx="5744265" cy="862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ℱℒ</m:t>
                          </m:r>
                        </m:e>
                        <m:sub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𝐿𝑖𝑛</m:t>
                              </m:r>
                            </m:e>
                            <m:sub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HK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nary>
                      <m:d>
                        <m:d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HK" alt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sSup>
                                <m:sSupPr>
                                  <m:ctrlPr>
                                    <a:rPr lang="en-US" altLang="zh-HK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HK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𝑑𝑖𝑠𝑡</m:t>
                                  </m:r>
                                  <m:d>
                                    <m:dPr>
                                      <m:ctrlPr>
                                        <a:rPr lang="en-US" altLang="zh-HK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HK" sz="2200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𝐪</m:t>
                                      </m:r>
                                      <m:r>
                                        <a:rPr lang="en-US" altLang="zh-HK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HK" sz="22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HK" sz="2200" b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𝐩</m:t>
                                          </m:r>
                                        </m:e>
                                        <m:sub>
                                          <m:r>
                                            <a:rPr lang="en-US" altLang="zh-HK" sz="2200" b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𝐢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HK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zh-HK" altLang="en-US" sz="22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B9A4D55-330A-428C-B1B7-C7681AB831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8675" y="2329222"/>
                <a:ext cx="5744265" cy="8629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7CB7F583-B3A5-4DD0-BB70-6DDE35D0E453}"/>
              </a:ext>
            </a:extLst>
          </p:cNvPr>
          <p:cNvSpPr txBox="1"/>
          <p:nvPr/>
        </p:nvSpPr>
        <p:spPr>
          <a:xfrm>
            <a:off x="10313490" y="2894389"/>
            <a:ext cx="408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HK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HK" altLang="en-US" sz="2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ight Brace 56">
            <a:extLst>
              <a:ext uri="{FF2B5EF4-FFF2-40B4-BE49-F238E27FC236}">
                <a16:creationId xmlns:a16="http://schemas.microsoft.com/office/drawing/2014/main" id="{87B4E859-B6F7-4C29-BA47-E599931380AC}"/>
              </a:ext>
            </a:extLst>
          </p:cNvPr>
          <p:cNvSpPr/>
          <p:nvPr/>
        </p:nvSpPr>
        <p:spPr>
          <a:xfrm rot="5400000">
            <a:off x="10427090" y="2215642"/>
            <a:ext cx="110722" cy="146821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133E90-5AA0-4037-BFC9-8BE554AD5424}"/>
              </a:ext>
            </a:extLst>
          </p:cNvPr>
          <p:cNvSpPr/>
          <p:nvPr/>
        </p:nvSpPr>
        <p:spPr>
          <a:xfrm>
            <a:off x="6255576" y="1915473"/>
            <a:ext cx="19908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Tangent Bound:</a:t>
            </a:r>
            <a:endParaRPr lang="zh-HK" altLang="en-US" sz="2200" u="sng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5977438-5A66-4261-A3C0-A3C78B42FAF0}"/>
              </a:ext>
            </a:extLst>
          </p:cNvPr>
          <p:cNvSpPr/>
          <p:nvPr/>
        </p:nvSpPr>
        <p:spPr>
          <a:xfrm>
            <a:off x="6632651" y="3367663"/>
            <a:ext cx="54051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 a</a:t>
            </a:r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lways tighter than the existing bound</a:t>
            </a:r>
            <a:endParaRPr lang="zh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F2623E8-0EC6-4F1D-8798-56A248A6B4DB}"/>
              </a:ext>
            </a:extLst>
          </p:cNvPr>
          <p:cNvSpPr txBox="1"/>
          <p:nvPr/>
        </p:nvSpPr>
        <p:spPr>
          <a:xfrm>
            <a:off x="9364566" y="1520401"/>
            <a:ext cx="408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HK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HK" alt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EC708FA7-5D4C-4682-9E32-6D3B942FCABD}"/>
              </a:ext>
            </a:extLst>
          </p:cNvPr>
          <p:cNvSpPr/>
          <p:nvPr/>
        </p:nvSpPr>
        <p:spPr>
          <a:xfrm rot="5400000">
            <a:off x="9471866" y="792667"/>
            <a:ext cx="144666" cy="153858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A2453FB-FE95-44DB-B23F-DEF8519B866B}"/>
                  </a:ext>
                </a:extLst>
              </p:cNvPr>
              <p:cNvSpPr txBox="1"/>
              <p:nvPr/>
            </p:nvSpPr>
            <p:spPr>
              <a:xfrm>
                <a:off x="6353102" y="972823"/>
                <a:ext cx="4150623" cy="7845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altLang="zh-H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altLang="zh-H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H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HK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0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HK" sz="20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H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H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r>
                            <a:rPr lang="en-US" altLang="zh-H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nary>
                      <m:r>
                        <m:rPr>
                          <m:sty m:val="p"/>
                        </m:rPr>
                        <a:rPr lang="en-US" altLang="zh-HK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altLang="zh-HK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⁡(−</m:t>
                      </m:r>
                      <m:r>
                        <a:rPr lang="zh-HK" alt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altLang="zh-H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HK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HK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𝑑𝑖𝑠𝑡</m:t>
                          </m:r>
                          <m:d>
                            <m:dPr>
                              <m:ctrlPr>
                                <a:rPr lang="en-US" altLang="zh-HK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sz="20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𝐪</m:t>
                              </m:r>
                              <m:r>
                                <a:rPr lang="en-US" altLang="zh-HK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HK" sz="2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sz="20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𝐩</m:t>
                                  </m:r>
                                </m:e>
                                <m:sub>
                                  <m:r>
                                    <a:rPr lang="en-US" altLang="zh-HK" sz="20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𝐢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H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HK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HK" altLang="en-US" sz="20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A2453FB-FE95-44DB-B23F-DEF8519B8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3102" y="972823"/>
                <a:ext cx="4150623" cy="7845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0735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401B7-7E8C-4EE8-A47C-37B8816F9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559" y="0"/>
            <a:ext cx="10515600" cy="1325563"/>
          </a:xfrm>
        </p:spPr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O(d)-time Tighter Linear Bound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7FF1E7C-B6B4-43CC-A6DF-03D9D6585465}"/>
              </a:ext>
            </a:extLst>
          </p:cNvPr>
          <p:cNvCxnSpPr>
            <a:cxnSpLocks/>
          </p:cNvCxnSpPr>
          <p:nvPr/>
        </p:nvCxnSpPr>
        <p:spPr>
          <a:xfrm flipH="1" flipV="1">
            <a:off x="8274867" y="1982708"/>
            <a:ext cx="63376" cy="27794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F02A993-BFDA-4FEC-8111-91F0CCB88E6A}"/>
              </a:ext>
            </a:extLst>
          </p:cNvPr>
          <p:cNvCxnSpPr>
            <a:cxnSpLocks/>
          </p:cNvCxnSpPr>
          <p:nvPr/>
        </p:nvCxnSpPr>
        <p:spPr>
          <a:xfrm flipV="1">
            <a:off x="8120958" y="4517679"/>
            <a:ext cx="317776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09BD1EA-5640-4FC7-9344-137D0FC83EEC}"/>
              </a:ext>
            </a:extLst>
          </p:cNvPr>
          <p:cNvSpPr txBox="1"/>
          <p:nvPr/>
        </p:nvSpPr>
        <p:spPr>
          <a:xfrm>
            <a:off x="11298725" y="4333013"/>
            <a:ext cx="663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BA2B74-B7E6-4054-B698-E210BD639AD1}"/>
              </a:ext>
            </a:extLst>
          </p:cNvPr>
          <p:cNvSpPr txBox="1"/>
          <p:nvPr/>
        </p:nvSpPr>
        <p:spPr>
          <a:xfrm>
            <a:off x="7663899" y="1613376"/>
            <a:ext cx="107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Tightness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C655C96-5C74-4BC8-AA17-9E9EE8FF7B41}"/>
              </a:ext>
            </a:extLst>
          </p:cNvPr>
          <p:cNvSpPr/>
          <p:nvPr/>
        </p:nvSpPr>
        <p:spPr>
          <a:xfrm>
            <a:off x="10836998" y="2086334"/>
            <a:ext cx="244442" cy="2366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4090A0-D86D-4B16-AB81-D657CD23410D}"/>
              </a:ext>
            </a:extLst>
          </p:cNvPr>
          <p:cNvSpPr txBox="1"/>
          <p:nvPr/>
        </p:nvSpPr>
        <p:spPr>
          <a:xfrm>
            <a:off x="10603993" y="174927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Exact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490B576-DFF5-40AA-ACAB-1DFAF36015B2}"/>
              </a:ext>
            </a:extLst>
          </p:cNvPr>
          <p:cNvSpPr/>
          <p:nvPr/>
        </p:nvSpPr>
        <p:spPr>
          <a:xfrm>
            <a:off x="8777477" y="3896869"/>
            <a:ext cx="244442" cy="2366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AF3C4AD-56AF-4A67-8C0D-5978E14B0369}"/>
              </a:ext>
            </a:extLst>
          </p:cNvPr>
          <p:cNvCxnSpPr>
            <a:stCxn id="16" idx="4"/>
          </p:cNvCxnSpPr>
          <p:nvPr/>
        </p:nvCxnSpPr>
        <p:spPr>
          <a:xfrm flipH="1">
            <a:off x="10959218" y="2322997"/>
            <a:ext cx="1" cy="2194682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DB3F9E5-8EBE-4A70-9D92-FDAD59319634}"/>
              </a:ext>
            </a:extLst>
          </p:cNvPr>
          <p:cNvSpPr txBox="1"/>
          <p:nvPr/>
        </p:nvSpPr>
        <p:spPr>
          <a:xfrm>
            <a:off x="10538269" y="4517679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O(|</a:t>
            </a:r>
            <a:r>
              <a:rPr lang="en-US" altLang="zh-H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P|d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7D540A-12ED-4C5E-80EB-85334A8A344D}"/>
              </a:ext>
            </a:extLst>
          </p:cNvPr>
          <p:cNvSpPr txBox="1"/>
          <p:nvPr/>
        </p:nvSpPr>
        <p:spPr>
          <a:xfrm>
            <a:off x="8589356" y="4534654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O(d)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77F95A6-49BE-4AB0-9354-ADE957071AF0}"/>
              </a:ext>
            </a:extLst>
          </p:cNvPr>
          <p:cNvCxnSpPr>
            <a:cxnSpLocks/>
            <a:stCxn id="18" idx="4"/>
          </p:cNvCxnSpPr>
          <p:nvPr/>
        </p:nvCxnSpPr>
        <p:spPr>
          <a:xfrm>
            <a:off x="8899698" y="4133532"/>
            <a:ext cx="9195" cy="384147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B70A301C-3F17-45DC-B695-F0C5A8BAD1E9}"/>
              </a:ext>
            </a:extLst>
          </p:cNvPr>
          <p:cNvSpPr/>
          <p:nvPr/>
        </p:nvSpPr>
        <p:spPr>
          <a:xfrm>
            <a:off x="8777476" y="3168751"/>
            <a:ext cx="244442" cy="2366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6B5E88-EE00-4793-9155-9973658D8F8D}"/>
              </a:ext>
            </a:extLst>
          </p:cNvPr>
          <p:cNvSpPr txBox="1"/>
          <p:nvPr/>
        </p:nvSpPr>
        <p:spPr>
          <a:xfrm>
            <a:off x="8999390" y="3830534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bounds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B86B3BB-E638-4AA1-8F9A-F1E641335A76}"/>
              </a:ext>
            </a:extLst>
          </p:cNvPr>
          <p:cNvSpPr txBox="1"/>
          <p:nvPr/>
        </p:nvSpPr>
        <p:spPr>
          <a:xfrm>
            <a:off x="8589356" y="283967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Ours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C07221-633C-471C-8B1D-0802DEC62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6B57-15D4-4826-B22A-9BABB5E2B49E}" type="slidenum">
              <a:rPr lang="zh-HK" altLang="en-US" smtClean="0"/>
              <a:t>11</a:t>
            </a:fld>
            <a:endParaRPr lang="zh-HK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036BCD-62A3-452F-B285-EC83B07B4724}"/>
              </a:ext>
            </a:extLst>
          </p:cNvPr>
          <p:cNvSpPr txBox="1"/>
          <p:nvPr/>
        </p:nvSpPr>
        <p:spPr>
          <a:xfrm>
            <a:off x="5305209" y="2118609"/>
            <a:ext cx="41389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HK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HK" altLang="en-US" sz="2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020D63B2-109A-4816-9135-167894A80779}"/>
              </a:ext>
            </a:extLst>
          </p:cNvPr>
          <p:cNvSpPr/>
          <p:nvPr/>
        </p:nvSpPr>
        <p:spPr>
          <a:xfrm rot="5400000">
            <a:off x="5363998" y="1216817"/>
            <a:ext cx="296318" cy="171017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0A6420-E94E-41DB-A15C-7E9522D23C07}"/>
              </a:ext>
            </a:extLst>
          </p:cNvPr>
          <p:cNvSpPr txBox="1"/>
          <p:nvPr/>
        </p:nvSpPr>
        <p:spPr>
          <a:xfrm>
            <a:off x="4954689" y="3597649"/>
            <a:ext cx="41389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HK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HK" altLang="en-US" sz="2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519E708B-37DD-4B2A-B3AA-0B0A89FCFBCF}"/>
              </a:ext>
            </a:extLst>
          </p:cNvPr>
          <p:cNvSpPr/>
          <p:nvPr/>
        </p:nvSpPr>
        <p:spPr>
          <a:xfrm rot="5400000">
            <a:off x="5045942" y="2814469"/>
            <a:ext cx="230478" cy="155645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CDA9958-427E-4C66-8029-B30A35A84200}"/>
                  </a:ext>
                </a:extLst>
              </p:cNvPr>
              <p:cNvSpPr txBox="1"/>
              <p:nvPr/>
            </p:nvSpPr>
            <p:spPr>
              <a:xfrm>
                <a:off x="2170" y="2561747"/>
                <a:ext cx="32856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HK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Linear bound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HK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ℱ</m:t>
                        </m:r>
                      </m:e>
                      <m:sub>
                        <m:r>
                          <a:rPr lang="en-US" altLang="zh-HK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lang="en-US" altLang="zh-HK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HK" sz="2400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𝐪</m:t>
                        </m:r>
                      </m:e>
                    </m:d>
                  </m:oMath>
                </a14:m>
                <a:r>
                  <a:rPr lang="en-US" altLang="zh-HK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endParaRPr lang="zh-HK" alt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CDA9958-427E-4C66-8029-B30A35A84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0" y="2561747"/>
                <a:ext cx="3285643" cy="461665"/>
              </a:xfrm>
              <a:prstGeom prst="rect">
                <a:avLst/>
              </a:prstGeom>
              <a:blipFill>
                <a:blip r:embed="rId5"/>
                <a:stretch>
                  <a:fillRect l="-2783" t="-10526" r="-2041" b="-28947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956131A-CD24-4FFC-A901-47F37C9EF21C}"/>
                  </a:ext>
                </a:extLst>
              </p:cNvPr>
              <p:cNvSpPr txBox="1"/>
              <p:nvPr/>
            </p:nvSpPr>
            <p:spPr>
              <a:xfrm>
                <a:off x="1969869" y="1357132"/>
                <a:ext cx="4565802" cy="862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HK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nary>
                      <m:r>
                        <m:rPr>
                          <m:sty m:val="p"/>
                        </m:rPr>
                        <a:rPr lang="en-US" altLang="zh-HK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⁡(−</m:t>
                      </m:r>
                      <m:r>
                        <a:rPr lang="zh-HK" alt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𝑑𝑖𝑠𝑡</m:t>
                          </m:r>
                          <m:d>
                            <m:d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sz="22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𝐪</m:t>
                              </m:r>
                              <m: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HK" sz="2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sz="22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𝐩</m:t>
                                  </m:r>
                                </m:e>
                                <m:sub>
                                  <m:r>
                                    <a:rPr lang="en-US" altLang="zh-HK" sz="22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𝐢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HK" altLang="en-US" sz="2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956131A-CD24-4FFC-A901-47F37C9EF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9869" y="1357132"/>
                <a:ext cx="4565802" cy="8629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F06B7CA-A4C5-4F1D-A587-7D05EC5610C9}"/>
                  </a:ext>
                </a:extLst>
              </p:cNvPr>
              <p:cNvSpPr txBox="1"/>
              <p:nvPr/>
            </p:nvSpPr>
            <p:spPr>
              <a:xfrm>
                <a:off x="971223" y="2933631"/>
                <a:ext cx="5744265" cy="862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ℱℒ</m:t>
                          </m:r>
                        </m:e>
                        <m:sub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𝐿𝑖𝑛</m:t>
                              </m:r>
                            </m:e>
                            <m:sub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HK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nary>
                      <m:d>
                        <m:d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HK" alt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sSup>
                                <m:sSupPr>
                                  <m:ctrlPr>
                                    <a:rPr lang="en-US" altLang="zh-HK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HK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𝑑𝑖𝑠𝑡</m:t>
                                  </m:r>
                                  <m:d>
                                    <m:dPr>
                                      <m:ctrlPr>
                                        <a:rPr lang="en-US" altLang="zh-HK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HK" sz="2200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𝐪</m:t>
                                      </m:r>
                                      <m:r>
                                        <a:rPr lang="en-US" altLang="zh-HK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HK" sz="22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HK" sz="2200" b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𝐩</m:t>
                                          </m:r>
                                        </m:e>
                                        <m:sub>
                                          <m:r>
                                            <a:rPr lang="en-US" altLang="zh-HK" sz="2200" b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𝐢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HK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zh-HK" altLang="en-US" sz="22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F06B7CA-A4C5-4F1D-A587-7D05EC561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223" y="2933631"/>
                <a:ext cx="5744265" cy="8629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94E0E84-B1A8-4948-95C4-E19D6625B32C}"/>
                  </a:ext>
                </a:extLst>
              </p:cNvPr>
              <p:cNvSpPr txBox="1"/>
              <p:nvPr/>
            </p:nvSpPr>
            <p:spPr>
              <a:xfrm>
                <a:off x="485996" y="4399955"/>
                <a:ext cx="6875408" cy="3821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ℱℒ</m:t>
                          </m:r>
                        </m:e>
                        <m:sub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𝐿𝑖𝑛</m:t>
                              </m:r>
                            </m:e>
                            <m:sub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𝑤𝑚</m:t>
                      </m:r>
                      <m:r>
                        <a:rPr lang="zh-HK" alt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HK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HK" sz="22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𝐪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altLang="zh-HK" sz="22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𝐚</m:t>
                              </m:r>
                            </m:e>
                            <m:sub>
                              <m:r>
                                <a:rPr lang="en-US" altLang="zh-HK" sz="22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𝐏</m:t>
                              </m:r>
                            </m:sub>
                          </m:sSub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𝑤𝑐</m:t>
                      </m:r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HK" altLang="en-US" sz="22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94E0E84-B1A8-4948-95C4-E19D6625B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96" y="4399955"/>
                <a:ext cx="6875408" cy="382156"/>
              </a:xfrm>
              <a:prstGeom prst="rect">
                <a:avLst/>
              </a:prstGeom>
              <a:blipFill>
                <a:blip r:embed="rId8"/>
                <a:stretch>
                  <a:fillRect l="-443" r="-887" b="-25806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20061DD0-EB32-4074-A5C3-B67EDFB65FA6}"/>
              </a:ext>
            </a:extLst>
          </p:cNvPr>
          <p:cNvSpPr txBox="1"/>
          <p:nvPr/>
        </p:nvSpPr>
        <p:spPr>
          <a:xfrm>
            <a:off x="118547" y="5538182"/>
            <a:ext cx="936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endParaRPr lang="zh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AE9EDD6-311D-4A68-9501-5BE2D6FF67FF}"/>
                  </a:ext>
                </a:extLst>
              </p:cNvPr>
              <p:cNvSpPr/>
              <p:nvPr/>
            </p:nvSpPr>
            <p:spPr>
              <a:xfrm>
                <a:off x="990845" y="5466635"/>
                <a:ext cx="1665199" cy="6383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𝐚</m:t>
                          </m:r>
                        </m:e>
                        <m:sub>
                          <m:r>
                            <a:rPr lang="en-US" altLang="zh-HK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𝐏</m:t>
                          </m:r>
                        </m:sub>
                      </m:sSub>
                      <m:r>
                        <a:rPr lang="en-US" altLang="zh-H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HK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HK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a:rPr lang="en-US" altLang="zh-HK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H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HK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HK" alt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AE9EDD6-311D-4A68-9501-5BE2D6FF67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845" y="5466635"/>
                <a:ext cx="1665199" cy="6383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CF40DA22-5AFD-4AAA-921A-9E4DC216C855}"/>
              </a:ext>
            </a:extLst>
          </p:cNvPr>
          <p:cNvSpPr txBox="1"/>
          <p:nvPr/>
        </p:nvSpPr>
        <p:spPr>
          <a:xfrm>
            <a:off x="2613428" y="5538181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endParaRPr lang="zh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3C56773-AFFD-426B-BD9D-1085C65D1D83}"/>
                  </a:ext>
                </a:extLst>
              </p:cNvPr>
              <p:cNvSpPr/>
              <p:nvPr/>
            </p:nvSpPr>
            <p:spPr>
              <a:xfrm>
                <a:off x="3291093" y="5466635"/>
                <a:ext cx="2077492" cy="6383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HK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altLang="zh-H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HK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HK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a:rPr lang="en-US" altLang="zh-HK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H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HK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HK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HK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𝐩</m:t>
                                      </m:r>
                                    </m:e>
                                    <m:sub>
                                      <m:r>
                                        <a:rPr lang="en-US" altLang="zh-HK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𝐢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HK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HK" alt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3C56773-AFFD-426B-BD9D-1085C65D1D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093" y="5466635"/>
                <a:ext cx="2077492" cy="63831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ight Brace 36">
            <a:extLst>
              <a:ext uri="{FF2B5EF4-FFF2-40B4-BE49-F238E27FC236}">
                <a16:creationId xmlns:a16="http://schemas.microsoft.com/office/drawing/2014/main" id="{E0270DD6-80EB-4DB4-BAF2-34A0B11F58DA}"/>
              </a:ext>
            </a:extLst>
          </p:cNvPr>
          <p:cNvSpPr/>
          <p:nvPr/>
        </p:nvSpPr>
        <p:spPr>
          <a:xfrm rot="5400000">
            <a:off x="5134389" y="4564932"/>
            <a:ext cx="167126" cy="68789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09B6289-53B6-4325-803E-428CCC24F3A0}"/>
              </a:ext>
            </a:extLst>
          </p:cNvPr>
          <p:cNvSpPr txBox="1"/>
          <p:nvPr/>
        </p:nvSpPr>
        <p:spPr>
          <a:xfrm>
            <a:off x="4874004" y="4953961"/>
            <a:ext cx="81304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O(d)</a:t>
            </a:r>
            <a:endParaRPr lang="zh-HK" altLang="en-US" sz="2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ight Brace 38">
            <a:extLst>
              <a:ext uri="{FF2B5EF4-FFF2-40B4-BE49-F238E27FC236}">
                <a16:creationId xmlns:a16="http://schemas.microsoft.com/office/drawing/2014/main" id="{E0FCB0E4-F521-4D3F-A821-51DB068AD177}"/>
              </a:ext>
            </a:extLst>
          </p:cNvPr>
          <p:cNvSpPr/>
          <p:nvPr/>
        </p:nvSpPr>
        <p:spPr>
          <a:xfrm rot="5400000">
            <a:off x="4008021" y="4617509"/>
            <a:ext cx="167126" cy="58274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4D78989-989C-48D5-8818-F03228805EAA}"/>
              </a:ext>
            </a:extLst>
          </p:cNvPr>
          <p:cNvSpPr txBox="1"/>
          <p:nvPr/>
        </p:nvSpPr>
        <p:spPr>
          <a:xfrm>
            <a:off x="3677593" y="4953961"/>
            <a:ext cx="81304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O(d)</a:t>
            </a:r>
            <a:endParaRPr lang="zh-HK" altLang="en-US" sz="2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308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4F9644-8C9A-4832-9C01-3867EA36B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6B57-15D4-4826-B22A-9BABB5E2B49E}" type="slidenum">
              <a:rPr lang="zh-HK" altLang="en-US" smtClean="0"/>
              <a:t>12</a:t>
            </a:fld>
            <a:endParaRPr lang="zh-HK" alt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5977438-5A66-4261-A3C0-A3C78B42FAF0}"/>
              </a:ext>
            </a:extLst>
          </p:cNvPr>
          <p:cNvSpPr/>
          <p:nvPr/>
        </p:nvSpPr>
        <p:spPr>
          <a:xfrm>
            <a:off x="2052320" y="427922"/>
            <a:ext cx="866648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sz="3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question 3: </a:t>
            </a:r>
          </a:p>
          <a:p>
            <a:r>
              <a:rPr lang="en-US" altLang="zh-H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further tighten our bound (tangent bound)?</a:t>
            </a:r>
            <a:endParaRPr lang="zh-HK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3" name="Chart 32">
            <a:extLst>
              <a:ext uri="{FF2B5EF4-FFF2-40B4-BE49-F238E27FC236}">
                <a16:creationId xmlns:a16="http://schemas.microsoft.com/office/drawing/2014/main" id="{CA1D886C-564B-489E-A525-8B141A8660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0503558"/>
              </p:ext>
            </p:extLst>
          </p:nvPr>
        </p:nvGraphicFramePr>
        <p:xfrm>
          <a:off x="2651522" y="1876859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34" name="AutoShape 3">
            <a:extLst>
              <a:ext uri="{FF2B5EF4-FFF2-40B4-BE49-F238E27FC236}">
                <a16:creationId xmlns:a16="http://schemas.microsoft.com/office/drawing/2014/main" id="{10FE2A06-2ABD-4862-9D6A-722C3746693D}"/>
              </a:ext>
            </a:extLst>
          </p:cNvPr>
          <p:cNvCxnSpPr>
            <a:cxnSpLocks noChangeShapeType="1"/>
            <a:stCxn id="35" idx="0"/>
          </p:cNvCxnSpPr>
          <p:nvPr/>
        </p:nvCxnSpPr>
        <p:spPr bwMode="auto">
          <a:xfrm flipH="1">
            <a:off x="5025152" y="3743351"/>
            <a:ext cx="441" cy="462688"/>
          </a:xfrm>
          <a:prstGeom prst="straightConnector1">
            <a:avLst/>
          </a:prstGeom>
          <a:noFill/>
          <a:ln w="6350">
            <a:solidFill>
              <a:srgbClr val="000000"/>
            </a:solidFill>
            <a:miter lim="800000"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Oval 8">
            <a:extLst>
              <a:ext uri="{FF2B5EF4-FFF2-40B4-BE49-F238E27FC236}">
                <a16:creationId xmlns:a16="http://schemas.microsoft.com/office/drawing/2014/main" id="{1D6CE3F0-2085-4AAA-AC8D-3C50D15C61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6155" y="3743351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420F60D-AA9C-47BE-B384-5364A14C3525}"/>
              </a:ext>
            </a:extLst>
          </p:cNvPr>
          <p:cNvCxnSpPr/>
          <p:nvPr/>
        </p:nvCxnSpPr>
        <p:spPr bwMode="auto">
          <a:xfrm>
            <a:off x="4508031" y="2390735"/>
            <a:ext cx="0" cy="3150652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91A889D-06B7-4EED-8482-FB2CC2B61E59}"/>
              </a:ext>
            </a:extLst>
          </p:cNvPr>
          <p:cNvCxnSpPr/>
          <p:nvPr/>
        </p:nvCxnSpPr>
        <p:spPr bwMode="auto">
          <a:xfrm>
            <a:off x="7154249" y="2369619"/>
            <a:ext cx="0" cy="3150652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7562232-ED70-40EE-8277-9F52149B3DF2}"/>
              </a:ext>
            </a:extLst>
          </p:cNvPr>
          <p:cNvCxnSpPr/>
          <p:nvPr/>
        </p:nvCxnSpPr>
        <p:spPr bwMode="auto">
          <a:xfrm>
            <a:off x="4518422" y="4087929"/>
            <a:ext cx="2640330" cy="655320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AutoShape 3">
            <a:extLst>
              <a:ext uri="{FF2B5EF4-FFF2-40B4-BE49-F238E27FC236}">
                <a16:creationId xmlns:a16="http://schemas.microsoft.com/office/drawing/2014/main" id="{39A11357-620E-4A21-B254-DB444EDFFB47}"/>
              </a:ext>
            </a:extLst>
          </p:cNvPr>
          <p:cNvCxnSpPr>
            <a:cxnSpLocks noChangeShapeType="1"/>
            <a:stCxn id="41" idx="0"/>
          </p:cNvCxnSpPr>
          <p:nvPr/>
        </p:nvCxnSpPr>
        <p:spPr bwMode="auto">
          <a:xfrm>
            <a:off x="5807332" y="4172534"/>
            <a:ext cx="1410" cy="236705"/>
          </a:xfrm>
          <a:prstGeom prst="straightConnector1">
            <a:avLst/>
          </a:prstGeom>
          <a:noFill/>
          <a:ln w="6350">
            <a:solidFill>
              <a:srgbClr val="000000"/>
            </a:solidFill>
            <a:miter lim="800000"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41236A2D-3369-4E5F-BC10-DB14657DA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577" y="4542335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1" name="Oval 8">
            <a:extLst>
              <a:ext uri="{FF2B5EF4-FFF2-40B4-BE49-F238E27FC236}">
                <a16:creationId xmlns:a16="http://schemas.microsoft.com/office/drawing/2014/main" id="{DE2D42C3-738D-46CD-8FD2-337B45A6C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7894" y="4172534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2" name="Text Box 29">
            <a:extLst>
              <a:ext uri="{FF2B5EF4-FFF2-40B4-BE49-F238E27FC236}">
                <a16:creationId xmlns:a16="http://schemas.microsoft.com/office/drawing/2014/main" id="{46E93695-2B94-4406-9B5D-C8F1DE0CC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8965" y="4102869"/>
            <a:ext cx="949597" cy="71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en-US" alt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 eaLnBrk="1" hangingPunct="1">
              <a:buClrTx/>
              <a:buFontTx/>
              <a:buNone/>
            </a:pPr>
            <a:r>
              <a:rPr lang="en-US" alt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–x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2000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 Box 29">
            <a:extLst>
              <a:ext uri="{FF2B5EF4-FFF2-40B4-BE49-F238E27FC236}">
                <a16:creationId xmlns:a16="http://schemas.microsoft.com/office/drawing/2014/main" id="{2E94C602-625D-4F54-A95B-AA2476FCAE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2450" y="3150873"/>
            <a:ext cx="2538084" cy="617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</a:pPr>
            <a:r>
              <a:rPr lang="en-US" alt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tangent line </a:t>
            </a: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altLang="en-US" sz="16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1600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en-US" alt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 eaLnBrk="1" hangingPunct="1">
              <a:buClrTx/>
            </a:pP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mx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altLang="en-US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B982852-4159-4B41-85DB-F1474981F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6333" y="4704895"/>
            <a:ext cx="78875" cy="77524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09B408F-6882-4ECF-9160-0C6AB0C163D2}"/>
              </a:ext>
            </a:extLst>
          </p:cNvPr>
          <p:cNvGrpSpPr/>
          <p:nvPr/>
        </p:nvGrpSpPr>
        <p:grpSpPr>
          <a:xfrm>
            <a:off x="4290399" y="2956276"/>
            <a:ext cx="3162758" cy="1622972"/>
            <a:chOff x="3162877" y="2476417"/>
            <a:chExt cx="3162758" cy="1622972"/>
          </a:xfrm>
        </p:grpSpPr>
        <p:sp>
          <p:nvSpPr>
            <p:cNvPr id="46" name="Text Box 29">
              <a:extLst>
                <a:ext uri="{FF2B5EF4-FFF2-40B4-BE49-F238E27FC236}">
                  <a16:creationId xmlns:a16="http://schemas.microsoft.com/office/drawing/2014/main" id="{1332DED9-9C3D-433F-AF2D-07F30B7A55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2877" y="2476417"/>
              <a:ext cx="552051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en-US" altLang="en-US" sz="2000" i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i="1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min</a:t>
              </a:r>
              <a:endParaRPr lang="en-US" altLang="en-US" sz="2000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Text Box 29">
              <a:extLst>
                <a:ext uri="{FF2B5EF4-FFF2-40B4-BE49-F238E27FC236}">
                  <a16:creationId xmlns:a16="http://schemas.microsoft.com/office/drawing/2014/main" id="{67C4FDC1-6529-45FB-8DF6-2318A5286B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7599" y="2864715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8" name="Text Box 29">
              <a:extLst>
                <a:ext uri="{FF2B5EF4-FFF2-40B4-BE49-F238E27FC236}">
                  <a16:creationId xmlns:a16="http://schemas.microsoft.com/office/drawing/2014/main" id="{97D61362-DCB7-4670-AD06-090B928784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7311" y="3247285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9" name="Text Box 29">
              <a:extLst>
                <a:ext uri="{FF2B5EF4-FFF2-40B4-BE49-F238E27FC236}">
                  <a16:creationId xmlns:a16="http://schemas.microsoft.com/office/drawing/2014/main" id="{D303984F-812B-4CD9-A70F-B169EB19E1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0061" y="3608427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50" name="Text Box 29">
              <a:extLst>
                <a:ext uri="{FF2B5EF4-FFF2-40B4-BE49-F238E27FC236}">
                  <a16:creationId xmlns:a16="http://schemas.microsoft.com/office/drawing/2014/main" id="{607ABD52-5032-4572-AFF5-7525E19309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46332" y="3697098"/>
              <a:ext cx="579303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en-US" altLang="en-US" sz="2000" i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i="1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max</a:t>
              </a:r>
              <a:endParaRPr lang="en-US" altLang="en-US" sz="2000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DE6892B-5758-411A-9CA2-6621E6FFE615}"/>
              </a:ext>
            </a:extLst>
          </p:cNvPr>
          <p:cNvCxnSpPr>
            <a:cxnSpLocks/>
            <a:endCxn id="44" idx="3"/>
          </p:cNvCxnSpPr>
          <p:nvPr/>
        </p:nvCxnSpPr>
        <p:spPr>
          <a:xfrm>
            <a:off x="4518422" y="4704895"/>
            <a:ext cx="2609462" cy="66171"/>
          </a:xfrm>
          <a:prstGeom prst="line">
            <a:avLst/>
          </a:prstGeom>
          <a:ln w="317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5338A3F-847E-4E9E-B798-5D975501B30C}"/>
              </a:ext>
            </a:extLst>
          </p:cNvPr>
          <p:cNvSpPr txBox="1"/>
          <p:nvPr/>
        </p:nvSpPr>
        <p:spPr>
          <a:xfrm>
            <a:off x="5125125" y="4704817"/>
            <a:ext cx="1459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bound:</a:t>
            </a:r>
          </a:p>
          <a:p>
            <a:pPr algn="ctr"/>
            <a:r>
              <a:rPr lang="en-US" altLang="zh-HK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</a:t>
            </a:r>
            <a:r>
              <a:rPr lang="en-US" altLang="zh-HK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HK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HK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2A836D-019B-425A-A37B-3C8F004ACB25}"/>
              </a:ext>
            </a:extLst>
          </p:cNvPr>
          <p:cNvSpPr txBox="1"/>
          <p:nvPr/>
        </p:nvSpPr>
        <p:spPr>
          <a:xfrm>
            <a:off x="3387146" y="3752782"/>
            <a:ext cx="108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 loose</a:t>
            </a:r>
            <a:endParaRPr lang="zh-HK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2E46461-4397-42A2-84CA-0F30120919D2}"/>
              </a:ext>
            </a:extLst>
          </p:cNvPr>
          <p:cNvCxnSpPr/>
          <p:nvPr/>
        </p:nvCxnSpPr>
        <p:spPr>
          <a:xfrm>
            <a:off x="4431114" y="3957429"/>
            <a:ext cx="58640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189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9FC4D-5C19-4629-AACD-644FABC1E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880" y="81280"/>
            <a:ext cx="730504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HK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</a:t>
            </a:r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b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optimal tangent line depends on the distance values (e.g., x</a:t>
            </a:r>
            <a:r>
              <a:rPr lang="en-US" altLang="zh-HK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altLang="zh-HK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altLang="zh-HK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HK" altLang="en-US" sz="24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175703D-8D9D-459E-B5FA-A232345913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26174"/>
              </p:ext>
            </p:extLst>
          </p:nvPr>
        </p:nvGraphicFramePr>
        <p:xfrm>
          <a:off x="2210282" y="1331496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AutoShape 3">
            <a:extLst>
              <a:ext uri="{FF2B5EF4-FFF2-40B4-BE49-F238E27FC236}">
                <a16:creationId xmlns:a16="http://schemas.microsoft.com/office/drawing/2014/main" id="{4E3A8655-B6C5-4DB8-9DE1-6B6BF9A15279}"/>
              </a:ext>
            </a:extLst>
          </p:cNvPr>
          <p:cNvCxnSpPr>
            <a:cxnSpLocks noChangeShapeType="1"/>
            <a:stCxn id="6" idx="0"/>
          </p:cNvCxnSpPr>
          <p:nvPr/>
        </p:nvCxnSpPr>
        <p:spPr bwMode="auto">
          <a:xfrm flipH="1">
            <a:off x="4580102" y="3197988"/>
            <a:ext cx="4251" cy="165508"/>
          </a:xfrm>
          <a:prstGeom prst="straightConnector1">
            <a:avLst/>
          </a:prstGeom>
          <a:noFill/>
          <a:ln w="6350">
            <a:solidFill>
              <a:srgbClr val="000000"/>
            </a:solidFill>
            <a:miter lim="800000"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Oval 8">
            <a:extLst>
              <a:ext uri="{FF2B5EF4-FFF2-40B4-BE49-F238E27FC236}">
                <a16:creationId xmlns:a16="http://schemas.microsoft.com/office/drawing/2014/main" id="{6AEC7E26-AD2D-40EF-BA92-E06F6C45C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4915" y="3197988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E97D92B-E5FD-4A34-A5CB-D84F74DA8067}"/>
              </a:ext>
            </a:extLst>
          </p:cNvPr>
          <p:cNvCxnSpPr/>
          <p:nvPr/>
        </p:nvCxnSpPr>
        <p:spPr bwMode="auto">
          <a:xfrm>
            <a:off x="4066791" y="1845372"/>
            <a:ext cx="0" cy="3150652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B40F262-6759-4639-8BD4-3EE058970988}"/>
              </a:ext>
            </a:extLst>
          </p:cNvPr>
          <p:cNvCxnSpPr/>
          <p:nvPr/>
        </p:nvCxnSpPr>
        <p:spPr bwMode="auto">
          <a:xfrm>
            <a:off x="6713009" y="1824256"/>
            <a:ext cx="0" cy="3150652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9B1D000-D3F4-4531-9B0B-6571B715D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8337" y="3996972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0" name="Oval 8">
            <a:extLst>
              <a:ext uri="{FF2B5EF4-FFF2-40B4-BE49-F238E27FC236}">
                <a16:creationId xmlns:a16="http://schemas.microsoft.com/office/drawing/2014/main" id="{B74295F4-713B-465C-AACC-042441478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6654" y="3627171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2" name="Text Box 29">
            <a:extLst>
              <a:ext uri="{FF2B5EF4-FFF2-40B4-BE49-F238E27FC236}">
                <a16:creationId xmlns:a16="http://schemas.microsoft.com/office/drawing/2014/main" id="{A3DC1981-9BDE-47CA-910F-66786813A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7725" y="3557506"/>
            <a:ext cx="949597" cy="71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en-US" alt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 eaLnBrk="1" hangingPunct="1">
              <a:buClrTx/>
              <a:buFontTx/>
              <a:buNone/>
            </a:pPr>
            <a:r>
              <a:rPr lang="en-US" alt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–x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2000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DD8B257-9BF8-408B-8A8D-E1C4F9FA0999}"/>
              </a:ext>
            </a:extLst>
          </p:cNvPr>
          <p:cNvCxnSpPr/>
          <p:nvPr/>
        </p:nvCxnSpPr>
        <p:spPr bwMode="auto">
          <a:xfrm>
            <a:off x="4075658" y="3110512"/>
            <a:ext cx="2639568" cy="1237488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AutoShape 3">
            <a:extLst>
              <a:ext uri="{FF2B5EF4-FFF2-40B4-BE49-F238E27FC236}">
                <a16:creationId xmlns:a16="http://schemas.microsoft.com/office/drawing/2014/main" id="{B63B39FC-7116-485A-88B4-43ACA601E710}"/>
              </a:ext>
            </a:extLst>
          </p:cNvPr>
          <p:cNvCxnSpPr>
            <a:cxnSpLocks noChangeShapeType="1"/>
            <a:stCxn id="9" idx="0"/>
          </p:cNvCxnSpPr>
          <p:nvPr/>
        </p:nvCxnSpPr>
        <p:spPr bwMode="auto">
          <a:xfrm flipH="1">
            <a:off x="6226022" y="3996972"/>
            <a:ext cx="1753" cy="147574"/>
          </a:xfrm>
          <a:prstGeom prst="straightConnector1">
            <a:avLst/>
          </a:prstGeom>
          <a:noFill/>
          <a:ln w="6350">
            <a:solidFill>
              <a:srgbClr val="000000"/>
            </a:solidFill>
            <a:miter lim="800000"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D770C25-0130-48B6-80A6-8DDC71EE0FD0}"/>
              </a:ext>
            </a:extLst>
          </p:cNvPr>
          <p:cNvGrpSpPr/>
          <p:nvPr/>
        </p:nvGrpSpPr>
        <p:grpSpPr>
          <a:xfrm>
            <a:off x="3849159" y="2410913"/>
            <a:ext cx="3162758" cy="1622972"/>
            <a:chOff x="3162877" y="2476417"/>
            <a:chExt cx="3162758" cy="1622972"/>
          </a:xfrm>
        </p:grpSpPr>
        <p:sp>
          <p:nvSpPr>
            <p:cNvPr id="16" name="Text Box 29">
              <a:extLst>
                <a:ext uri="{FF2B5EF4-FFF2-40B4-BE49-F238E27FC236}">
                  <a16:creationId xmlns:a16="http://schemas.microsoft.com/office/drawing/2014/main" id="{9986A5A7-ABFA-4D19-850B-F2E6360192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2877" y="2476417"/>
              <a:ext cx="552051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en-US" altLang="en-US" sz="2000" i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i="1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min</a:t>
              </a:r>
              <a:endParaRPr lang="en-US" altLang="en-US" sz="2000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 Box 29">
              <a:extLst>
                <a:ext uri="{FF2B5EF4-FFF2-40B4-BE49-F238E27FC236}">
                  <a16:creationId xmlns:a16="http://schemas.microsoft.com/office/drawing/2014/main" id="{2B45B640-C488-4F45-9FB3-7ED0CC43A8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7599" y="2864715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8" name="Text Box 29">
              <a:extLst>
                <a:ext uri="{FF2B5EF4-FFF2-40B4-BE49-F238E27FC236}">
                  <a16:creationId xmlns:a16="http://schemas.microsoft.com/office/drawing/2014/main" id="{668A155C-2841-4CD1-956C-6E210E5326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7311" y="3247285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9" name="Text Box 29">
              <a:extLst>
                <a:ext uri="{FF2B5EF4-FFF2-40B4-BE49-F238E27FC236}">
                  <a16:creationId xmlns:a16="http://schemas.microsoft.com/office/drawing/2014/main" id="{D9701CB7-219B-49A8-8F62-C633ADFE59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0061" y="3608427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0" name="Text Box 29">
              <a:extLst>
                <a:ext uri="{FF2B5EF4-FFF2-40B4-BE49-F238E27FC236}">
                  <a16:creationId xmlns:a16="http://schemas.microsoft.com/office/drawing/2014/main" id="{88BBFF0C-D8FE-411C-9148-1010BBD08D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46332" y="3697098"/>
              <a:ext cx="579303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en-US" altLang="en-US" sz="2000" i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i="1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max</a:t>
              </a:r>
              <a:endParaRPr lang="en-US" altLang="en-US" sz="2000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3BF8771-1BC7-4573-BA29-D6249463B770}"/>
              </a:ext>
            </a:extLst>
          </p:cNvPr>
          <p:cNvSpPr txBox="1"/>
          <p:nvPr/>
        </p:nvSpPr>
        <p:spPr>
          <a:xfrm>
            <a:off x="4010680" y="4123338"/>
            <a:ext cx="2541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optimized tangent line (at t):</a:t>
            </a:r>
          </a:p>
          <a:p>
            <a:pPr algn="ctr"/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HK" sz="16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(x)=mx </a:t>
            </a:r>
            <a:r>
              <a:rPr lang="en-US" altLang="zh-HK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+ c</a:t>
            </a:r>
            <a:endParaRPr lang="zh-HK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7A180A-6013-439B-B7D3-0B9960D89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6B57-15D4-4826-B22A-9BABB5E2B49E}" type="slidenum">
              <a:rPr lang="zh-HK" altLang="en-US" smtClean="0"/>
              <a:t>13</a:t>
            </a:fld>
            <a:endParaRPr lang="zh-HK" altLang="en-US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D919FC4D-5C19-4629-AACD-644FABC1E4B4}"/>
              </a:ext>
            </a:extLst>
          </p:cNvPr>
          <p:cNvSpPr txBox="1">
            <a:spLocks/>
          </p:cNvSpPr>
          <p:nvPr/>
        </p:nvSpPr>
        <p:spPr>
          <a:xfrm>
            <a:off x="1066800" y="5390197"/>
            <a:ext cx="83108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HK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</a:t>
            </a:r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b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compute the optimal tangent </a:t>
            </a:r>
            <a:r>
              <a:rPr lang="en-US" altLang="zh-HK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efficiently</a:t>
            </a:r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(e.g., O(d) time) </a:t>
            </a:r>
            <a:b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K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without</a:t>
            </a:r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knowing the exact distance values (e.g., x</a:t>
            </a:r>
            <a:r>
              <a:rPr lang="en-US" altLang="zh-HK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altLang="zh-HK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altLang="zh-HK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)?</a:t>
            </a:r>
            <a:endParaRPr lang="zh-HK" altLang="en-US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8FB725-AB35-4E46-B65D-6E818EF161C3}"/>
              </a:ext>
            </a:extLst>
          </p:cNvPr>
          <p:cNvSpPr txBox="1"/>
          <p:nvPr/>
        </p:nvSpPr>
        <p:spPr>
          <a:xfrm>
            <a:off x="9580880" y="5361750"/>
            <a:ext cx="1747520" cy="830997"/>
          </a:xfrm>
          <a:prstGeom prst="rect">
            <a:avLst/>
          </a:prstGeom>
          <a:noFill/>
          <a:ln w="25400"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HK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Solved in our paper</a:t>
            </a:r>
            <a:endParaRPr lang="zh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561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E34FC-1682-4F6F-963A-7CA1737AB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7CE827-63A1-4F0F-870C-781831FC9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6B57-15D4-4826-B22A-9BABB5E2B49E}" type="slidenum">
              <a:rPr lang="zh-HK" altLang="en-US" smtClean="0"/>
              <a:t>14</a:t>
            </a:fld>
            <a:endParaRPr lang="zh-HK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1A193-2A97-4630-9C7A-396636B17088}"/>
              </a:ext>
            </a:extLst>
          </p:cNvPr>
          <p:cNvSpPr txBox="1"/>
          <p:nvPr/>
        </p:nvSpPr>
        <p:spPr>
          <a:xfrm>
            <a:off x="3909270" y="2353929"/>
            <a:ext cx="3353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Throughput (Queries/sec)</a:t>
            </a:r>
            <a:endParaRPr lang="zh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CF22C2-896C-4821-9A4C-4000534DF710}"/>
              </a:ext>
            </a:extLst>
          </p:cNvPr>
          <p:cNvSpPr/>
          <p:nvPr/>
        </p:nvSpPr>
        <p:spPr>
          <a:xfrm>
            <a:off x="-1" y="6567586"/>
            <a:ext cx="121920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SOTA:</a:t>
            </a:r>
            <a:r>
              <a:rPr lang="en-US" altLang="zh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HK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 Gan and P. Bailis. "Scalable kernel density classification via threshold based pruning" SIGMOD2017</a:t>
            </a:r>
            <a:endParaRPr lang="en-US" altLang="zh-HK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B4C276-5236-4693-83F3-E63B5CCB4085}"/>
              </a:ext>
            </a:extLst>
          </p:cNvPr>
          <p:cNvSpPr txBox="1"/>
          <p:nvPr/>
        </p:nvSpPr>
        <p:spPr>
          <a:xfrm>
            <a:off x="1160951" y="1165102"/>
            <a:ext cx="79576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Methods: SCAN (baseline), LIBSVM, SOTA and KARL</a:t>
            </a:r>
          </a:p>
          <a:p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Datasets: UCI Machine Learning Repository/ </a:t>
            </a:r>
            <a:r>
              <a:rPr lang="en-US" altLang="zh-HK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LibSVM</a:t>
            </a:r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</a:t>
            </a:r>
            <a:endParaRPr lang="zh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589770-7D7E-452B-A4D7-4E6CBD638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854" y="2872220"/>
            <a:ext cx="517207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92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354FB-DD1B-496E-8DC2-18F7AA82E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Work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086B0-2311-4730-A8F8-852E659F7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61986"/>
            <a:ext cx="10762673" cy="4883396"/>
          </a:xfrm>
        </p:spPr>
        <p:txBody>
          <a:bodyPr>
            <a:norm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we have done: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Kernel Aggregation Rapid Library (KARL)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a wide range of models (in prediction stage)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Density Classification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Class SVM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Class SVM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 higher throughput than the state-of-the-art by 2.5-738x times</a:t>
            </a:r>
          </a:p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the implementation into the library (Ongoing)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different types of machine learning models (Ongoing)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different types of kernel functions (Ongoing)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interesting applications, e.g., Kernel Density Visualization (Ongoing)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04F6FE-5E57-4E65-A4ED-A8EAE1773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15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64439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51876-0CAD-4278-8D2F-CFF494FBF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more details…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0DACF-E1EB-4DC0-AA96-6B3AE834F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34" y="1365901"/>
            <a:ext cx="10515600" cy="480981"/>
          </a:xfrm>
        </p:spPr>
        <p:txBody>
          <a:bodyPr/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H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page is in </a:t>
            </a:r>
            <a:r>
              <a:rPr lang="en-US" altLang="zh-H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2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our paper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60620F-7F13-4F17-87C8-FA42294FB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16</a:t>
            </a:fld>
            <a:endParaRPr lang="zh-HK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D8CB73-9A62-4315-8551-EED9D6736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763" y="2103234"/>
            <a:ext cx="4867275" cy="450532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5E78CDB-1C66-4871-A112-47D0CF2669E9}"/>
              </a:ext>
            </a:extLst>
          </p:cNvPr>
          <p:cNvSpPr/>
          <p:nvPr/>
        </p:nvSpPr>
        <p:spPr>
          <a:xfrm>
            <a:off x="3132589" y="6012400"/>
            <a:ext cx="5478011" cy="6878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598958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98333" y="0"/>
            <a:ext cx="7121588" cy="1046480"/>
          </a:xfrm>
        </p:spPr>
        <p:txBody>
          <a:bodyPr>
            <a:normAutofit/>
          </a:bodyPr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Kernel Aggregation?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83858" y="2882248"/>
                <a:ext cx="7684782" cy="3071512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Application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: crime rate prediction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Each </a:t>
                </a:r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(black dot) represents the location of a crime</a:t>
                </a:r>
              </a:p>
              <a:p>
                <a:pPr lvl="2">
                  <a:lnSpc>
                    <a:spcPct val="110000"/>
                  </a:lnSpc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e.g., 	robbery, </a:t>
                </a:r>
                <a:br>
                  <a:rPr lang="en-US" sz="2400" dirty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	commercial burglary, </a:t>
                </a:r>
                <a:br>
                  <a:rPr lang="en-US" sz="2400" dirty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	motor vehicle theft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Predict the crime rate of a given location (</a:t>
                </a:r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q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)</a:t>
                </a:r>
                <a:br>
                  <a:rPr lang="en-US" dirty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by 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en-US" altLang="zh-H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lang="en-US" altLang="zh-H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HK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𝐪</m:t>
                        </m:r>
                      </m:e>
                    </m:d>
                  </m:oMath>
                </a14:m>
                <a:endParaRPr lang="zh-HK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3858" y="2882248"/>
                <a:ext cx="7684782" cy="3071512"/>
              </a:xfrm>
              <a:blipFill>
                <a:blip r:embed="rId2"/>
                <a:stretch>
                  <a:fillRect l="-1427" t="-2183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5041" y="1443305"/>
            <a:ext cx="3545840" cy="4876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0" y="6334780"/>
            <a:ext cx="9245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T. Hart and P.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Zandbergen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“Kernel density estimation and hotspot mapping Examining the influence of interpolation method, grid cell size, and bandwidth on crime forecasting”, International Journal of Police Strategies and Management 2014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0BA86-B21B-4CB5-A1CC-FE4FF5F48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6B57-15D4-4826-B22A-9BABB5E2B49E}" type="slidenum">
              <a:rPr lang="zh-HK" altLang="en-US" smtClean="0"/>
              <a:t>2</a:t>
            </a:fld>
            <a:endParaRPr lang="zh-HK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C63DFA-EF6F-49A5-8067-14DF65289F0F}"/>
              </a:ext>
            </a:extLst>
          </p:cNvPr>
          <p:cNvSpPr/>
          <p:nvPr/>
        </p:nvSpPr>
        <p:spPr>
          <a:xfrm>
            <a:off x="437031" y="1685003"/>
            <a:ext cx="31037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the function: </a:t>
            </a:r>
            <a:endParaRPr lang="zh-HK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6016B04-709C-4082-9E4F-4BE3E238D7E0}"/>
                  </a:ext>
                </a:extLst>
              </p:cNvPr>
              <p:cNvSpPr txBox="1"/>
              <p:nvPr/>
            </p:nvSpPr>
            <p:spPr>
              <a:xfrm>
                <a:off x="3639693" y="1562791"/>
                <a:ext cx="4639090" cy="862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HK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m:rPr>
                          <m:sty m:val="p"/>
                        </m:rPr>
                        <a:rPr lang="en-US" altLang="zh-HK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⁡(−</m:t>
                      </m:r>
                      <m:r>
                        <a:rPr lang="zh-HK" alt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𝑑𝑖𝑠𝑡</m:t>
                          </m:r>
                          <m:d>
                            <m:d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sz="22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𝐪</m:t>
                              </m:r>
                              <m: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HK" sz="2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sz="22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𝐩</m:t>
                                  </m:r>
                                </m:e>
                                <m:sub>
                                  <m:r>
                                    <a:rPr lang="en-US" altLang="zh-HK" sz="22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𝐢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HK" altLang="en-US" sz="2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6016B04-709C-4082-9E4F-4BE3E238D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693" y="1562791"/>
                <a:ext cx="4639090" cy="8629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C1C26FDD-B6EE-44BF-9BA8-D3289A912616}"/>
              </a:ext>
            </a:extLst>
          </p:cNvPr>
          <p:cNvSpPr txBox="1"/>
          <p:nvPr/>
        </p:nvSpPr>
        <p:spPr>
          <a:xfrm>
            <a:off x="6447882" y="1241249"/>
            <a:ext cx="1926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Euclidean distance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CE5EEB97-07B7-49EB-8CFC-C476DFE46973}"/>
              </a:ext>
            </a:extLst>
          </p:cNvPr>
          <p:cNvSpPr/>
          <p:nvPr/>
        </p:nvSpPr>
        <p:spPr>
          <a:xfrm rot="16200000">
            <a:off x="7266000" y="1080282"/>
            <a:ext cx="181524" cy="121847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7C32AB-0A3B-4853-B8B5-6F380940A608}"/>
              </a:ext>
            </a:extLst>
          </p:cNvPr>
          <p:cNvSpPr txBox="1"/>
          <p:nvPr/>
        </p:nvSpPr>
        <p:spPr>
          <a:xfrm>
            <a:off x="3518874" y="217860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1F532FDC-1948-4258-89A6-E6962C2A3E66}"/>
              </a:ext>
            </a:extLst>
          </p:cNvPr>
          <p:cNvSpPr/>
          <p:nvPr/>
        </p:nvSpPr>
        <p:spPr>
          <a:xfrm rot="5400000">
            <a:off x="3834896" y="2079530"/>
            <a:ext cx="172493" cy="25414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6791119F-25CF-4B96-A8D4-8307AFD5B74F}"/>
              </a:ext>
            </a:extLst>
          </p:cNvPr>
          <p:cNvSpPr/>
          <p:nvPr/>
        </p:nvSpPr>
        <p:spPr>
          <a:xfrm rot="16200000">
            <a:off x="4160633" y="1566960"/>
            <a:ext cx="172493" cy="25414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5AD2A6-6103-4CDE-A685-1069B7025A48}"/>
              </a:ext>
            </a:extLst>
          </p:cNvPr>
          <p:cNvSpPr txBox="1"/>
          <p:nvPr/>
        </p:nvSpPr>
        <p:spPr>
          <a:xfrm>
            <a:off x="3864535" y="122396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8D7A74E0-B668-49D8-AC57-63DB8D0BFD7D}"/>
              </a:ext>
            </a:extLst>
          </p:cNvPr>
          <p:cNvSpPr/>
          <p:nvPr/>
        </p:nvSpPr>
        <p:spPr>
          <a:xfrm rot="16200000">
            <a:off x="5378786" y="1569753"/>
            <a:ext cx="172493" cy="25414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2743D9-338A-43D3-962F-FCCB2D6F1B45}"/>
              </a:ext>
            </a:extLst>
          </p:cNvPr>
          <p:cNvSpPr txBox="1"/>
          <p:nvPr/>
        </p:nvSpPr>
        <p:spPr>
          <a:xfrm>
            <a:off x="4911034" y="12326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weighting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AAA69F15-2861-4FCD-A147-BB8E33817E25}"/>
              </a:ext>
            </a:extLst>
          </p:cNvPr>
          <p:cNvSpPr/>
          <p:nvPr/>
        </p:nvSpPr>
        <p:spPr>
          <a:xfrm rot="5400000">
            <a:off x="6361635" y="2051784"/>
            <a:ext cx="172493" cy="25414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884CDF-32B6-458E-8698-274E76CA0FFB}"/>
              </a:ext>
            </a:extLst>
          </p:cNvPr>
          <p:cNvSpPr txBox="1"/>
          <p:nvPr/>
        </p:nvSpPr>
        <p:spPr>
          <a:xfrm>
            <a:off x="5970827" y="2192438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843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883D9-C34A-41C0-A43B-3D02436E4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1" y="0"/>
            <a:ext cx="12040998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Aggregation: More Applications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C63DFA-EF6F-49A5-8067-14DF65289F0F}"/>
              </a:ext>
            </a:extLst>
          </p:cNvPr>
          <p:cNvSpPr/>
          <p:nvPr/>
        </p:nvSpPr>
        <p:spPr>
          <a:xfrm>
            <a:off x="1676551" y="1786603"/>
            <a:ext cx="38122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aggregation function: </a:t>
            </a:r>
            <a:endParaRPr lang="zh-HK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016B04-709C-4082-9E4F-4BE3E238D7E0}"/>
                  </a:ext>
                </a:extLst>
              </p:cNvPr>
              <p:cNvSpPr txBox="1"/>
              <p:nvPr/>
            </p:nvSpPr>
            <p:spPr>
              <a:xfrm>
                <a:off x="5488813" y="1664391"/>
                <a:ext cx="4639090" cy="862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HK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m:rPr>
                          <m:sty m:val="p"/>
                        </m:rPr>
                        <a:rPr lang="en-US" altLang="zh-HK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⁡(−</m:t>
                      </m:r>
                      <m:r>
                        <a:rPr lang="zh-HK" alt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𝑑𝑖𝑠𝑡</m:t>
                          </m:r>
                          <m:d>
                            <m:d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sz="22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𝐪</m:t>
                              </m:r>
                              <m: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HK" sz="2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sz="22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𝐩</m:t>
                                  </m:r>
                                </m:e>
                                <m:sub>
                                  <m:r>
                                    <a:rPr lang="en-US" altLang="zh-HK" sz="22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𝐢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HK" altLang="en-US" sz="2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016B04-709C-4082-9E4F-4BE3E238D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8813" y="1664391"/>
                <a:ext cx="4639090" cy="8629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16F2BB6-EB83-48A3-A2A0-2EB0739D5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3</a:t>
            </a:fld>
            <a:endParaRPr lang="zh-HK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C26FDD-B6EE-44BF-9BA8-D3289A912616}"/>
              </a:ext>
            </a:extLst>
          </p:cNvPr>
          <p:cNvSpPr txBox="1"/>
          <p:nvPr/>
        </p:nvSpPr>
        <p:spPr>
          <a:xfrm>
            <a:off x="8297002" y="1342849"/>
            <a:ext cx="1926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Euclidean distance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CE5EEB97-07B7-49EB-8CFC-C476DFE46973}"/>
              </a:ext>
            </a:extLst>
          </p:cNvPr>
          <p:cNvSpPr/>
          <p:nvPr/>
        </p:nvSpPr>
        <p:spPr>
          <a:xfrm rot="16200000">
            <a:off x="9115120" y="1181882"/>
            <a:ext cx="181524" cy="121847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7C32AB-0A3B-4853-B8B5-6F380940A608}"/>
              </a:ext>
            </a:extLst>
          </p:cNvPr>
          <p:cNvSpPr txBox="1"/>
          <p:nvPr/>
        </p:nvSpPr>
        <p:spPr>
          <a:xfrm>
            <a:off x="5367994" y="228020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1F532FDC-1948-4258-89A6-E6962C2A3E66}"/>
              </a:ext>
            </a:extLst>
          </p:cNvPr>
          <p:cNvSpPr/>
          <p:nvPr/>
        </p:nvSpPr>
        <p:spPr>
          <a:xfrm rot="5400000">
            <a:off x="5684016" y="2181130"/>
            <a:ext cx="172493" cy="25414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6791119F-25CF-4B96-A8D4-8307AFD5B74F}"/>
              </a:ext>
            </a:extLst>
          </p:cNvPr>
          <p:cNvSpPr/>
          <p:nvPr/>
        </p:nvSpPr>
        <p:spPr>
          <a:xfrm rot="16200000">
            <a:off x="6009753" y="1668560"/>
            <a:ext cx="172493" cy="25414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5AD2A6-6103-4CDE-A685-1069B7025A48}"/>
              </a:ext>
            </a:extLst>
          </p:cNvPr>
          <p:cNvSpPr txBox="1"/>
          <p:nvPr/>
        </p:nvSpPr>
        <p:spPr>
          <a:xfrm>
            <a:off x="5713655" y="132556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8D7A74E0-B668-49D8-AC57-63DB8D0BFD7D}"/>
              </a:ext>
            </a:extLst>
          </p:cNvPr>
          <p:cNvSpPr/>
          <p:nvPr/>
        </p:nvSpPr>
        <p:spPr>
          <a:xfrm rot="16200000">
            <a:off x="7227906" y="1671353"/>
            <a:ext cx="172493" cy="25414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2743D9-338A-43D3-962F-FCCB2D6F1B45}"/>
              </a:ext>
            </a:extLst>
          </p:cNvPr>
          <p:cNvSpPr txBox="1"/>
          <p:nvPr/>
        </p:nvSpPr>
        <p:spPr>
          <a:xfrm>
            <a:off x="6760154" y="13342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weighting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0E85EDB6-4B6F-4E20-9524-711F169A51E0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11988" y="3289410"/>
              <a:ext cx="10313874" cy="2839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3747">
                      <a:extLst>
                        <a:ext uri="{9D8B030D-6E8A-4147-A177-3AD203B41FA5}">
                          <a16:colId xmlns:a16="http://schemas.microsoft.com/office/drawing/2014/main" val="70952935"/>
                        </a:ext>
                      </a:extLst>
                    </a:gridCol>
                    <a:gridCol w="2932169">
                      <a:extLst>
                        <a:ext uri="{9D8B030D-6E8A-4147-A177-3AD203B41FA5}">
                          <a16:colId xmlns:a16="http://schemas.microsoft.com/office/drawing/2014/main" val="2733440155"/>
                        </a:ext>
                      </a:extLst>
                    </a:gridCol>
                    <a:gridCol w="3437958">
                      <a:extLst>
                        <a:ext uri="{9D8B030D-6E8A-4147-A177-3AD203B41FA5}">
                          <a16:colId xmlns:a16="http://schemas.microsoft.com/office/drawing/2014/main" val="66503532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Type of weighting</a:t>
                          </a:r>
                          <a:endParaRPr lang="zh-HK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Used in model</a:t>
                          </a:r>
                          <a:endParaRPr lang="zh-HK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Application(s)</a:t>
                          </a:r>
                          <a:endParaRPr lang="zh-HK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374348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Type I: identical, positive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HK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HK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(most specific)</a:t>
                          </a:r>
                          <a:endParaRPr lang="zh-HK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Kernel Density Classification</a:t>
                          </a:r>
                          <a:endParaRPr lang="zh-HK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Crime rate prediction</a:t>
                          </a:r>
                        </a:p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Ecological modeling</a:t>
                          </a:r>
                        </a:p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Particle Searching</a:t>
                          </a:r>
                          <a:endParaRPr lang="zh-HK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301456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Type II: positive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HK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HK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(subsuming Type I)</a:t>
                          </a:r>
                          <a:endParaRPr lang="zh-HK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1-class SVM</a:t>
                          </a:r>
                          <a:endParaRPr lang="zh-HK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Network fault detection</a:t>
                          </a:r>
                        </a:p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Outlier detection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834213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Type III: no restriction on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HK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HK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en-US" altLang="zh-HK" sz="1800" b="0" dirty="0">
                            <a:latin typeface="Times New Roman" panose="020206030504050203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(subsuming Type II)</a:t>
                          </a:r>
                          <a:endParaRPr lang="zh-HK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2-class SVM</a:t>
                          </a:r>
                          <a:endParaRPr lang="zh-HK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Network fault detection</a:t>
                          </a:r>
                        </a:p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Tumor samples classification</a:t>
                          </a:r>
                        </a:p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Image classification</a:t>
                          </a:r>
                          <a:endParaRPr lang="zh-HK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295749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0E85EDB6-4B6F-4E20-9524-711F169A51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4522056"/>
                  </p:ext>
                </p:extLst>
              </p:nvPr>
            </p:nvGraphicFramePr>
            <p:xfrm>
              <a:off x="811988" y="3289410"/>
              <a:ext cx="10313874" cy="2839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3747">
                      <a:extLst>
                        <a:ext uri="{9D8B030D-6E8A-4147-A177-3AD203B41FA5}">
                          <a16:colId xmlns:a16="http://schemas.microsoft.com/office/drawing/2014/main" val="70952935"/>
                        </a:ext>
                      </a:extLst>
                    </a:gridCol>
                    <a:gridCol w="2932169">
                      <a:extLst>
                        <a:ext uri="{9D8B030D-6E8A-4147-A177-3AD203B41FA5}">
                          <a16:colId xmlns:a16="http://schemas.microsoft.com/office/drawing/2014/main" val="2733440155"/>
                        </a:ext>
                      </a:extLst>
                    </a:gridCol>
                    <a:gridCol w="3437958">
                      <a:extLst>
                        <a:ext uri="{9D8B030D-6E8A-4147-A177-3AD203B41FA5}">
                          <a16:colId xmlns:a16="http://schemas.microsoft.com/office/drawing/2014/main" val="66503532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Type of weighting</a:t>
                          </a:r>
                          <a:endParaRPr lang="zh-HK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Used in model</a:t>
                          </a:r>
                          <a:endParaRPr lang="zh-HK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Application(s)</a:t>
                          </a:r>
                          <a:endParaRPr lang="zh-HK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37434820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zh-HK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5" t="-44000" r="-161978" b="-18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Kernel Density Classification</a:t>
                          </a:r>
                          <a:endParaRPr lang="zh-HK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Crime rate prediction</a:t>
                          </a:r>
                        </a:p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Ecological modeling</a:t>
                          </a:r>
                        </a:p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Particle Searching</a:t>
                          </a:r>
                          <a:endParaRPr lang="zh-HK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3014567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zh-HK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5" t="-203774" r="-161978" b="-1556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1-class SVM</a:t>
                          </a:r>
                          <a:endParaRPr lang="zh-HK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Network fault detection</a:t>
                          </a:r>
                        </a:p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Outlier detection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83421327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zh-HK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55" t="-214667" r="-161978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2-class SVM</a:t>
                          </a:r>
                          <a:endParaRPr lang="zh-HK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Network fault detection</a:t>
                          </a:r>
                        </a:p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Tumor samples classification</a:t>
                          </a:r>
                        </a:p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Image classification</a:t>
                          </a:r>
                          <a:endParaRPr lang="zh-HK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2957499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D9E0E80E-B935-484D-A585-1DE451F4272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13732" y="3305262"/>
          <a:ext cx="10310070" cy="2827090"/>
        </p:xfrm>
        <a:graphic>
          <a:graphicData uri="http://schemas.openxmlformats.org/drawingml/2006/table">
            <a:tbl>
              <a:tblPr/>
              <a:tblGrid>
                <a:gridCol w="10310070">
                  <a:extLst>
                    <a:ext uri="{9D8B030D-6E8A-4147-A177-3AD203B41FA5}">
                      <a16:colId xmlns:a16="http://schemas.microsoft.com/office/drawing/2014/main" val="3576131327"/>
                    </a:ext>
                  </a:extLst>
                </a:gridCol>
              </a:tblGrid>
              <a:tr h="2827090">
                <a:tc>
                  <a:txBody>
                    <a:bodyPr/>
                    <a:lstStyle/>
                    <a:p>
                      <a:endParaRPr lang="en-US" altLang="zh-HK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0508231"/>
                  </a:ext>
                </a:extLst>
              </a:tr>
            </a:tbl>
          </a:graphicData>
        </a:graphic>
      </p:graphicFrame>
      <p:sp>
        <p:nvSpPr>
          <p:cNvPr id="23" name="Right Brace 22">
            <a:extLst>
              <a:ext uri="{FF2B5EF4-FFF2-40B4-BE49-F238E27FC236}">
                <a16:creationId xmlns:a16="http://schemas.microsoft.com/office/drawing/2014/main" id="{AAA69F15-2861-4FCD-A147-BB8E33817E25}"/>
              </a:ext>
            </a:extLst>
          </p:cNvPr>
          <p:cNvSpPr/>
          <p:nvPr/>
        </p:nvSpPr>
        <p:spPr>
          <a:xfrm rot="5400000">
            <a:off x="8210755" y="2153384"/>
            <a:ext cx="172493" cy="25414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884CDF-32B6-458E-8698-274E76CA0FFB}"/>
              </a:ext>
            </a:extLst>
          </p:cNvPr>
          <p:cNvSpPr txBox="1"/>
          <p:nvPr/>
        </p:nvSpPr>
        <p:spPr>
          <a:xfrm>
            <a:off x="7819947" y="2294038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775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81988"/>
            <a:ext cx="7620000" cy="883212"/>
          </a:xfrm>
        </p:spPr>
        <p:txBody>
          <a:bodyPr>
            <a:normAutofit/>
          </a:bodyPr>
          <a:lstStyle/>
          <a:p>
            <a:pPr algn="ctr"/>
            <a:r>
              <a:rPr lang="en-US" altLang="zh-H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Aggregation Queries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94018" y="1002648"/>
                <a:ext cx="6811022" cy="5611512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Application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: crime rate prediction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Just classify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en-US" altLang="zh-H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lang="en-US" altLang="zh-H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HK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𝐪</m:t>
                        </m:r>
                      </m:e>
                    </m:d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into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altLang="zh-HK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Lowest risk</a:t>
                </a:r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	[0, 10)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altLang="zh-HK" dirty="0">
                    <a:solidFill>
                      <a:schemeClr val="accent4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Low risk</a:t>
                </a:r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	[10, 20)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altLang="zh-HK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Moderate risk</a:t>
                </a:r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	[20, 50)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altLang="zh-HK" dirty="0">
                    <a:solidFill>
                      <a:srgbClr val="FF7C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High risk</a:t>
                </a:r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	[50, 100)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altLang="zh-HK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Highest risk</a:t>
                </a:r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	[100, </a:t>
                </a:r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</a:t>
                </a:r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zh-HK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Threshold kernel aggregation query (</a:t>
                </a:r>
                <a14:m>
                  <m:oMath xmlns:m="http://schemas.openxmlformats.org/officeDocument/2006/math">
                    <m:r>
                      <a:rPr lang="zh-HK" altLang="en-US" sz="23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𝜏</m:t>
                    </m:r>
                  </m:oMath>
                </a14:m>
                <a:r>
                  <a:rPr lang="en-US" altLang="zh-HK" sz="2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-KAQ)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altLang="zh-HK" sz="2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Input: query vector </a:t>
                </a:r>
                <a:r>
                  <a:rPr lang="en-US" altLang="zh-HK" sz="23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HK" sz="2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</a:t>
                </a:r>
                <a:r>
                  <a:rPr lang="en-US" altLang="zh-HK" sz="23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HK" sz="2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dataset </a:t>
                </a:r>
                <a:r>
                  <a:rPr lang="en-US" altLang="zh-HK" sz="23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HK" sz="2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threshold</a:t>
                </a:r>
                <a14:m>
                  <m:oMath xmlns:m="http://schemas.openxmlformats.org/officeDocument/2006/math">
                    <m:r>
                      <a:rPr lang="en-US" altLang="zh-HK" sz="23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zh-HK" altLang="en-US" sz="23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𝜏</m:t>
                    </m:r>
                  </m:oMath>
                </a14:m>
                <a:endParaRPr lang="en-US" altLang="zh-HK" sz="23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lvl="1">
                  <a:lnSpc>
                    <a:spcPct val="110000"/>
                  </a:lnSpc>
                </a:pPr>
                <a:r>
                  <a:rPr lang="en-US" altLang="zh-HK" sz="2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Output: Boolean value </a:t>
                </a:r>
              </a:p>
              <a:p>
                <a:pPr lvl="2">
                  <a:lnSpc>
                    <a:spcPct val="110000"/>
                  </a:lnSpc>
                </a:pPr>
                <a:r>
                  <a:rPr lang="en-US" altLang="zh-HK" sz="19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true 	(if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HK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ℱ</m:t>
                        </m:r>
                      </m:e>
                      <m:sub>
                        <m:r>
                          <a:rPr lang="en-US" altLang="zh-HK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lang="en-US" altLang="zh-HK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HK" sz="1900" b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𝐪</m:t>
                        </m:r>
                      </m:e>
                    </m:d>
                    <m:r>
                      <a:rPr lang="en-US" altLang="zh-HK" sz="19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≥</m:t>
                    </m:r>
                    <m:r>
                      <a:rPr lang="zh-HK" alt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𝜏</m:t>
                    </m:r>
                  </m:oMath>
                </a14:m>
                <a:r>
                  <a:rPr lang="en-US" altLang="zh-HK" sz="19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	or </a:t>
                </a:r>
              </a:p>
              <a:p>
                <a:pPr lvl="2">
                  <a:lnSpc>
                    <a:spcPct val="110000"/>
                  </a:lnSpc>
                </a:pPr>
                <a:r>
                  <a:rPr lang="en-US" altLang="zh-HK" sz="19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false 	(if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HK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ℱ</m:t>
                        </m:r>
                      </m:e>
                      <m:sub>
                        <m:r>
                          <a:rPr lang="en-US" altLang="zh-HK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lang="en-US" altLang="zh-HK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HK" sz="1900" b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𝐪</m:t>
                        </m:r>
                      </m:e>
                    </m:d>
                    <m:r>
                      <a:rPr lang="en-US" altLang="zh-HK" sz="19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&lt;</m:t>
                    </m:r>
                    <m:r>
                      <a:rPr lang="zh-HK" alt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𝜏</m:t>
                    </m:r>
                  </m:oMath>
                </a14:m>
                <a:r>
                  <a:rPr lang="en-US" altLang="zh-HK" sz="19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4018" y="1002648"/>
                <a:ext cx="6811022" cy="5611512"/>
              </a:xfrm>
              <a:blipFill>
                <a:blip r:embed="rId2"/>
                <a:stretch>
                  <a:fillRect l="-1611" t="-1086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132465"/>
            <a:ext cx="4437963" cy="6103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0" y="6334780"/>
            <a:ext cx="9398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T. Hart and P.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Zandbergen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“Kernel density estimation and hotspot mapping Examining the influence of interpolation method, grid cell size, and bandwidth on crime forecasting”, International Journal of Police Strategies and Management 2014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0BA86-B21B-4CB5-A1CC-FE4FF5F48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6B57-15D4-4826-B22A-9BABB5E2B49E}" type="slidenum">
              <a:rPr lang="zh-HK" altLang="en-US" smtClean="0"/>
              <a:t>4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962365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2459BF5-0155-4C8B-8CB1-7CEA87FCDB7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150335"/>
                <a:ext cx="10515600" cy="1325563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altLang="zh-HK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Expensive</a:t>
                </a:r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compute the exact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en-US" altLang="zh-H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lang="en-US" altLang="zh-H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HK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𝐪</m:t>
                        </m:r>
                      </m:e>
                    </m:d>
                  </m:oMath>
                </a14:m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!</a:t>
                </a:r>
                <a:endParaRPr lang="zh-HK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2459BF5-0155-4C8B-8CB1-7CEA87FCDB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150335"/>
                <a:ext cx="105156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F0097-97C2-494D-AEC1-8D9EE7D05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231" y="1853721"/>
            <a:ext cx="10869538" cy="21176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H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et al. </a:t>
            </a:r>
            <a:r>
              <a:rPr lang="en-US" altLang="zh-HK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“Despite their successes, what makes kernel methods difficult to use in many large scale problems is the fact that </a:t>
            </a:r>
            <a:r>
              <a:rPr lang="en-US" altLang="zh-HK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computing the decision function is typically expensive, especially at prediction time.</a:t>
            </a:r>
            <a:r>
              <a:rPr lang="en-US" altLang="zh-HK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altLang="zh-H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4A9118-295D-4927-8763-25809CCF8DFE}"/>
              </a:ext>
            </a:extLst>
          </p:cNvPr>
          <p:cNvSpPr/>
          <p:nvPr/>
        </p:nvSpPr>
        <p:spPr>
          <a:xfrm>
            <a:off x="-68367" y="6584364"/>
            <a:ext cx="12192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Quoc V. Le, Tamas </a:t>
            </a:r>
            <a:r>
              <a:rPr lang="en-US" altLang="zh-HK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Sarlos</a:t>
            </a:r>
            <a:r>
              <a:rPr lang="en-US" altLang="zh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Alexander J. </a:t>
            </a:r>
            <a:r>
              <a:rPr lang="en-US" altLang="zh-HK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Smola</a:t>
            </a:r>
            <a:r>
              <a:rPr lang="en-US" altLang="zh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“</a:t>
            </a:r>
            <a:r>
              <a:rPr lang="en-US" altLang="zh-HK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Fastfood</a:t>
            </a:r>
            <a:r>
              <a:rPr lang="en-US" altLang="zh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computing </a:t>
            </a:r>
            <a:r>
              <a:rPr lang="en-US" altLang="zh-HK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hilbert</a:t>
            </a:r>
            <a:r>
              <a:rPr lang="en-US" altLang="zh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space expansions in loglinear time.” In ICML2013</a:t>
            </a:r>
            <a:endParaRPr lang="zh-HK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18BDBC-2362-4B18-B8B9-6AB6A4B3A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6B57-15D4-4826-B22A-9BABB5E2B49E}" type="slidenum">
              <a:rPr lang="zh-HK" altLang="en-US" smtClean="0"/>
              <a:t>5</a:t>
            </a:fld>
            <a:endParaRPr lang="zh-HK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7887465-C61F-415D-B233-7C39221BC295}"/>
                  </a:ext>
                </a:extLst>
              </p:cNvPr>
              <p:cNvSpPr txBox="1"/>
              <p:nvPr/>
            </p:nvSpPr>
            <p:spPr>
              <a:xfrm>
                <a:off x="2208810" y="4246385"/>
                <a:ext cx="4639090" cy="862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HK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m:rPr>
                          <m:sty m:val="p"/>
                        </m:rPr>
                        <a:rPr lang="en-US" altLang="zh-HK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⁡(−</m:t>
                      </m:r>
                      <m:r>
                        <a:rPr lang="zh-HK" alt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𝑑𝑖𝑠𝑡</m:t>
                          </m:r>
                          <m:d>
                            <m:d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sz="22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𝐪</m:t>
                              </m:r>
                              <m: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HK" sz="2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sz="22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𝐩</m:t>
                                  </m:r>
                                </m:e>
                                <m:sub>
                                  <m:r>
                                    <a:rPr lang="en-US" altLang="zh-HK" sz="22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𝐢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HK" altLang="en-US" sz="2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7887465-C61F-415D-B233-7C39221BC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810" y="4246385"/>
                <a:ext cx="4639090" cy="8629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>
            <a:extLst>
              <a:ext uri="{FF2B5EF4-FFF2-40B4-BE49-F238E27FC236}">
                <a16:creationId xmlns:a16="http://schemas.microsoft.com/office/drawing/2014/main" id="{0C252A44-9A74-4B05-94D7-F75F29781BC5}"/>
              </a:ext>
            </a:extLst>
          </p:cNvPr>
          <p:cNvSpPr/>
          <p:nvPr/>
        </p:nvSpPr>
        <p:spPr>
          <a:xfrm rot="5400000">
            <a:off x="5017925" y="3507353"/>
            <a:ext cx="159350" cy="35006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F80E2B-D2D7-430F-AF2F-CE85916F5906}"/>
              </a:ext>
            </a:extLst>
          </p:cNvPr>
          <p:cNvSpPr txBox="1"/>
          <p:nvPr/>
        </p:nvSpPr>
        <p:spPr>
          <a:xfrm>
            <a:off x="4110593" y="5349450"/>
            <a:ext cx="21595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O(|P| </a:t>
            </a:r>
            <a:r>
              <a:rPr lang="en-US" altLang="zh-HK" sz="2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 </a:t>
            </a:r>
            <a:r>
              <a:rPr lang="en-US" altLang="zh-HK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time</a:t>
            </a:r>
            <a:endParaRPr lang="zh-HK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C817F601-D672-4A82-A932-F4E2C39F7237}"/>
              </a:ext>
            </a:extLst>
          </p:cNvPr>
          <p:cNvSpPr/>
          <p:nvPr/>
        </p:nvSpPr>
        <p:spPr>
          <a:xfrm>
            <a:off x="8066209" y="4246384"/>
            <a:ext cx="3069151" cy="1372095"/>
          </a:xfrm>
          <a:prstGeom prst="cloudCallout">
            <a:avLst>
              <a:gd name="adj1" fmla="val -111603"/>
              <a:gd name="adj2" fmla="val 5201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745C1B-2A71-49DC-B54F-9CD940BC2FBC}"/>
              </a:ext>
            </a:extLst>
          </p:cNvPr>
          <p:cNvSpPr txBox="1"/>
          <p:nvPr/>
        </p:nvSpPr>
        <p:spPr>
          <a:xfrm>
            <a:off x="8381078" y="4463184"/>
            <a:ext cx="25815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typical values of |P| and d?</a:t>
            </a:r>
            <a:endParaRPr lang="zh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242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E08B245-C228-4787-8671-C621257016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319377"/>
              </p:ext>
            </p:extLst>
          </p:nvPr>
        </p:nvGraphicFramePr>
        <p:xfrm>
          <a:off x="3346509" y="3099107"/>
          <a:ext cx="4400725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3934">
                  <a:extLst>
                    <a:ext uri="{9D8B030D-6E8A-4147-A177-3AD203B41FA5}">
                      <a16:colId xmlns:a16="http://schemas.microsoft.com/office/drawing/2014/main" val="70952935"/>
                    </a:ext>
                  </a:extLst>
                </a:gridCol>
                <a:gridCol w="1235344">
                  <a:extLst>
                    <a:ext uri="{9D8B030D-6E8A-4147-A177-3AD203B41FA5}">
                      <a16:colId xmlns:a16="http://schemas.microsoft.com/office/drawing/2014/main" val="2733440155"/>
                    </a:ext>
                  </a:extLst>
                </a:gridCol>
                <a:gridCol w="1121447">
                  <a:extLst>
                    <a:ext uri="{9D8B030D-6E8A-4147-A177-3AD203B41FA5}">
                      <a16:colId xmlns:a16="http://schemas.microsoft.com/office/drawing/2014/main" val="665035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Library</a:t>
                      </a:r>
                      <a:endParaRPr lang="zh-HK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 indexing</a:t>
                      </a:r>
                      <a:endParaRPr lang="zh-HK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Response time</a:t>
                      </a:r>
                      <a:endParaRPr lang="zh-HK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7434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LibSVM</a:t>
                      </a:r>
                      <a:endParaRPr lang="zh-HK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zh-HK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zh-HK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0145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Scikit</a:t>
                      </a:r>
                      <a:r>
                        <a:rPr lang="en-US" altLang="zh-HK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-learn</a:t>
                      </a:r>
                      <a:endParaRPr lang="zh-HK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zh-HK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421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KARL (this paper)</a:t>
                      </a:r>
                      <a:endParaRPr lang="zh-HK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zh-HK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endParaRPr lang="zh-HK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9574991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43079E6-CF08-4D34-A0A8-F668D49DA5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739757"/>
              </p:ext>
            </p:extLst>
          </p:nvPr>
        </p:nvGraphicFramePr>
        <p:xfrm>
          <a:off x="3346509" y="3099107"/>
          <a:ext cx="4400725" cy="1752600"/>
        </p:xfrm>
        <a:graphic>
          <a:graphicData uri="http://schemas.openxmlformats.org/drawingml/2006/table">
            <a:tbl>
              <a:tblPr/>
              <a:tblGrid>
                <a:gridCol w="4400725">
                  <a:extLst>
                    <a:ext uri="{9D8B030D-6E8A-4147-A177-3AD203B41FA5}">
                      <a16:colId xmlns:a16="http://schemas.microsoft.com/office/drawing/2014/main" val="3576131327"/>
                    </a:ext>
                  </a:extLst>
                </a:gridCol>
              </a:tblGrid>
              <a:tr h="1752600">
                <a:tc>
                  <a:txBody>
                    <a:bodyPr/>
                    <a:lstStyle/>
                    <a:p>
                      <a:endParaRPr lang="en-US" altLang="zh-HK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0508231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529642-9E5E-4A24-AD53-1FA8FB57B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contribution: KARL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3C260BF-09EB-4480-B705-FB4787743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532" y="1481676"/>
            <a:ext cx="10515600" cy="4351338"/>
          </a:xfrm>
        </p:spPr>
        <p:txBody>
          <a:bodyPr/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Aggregation Rapid Library (KARL)</a:t>
            </a:r>
          </a:p>
          <a:p>
            <a:pPr lvl="1"/>
            <a:r>
              <a:rPr lang="en-US" altLang="zh-H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2.5-738x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speed up over state-of-the-art in different datasets</a:t>
            </a:r>
          </a:p>
          <a:p>
            <a:pPr lvl="1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altLang="zh-H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Fastest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library in </a:t>
            </a:r>
            <a:r>
              <a:rPr lang="en-US" altLang="zh-H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prediction phase</a:t>
            </a:r>
            <a:endParaRPr lang="zh-HK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93A284-C70E-44A1-AB62-5EA22A577E1D}"/>
              </a:ext>
            </a:extLst>
          </p:cNvPr>
          <p:cNvSpPr/>
          <p:nvPr/>
        </p:nvSpPr>
        <p:spPr>
          <a:xfrm>
            <a:off x="0" y="5934670"/>
            <a:ext cx="94543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KARL: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HK" alt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https://github.com/edisonchan2013928/KARL-Fast-Kernel-Aggregation-Queries</a:t>
            </a:r>
            <a:endParaRPr lang="en-US" altLang="zh-H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K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LibSVM</a:t>
            </a:r>
            <a:r>
              <a:rPr lang="en-US" altLang="zh-H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https://www.csie.ntu.edu.tw/~cjlin/libsvm/</a:t>
            </a:r>
            <a:endParaRPr lang="en-US" altLang="zh-H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K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Scikit</a:t>
            </a:r>
            <a:r>
              <a:rPr lang="en-US" altLang="zh-H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-learn: 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https://scikit-learn.org/</a:t>
            </a:r>
            <a:endParaRPr lang="zh-HK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A1BBA2-F261-457E-920E-D36C4FA2D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6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204450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58C86-D1AD-48CD-9311-626CDA40F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67" y="-86212"/>
            <a:ext cx="12029813" cy="1325563"/>
          </a:xfrm>
        </p:spPr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speed up? 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EE43311-AE67-41F5-A5E0-C37CEAD9AB60}"/>
              </a:ext>
            </a:extLst>
          </p:cNvPr>
          <p:cNvCxnSpPr>
            <a:cxnSpLocks/>
          </p:cNvCxnSpPr>
          <p:nvPr/>
        </p:nvCxnSpPr>
        <p:spPr>
          <a:xfrm>
            <a:off x="7472762" y="4318377"/>
            <a:ext cx="1214188" cy="0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23B4B6A-B623-442D-BB48-434678489F1F}"/>
              </a:ext>
            </a:extLst>
          </p:cNvPr>
          <p:cNvSpPr txBox="1"/>
          <p:nvPr/>
        </p:nvSpPr>
        <p:spPr>
          <a:xfrm>
            <a:off x="8686950" y="4049437"/>
            <a:ext cx="38824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sym typeface="Symbol" panose="05050102010706020507" pitchFamily="18" charset="2"/>
              </a:rPr>
              <a:t></a:t>
            </a:r>
            <a:r>
              <a:rPr lang="en-US" altLang="zh-HK" sz="2600" dirty="0">
                <a:sym typeface="Symbol" panose="05050102010706020507" pitchFamily="18" charset="2"/>
              </a:rPr>
              <a:t></a:t>
            </a:r>
            <a:endParaRPr lang="zh-HK" altLang="en-US" sz="26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5B0ED23-8AAD-43AB-9ADF-38E209523279}"/>
              </a:ext>
            </a:extLst>
          </p:cNvPr>
          <p:cNvCxnSpPr>
            <a:cxnSpLocks/>
          </p:cNvCxnSpPr>
          <p:nvPr/>
        </p:nvCxnSpPr>
        <p:spPr>
          <a:xfrm>
            <a:off x="8143275" y="3359987"/>
            <a:ext cx="0" cy="5687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F46ACAB-ABC1-4D96-8E19-9508EEEBDBD2}"/>
              </a:ext>
            </a:extLst>
          </p:cNvPr>
          <p:cNvSpPr txBox="1"/>
          <p:nvPr/>
        </p:nvSpPr>
        <p:spPr>
          <a:xfrm>
            <a:off x="7697577" y="2926665"/>
            <a:ext cx="989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UB</a:t>
            </a:r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H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B6E954-126B-47C5-8B6F-DE08287FA9EF}"/>
              </a:ext>
            </a:extLst>
          </p:cNvPr>
          <p:cNvSpPr txBox="1"/>
          <p:nvPr/>
        </p:nvSpPr>
        <p:spPr>
          <a:xfrm>
            <a:off x="7697577" y="3833994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LB</a:t>
            </a:r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H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F921637-D21F-41BF-AB56-6C9222C63B4A}"/>
                  </a:ext>
                </a:extLst>
              </p:cNvPr>
              <p:cNvSpPr txBox="1"/>
              <p:nvPr/>
            </p:nvSpPr>
            <p:spPr>
              <a:xfrm>
                <a:off x="1640262" y="3208396"/>
                <a:ext cx="33557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K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𝐿𝐵</m:t>
                      </m:r>
                      <m:d>
                        <m:dPr>
                          <m:ctrlPr>
                            <a:rPr lang="en-US" altLang="zh-HK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4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HK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altLang="zh-HK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altLang="zh-HK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HK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𝑈𝐵</m:t>
                      </m:r>
                      <m:r>
                        <a:rPr lang="en-US" altLang="zh-HK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HK" sz="24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𝐪</m:t>
                      </m:r>
                      <m:r>
                        <a:rPr lang="en-US" altLang="zh-HK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HK" altLang="en-US" sz="2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F921637-D21F-41BF-AB56-6C9222C63B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262" y="3208396"/>
                <a:ext cx="3355790" cy="369332"/>
              </a:xfrm>
              <a:prstGeom prst="rect">
                <a:avLst/>
              </a:prstGeom>
              <a:blipFill>
                <a:blip r:embed="rId2"/>
                <a:stretch>
                  <a:fillRect l="-1633" r="-2722" b="-34426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9B7CFB-BDFC-4211-A13A-535EEAC4C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6B57-15D4-4826-B22A-9BABB5E2B49E}" type="slidenum">
              <a:rPr lang="zh-HK" altLang="en-US" smtClean="0"/>
              <a:t>7</a:t>
            </a:fld>
            <a:endParaRPr lang="zh-HK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FDCFB78-4B41-4D00-9085-FA396E8F3566}"/>
                  </a:ext>
                </a:extLst>
              </p:cNvPr>
              <p:cNvSpPr txBox="1"/>
              <p:nvPr/>
            </p:nvSpPr>
            <p:spPr>
              <a:xfrm>
                <a:off x="1161486" y="1963635"/>
                <a:ext cx="4517858" cy="8629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HK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nary>
                      <m:r>
                        <m:rPr>
                          <m:sty m:val="p"/>
                        </m:rPr>
                        <a:rPr lang="en-US" altLang="zh-HK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⁡(−</m:t>
                      </m:r>
                      <m:r>
                        <a:rPr lang="zh-HK" alt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𝑑𝑖𝑠𝑡</m:t>
                          </m:r>
                          <m:d>
                            <m:d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sz="22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𝐪</m:t>
                              </m:r>
                              <m: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HK" sz="2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sz="22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𝐩</m:t>
                                  </m:r>
                                </m:e>
                                <m:sub>
                                  <m:r>
                                    <a:rPr lang="en-US" altLang="zh-HK" sz="22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𝐢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HK" altLang="en-US" sz="22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FDCFB78-4B41-4D00-9085-FA396E8F35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486" y="1963635"/>
                <a:ext cx="4517858" cy="8629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A299C17-2DA2-49A2-8F8B-F9514C7E5CDC}"/>
              </a:ext>
            </a:extLst>
          </p:cNvPr>
          <p:cNvCxnSpPr>
            <a:cxnSpLocks/>
          </p:cNvCxnSpPr>
          <p:nvPr/>
        </p:nvCxnSpPr>
        <p:spPr>
          <a:xfrm>
            <a:off x="2078437" y="3646742"/>
            <a:ext cx="0" cy="8422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4E27928-8E6A-4756-B764-7B000C72B516}"/>
              </a:ext>
            </a:extLst>
          </p:cNvPr>
          <p:cNvCxnSpPr/>
          <p:nvPr/>
        </p:nvCxnSpPr>
        <p:spPr>
          <a:xfrm>
            <a:off x="4435377" y="3644158"/>
            <a:ext cx="0" cy="8422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78FB725-AB35-4E46-B65D-6E818EF161C3}"/>
              </a:ext>
            </a:extLst>
          </p:cNvPr>
          <p:cNvSpPr txBox="1"/>
          <p:nvPr/>
        </p:nvSpPr>
        <p:spPr>
          <a:xfrm>
            <a:off x="724473" y="4650550"/>
            <a:ext cx="5391847" cy="1384995"/>
          </a:xfrm>
          <a:prstGeom prst="rect">
            <a:avLst/>
          </a:prstGeom>
          <a:noFill/>
          <a:ln w="25400"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H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Requirements:</a:t>
            </a:r>
          </a:p>
          <a:p>
            <a:pPr marL="514350" indent="-514350">
              <a:buAutoNum type="arabicPeriod"/>
            </a:pPr>
            <a:r>
              <a:rPr lang="en-US" altLang="zh-H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to compute, e.g., O(d) time</a:t>
            </a:r>
          </a:p>
          <a:p>
            <a:pPr marL="514350" indent="-514350">
              <a:buAutoNum type="arabicPeriod"/>
            </a:pPr>
            <a:r>
              <a:rPr lang="en-US" altLang="zh-H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tight as possible</a:t>
            </a:r>
            <a:endParaRPr lang="zh-HK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591C99A-79FC-4710-B5FB-0DBB8C1A591F}"/>
                  </a:ext>
                </a:extLst>
              </p:cNvPr>
              <p:cNvSpPr txBox="1"/>
              <p:nvPr/>
            </p:nvSpPr>
            <p:spPr>
              <a:xfrm>
                <a:off x="6930778" y="1842586"/>
                <a:ext cx="502550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HK" sz="22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Cases to avoid computing exact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000" i="1" u="sng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2000" i="1" u="sng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en-US" altLang="zh-HK" sz="2000" i="1" u="sng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lang="en-US" altLang="zh-HK" sz="2000" i="1" u="sng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HK" sz="2000" b="1" u="sng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𝐪</m:t>
                        </m:r>
                      </m:e>
                    </m:d>
                  </m:oMath>
                </a14:m>
                <a:r>
                  <a:rPr lang="en-US" altLang="zh-HK" sz="22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zh-HK" altLang="en-US" sz="2200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591C99A-79FC-4710-B5FB-0DBB8C1A5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0778" y="1842586"/>
                <a:ext cx="5025504" cy="430887"/>
              </a:xfrm>
              <a:prstGeom prst="rect">
                <a:avLst/>
              </a:prstGeom>
              <a:blipFill>
                <a:blip r:embed="rId4"/>
                <a:stretch>
                  <a:fillRect l="-1578" t="-8451" b="-28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79C00D3-A4D5-425C-9B82-38985E387E8A}"/>
              </a:ext>
            </a:extLst>
          </p:cNvPr>
          <p:cNvCxnSpPr>
            <a:cxnSpLocks/>
          </p:cNvCxnSpPr>
          <p:nvPr/>
        </p:nvCxnSpPr>
        <p:spPr>
          <a:xfrm>
            <a:off x="9802158" y="3223947"/>
            <a:ext cx="1214188" cy="0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41F3F15-1542-4273-AC84-949B1C5D126D}"/>
              </a:ext>
            </a:extLst>
          </p:cNvPr>
          <p:cNvSpPr txBox="1"/>
          <p:nvPr/>
        </p:nvSpPr>
        <p:spPr>
          <a:xfrm>
            <a:off x="10978746" y="2946067"/>
            <a:ext cx="38824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sym typeface="Symbol" panose="05050102010706020507" pitchFamily="18" charset="2"/>
              </a:rPr>
              <a:t></a:t>
            </a:r>
            <a:r>
              <a:rPr lang="en-US" altLang="zh-HK" sz="2600" dirty="0">
                <a:sym typeface="Symbol" panose="05050102010706020507" pitchFamily="18" charset="2"/>
              </a:rPr>
              <a:t></a:t>
            </a:r>
            <a:endParaRPr lang="zh-HK" altLang="en-US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C924A34-275C-426D-A24A-E93B10043FAC}"/>
                  </a:ext>
                </a:extLst>
              </p:cNvPr>
              <p:cNvSpPr/>
              <p:nvPr/>
            </p:nvSpPr>
            <p:spPr>
              <a:xfrm>
                <a:off x="7067450" y="2562197"/>
                <a:ext cx="21328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Case 1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en-US" altLang="zh-H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lang="en-US" altLang="zh-H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HK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𝐪</m:t>
                        </m:r>
                      </m:e>
                    </m:d>
                    <m:r>
                      <a:rPr lang="en-US" altLang="zh-HK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m:rPr>
                        <m:nor/>
                      </m:rPr>
                      <a:rPr lang="en-US" altLang="zh-HK" dirty="0">
                        <a:sym typeface="Symbol" panose="05050102010706020507" pitchFamily="18" charset="2"/>
                      </a:rPr>
                      <m:t></m:t>
                    </m:r>
                  </m:oMath>
                </a14:m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</a:t>
                </a:r>
                <a:endParaRPr lang="zh-HK" alt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C924A34-275C-426D-A24A-E93B10043F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450" y="2562197"/>
                <a:ext cx="2132828" cy="369332"/>
              </a:xfrm>
              <a:prstGeom prst="rect">
                <a:avLst/>
              </a:prstGeom>
              <a:blipFill>
                <a:blip r:embed="rId5"/>
                <a:stretch>
                  <a:fillRect l="-2286" t="-9836" b="-22951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E05ABCB-E1B5-423E-BD60-8DE4500F5FFE}"/>
                  </a:ext>
                </a:extLst>
              </p:cNvPr>
              <p:cNvSpPr/>
              <p:nvPr/>
            </p:nvSpPr>
            <p:spPr>
              <a:xfrm>
                <a:off x="9294144" y="2556193"/>
                <a:ext cx="21328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Case 2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en-US" altLang="zh-H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lang="en-US" altLang="zh-H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HK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𝐪</m:t>
                        </m:r>
                      </m:e>
                    </m:d>
                    <m:r>
                      <a:rPr lang="en-US" altLang="zh-HK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m:rPr>
                        <m:nor/>
                      </m:rPr>
                      <a:rPr lang="en-US" altLang="zh-HK" dirty="0">
                        <a:sym typeface="Symbol" panose="05050102010706020507" pitchFamily="18" charset="2"/>
                      </a:rPr>
                      <m:t></m:t>
                    </m:r>
                  </m:oMath>
                </a14:m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</a:t>
                </a:r>
                <a:endParaRPr lang="zh-HK" altLang="en-US" dirty="0"/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E05ABCB-E1B5-423E-BD60-8DE4500F5F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4144" y="2556193"/>
                <a:ext cx="2132828" cy="369332"/>
              </a:xfrm>
              <a:prstGeom prst="rect">
                <a:avLst/>
              </a:prstGeom>
              <a:blipFill>
                <a:blip r:embed="rId6"/>
                <a:stretch>
                  <a:fillRect l="-2571" t="-9836" b="-22951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2137370-F75F-4D0C-8028-78BFF269875E}"/>
              </a:ext>
            </a:extLst>
          </p:cNvPr>
          <p:cNvCxnSpPr>
            <a:cxnSpLocks/>
          </p:cNvCxnSpPr>
          <p:nvPr/>
        </p:nvCxnSpPr>
        <p:spPr>
          <a:xfrm>
            <a:off x="10438888" y="3668781"/>
            <a:ext cx="0" cy="56878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F4F8875-CEC6-43CC-8CE4-E705225FC87E}"/>
              </a:ext>
            </a:extLst>
          </p:cNvPr>
          <p:cNvSpPr txBox="1"/>
          <p:nvPr/>
        </p:nvSpPr>
        <p:spPr>
          <a:xfrm>
            <a:off x="9993190" y="3235459"/>
            <a:ext cx="989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UB</a:t>
            </a:r>
            <a:r>
              <a:rPr lang="en-US" altLang="zh-HK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HK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HK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HK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4D33EC0-1336-4AA9-88D9-582DC07E40F6}"/>
              </a:ext>
            </a:extLst>
          </p:cNvPr>
          <p:cNvSpPr txBox="1"/>
          <p:nvPr/>
        </p:nvSpPr>
        <p:spPr>
          <a:xfrm>
            <a:off x="9993190" y="4142788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LB</a:t>
            </a:r>
            <a:r>
              <a:rPr lang="en-US" altLang="zh-HK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HK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HK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HK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390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DD481-B706-486E-9BC6-B6870AED3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8440" y="49143"/>
            <a:ext cx="8061960" cy="926217"/>
          </a:xfrm>
        </p:spPr>
        <p:txBody>
          <a:bodyPr/>
          <a:lstStyle/>
          <a:p>
            <a:pPr algn="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Bounding Function</a:t>
            </a:r>
            <a:endParaRPr lang="zh-HK" altLang="en-US" dirty="0"/>
          </a:p>
        </p:txBody>
      </p:sp>
      <p:sp>
        <p:nvSpPr>
          <p:cNvPr id="39" name="Rectangle 25">
            <a:extLst>
              <a:ext uri="{FF2B5EF4-FFF2-40B4-BE49-F238E27FC236}">
                <a16:creationId xmlns:a16="http://schemas.microsoft.com/office/drawing/2014/main" id="{B250EED4-D866-4CDD-A827-7437DFD61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0713" y="582459"/>
            <a:ext cx="1568739" cy="1797199"/>
          </a:xfrm>
          <a:prstGeom prst="rect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0" name="Text Box 31">
            <a:extLst>
              <a:ext uri="{FF2B5EF4-FFF2-40B4-BE49-F238E27FC236}">
                <a16:creationId xmlns:a16="http://schemas.microsoft.com/office/drawing/2014/main" id="{7E829502-3279-4533-9CFF-31AFBCF960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5735" y="99711"/>
            <a:ext cx="36931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en-US" altLang="en-US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altLang="en-US" sz="2400" i="1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Oval 8">
            <a:extLst>
              <a:ext uri="{FF2B5EF4-FFF2-40B4-BE49-F238E27FC236}">
                <a16:creationId xmlns:a16="http://schemas.microsoft.com/office/drawing/2014/main" id="{A22D5842-3CDF-4AD5-B0EB-98A5008C3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563" y="1613038"/>
            <a:ext cx="138113" cy="134938"/>
          </a:xfrm>
          <a:prstGeom prst="ellipse">
            <a:avLst/>
          </a:prstGeom>
          <a:solidFill>
            <a:schemeClr val="tx1"/>
          </a:solidFill>
          <a:ln w="1908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2" name="Text Box 20">
            <a:extLst>
              <a:ext uri="{FF2B5EF4-FFF2-40B4-BE49-F238E27FC236}">
                <a16:creationId xmlns:a16="http://schemas.microsoft.com/office/drawing/2014/main" id="{992B73FE-2A0C-4418-AD10-058AEE7F1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0963" y="1384290"/>
            <a:ext cx="335646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en-US" altLang="en-US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US" altLang="en-US" sz="2400" i="1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CC7FE1F-B5D0-4915-871F-13E5B407DC92}"/>
              </a:ext>
            </a:extLst>
          </p:cNvPr>
          <p:cNvCxnSpPr>
            <a:endCxn id="41" idx="2"/>
          </p:cNvCxnSpPr>
          <p:nvPr/>
        </p:nvCxnSpPr>
        <p:spPr bwMode="auto">
          <a:xfrm>
            <a:off x="1542240" y="578566"/>
            <a:ext cx="2826323" cy="1101941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 Box 31">
            <a:extLst>
              <a:ext uri="{FF2B5EF4-FFF2-40B4-BE49-F238E27FC236}">
                <a16:creationId xmlns:a16="http://schemas.microsoft.com/office/drawing/2014/main" id="{5A896091-FF28-47F5-B27A-BC91527366FB}"/>
              </a:ext>
            </a:extLst>
          </p:cNvPr>
          <p:cNvSpPr txBox="1">
            <a:spLocks noChangeArrowheads="1"/>
          </p:cNvSpPr>
          <p:nvPr/>
        </p:nvSpPr>
        <p:spPr bwMode="auto">
          <a:xfrm rot="1245602">
            <a:off x="2599082" y="860160"/>
            <a:ext cx="1497824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en-US" alt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maxdist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2000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Line 44">
            <a:extLst>
              <a:ext uri="{FF2B5EF4-FFF2-40B4-BE49-F238E27FC236}">
                <a16:creationId xmlns:a16="http://schemas.microsoft.com/office/drawing/2014/main" id="{67DF885E-E611-4B57-9591-79CE22ED7AD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66567" y="135220"/>
            <a:ext cx="0" cy="2453639"/>
          </a:xfrm>
          <a:prstGeom prst="line">
            <a:avLst/>
          </a:prstGeom>
          <a:noFill/>
          <a:ln w="12600">
            <a:solidFill>
              <a:srgbClr val="000000"/>
            </a:solidFill>
            <a:bevel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44">
            <a:extLst>
              <a:ext uri="{FF2B5EF4-FFF2-40B4-BE49-F238E27FC236}">
                <a16:creationId xmlns:a16="http://schemas.microsoft.com/office/drawing/2014/main" id="{7CF1E192-878D-49A6-9098-08ABFB1EAE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6567" y="2588861"/>
            <a:ext cx="4091940" cy="0"/>
          </a:xfrm>
          <a:prstGeom prst="line">
            <a:avLst/>
          </a:prstGeom>
          <a:noFill/>
          <a:ln w="12600">
            <a:solidFill>
              <a:srgbClr val="000000"/>
            </a:solidFill>
            <a:bevel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Oval 3">
            <a:extLst>
              <a:ext uri="{FF2B5EF4-FFF2-40B4-BE49-F238E27FC236}">
                <a16:creationId xmlns:a16="http://schemas.microsoft.com/office/drawing/2014/main" id="{5BC8DCF3-97C2-4D15-861F-EEDDD907CAC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976012" y="2237540"/>
            <a:ext cx="138113" cy="134937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8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2" name="Oval 1">
            <a:extLst>
              <a:ext uri="{FF2B5EF4-FFF2-40B4-BE49-F238E27FC236}">
                <a16:creationId xmlns:a16="http://schemas.microsoft.com/office/drawing/2014/main" id="{2AA86FB7-D02E-43E9-B2DF-FCF7CFED4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0338" y="1079785"/>
            <a:ext cx="138113" cy="134937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8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3" name="Oval 3">
            <a:extLst>
              <a:ext uri="{FF2B5EF4-FFF2-40B4-BE49-F238E27FC236}">
                <a16:creationId xmlns:a16="http://schemas.microsoft.com/office/drawing/2014/main" id="{C335B913-2CD0-42A8-889C-725BCCE5C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8038" y="574960"/>
            <a:ext cx="138113" cy="134937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8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C14ED2-26C7-4F50-A0BE-87A93FE99E8D}"/>
              </a:ext>
            </a:extLst>
          </p:cNvPr>
          <p:cNvSpPr txBox="1"/>
          <p:nvPr/>
        </p:nvSpPr>
        <p:spPr>
          <a:xfrm>
            <a:off x="3362960" y="0"/>
            <a:ext cx="11206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HK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</a:t>
            </a:r>
          </a:p>
          <a:p>
            <a:pPr algn="ctr"/>
            <a:r>
              <a:rPr lang="en-US" altLang="zh-HK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endParaRPr lang="zh-HK" altLang="en-US" sz="2400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D106A-2C9E-4998-9016-15CBB8497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6B57-15D4-4826-B22A-9BABB5E2B49E}" type="slidenum">
              <a:rPr lang="zh-HK" altLang="en-US" smtClean="0"/>
              <a:t>8</a:t>
            </a:fld>
            <a:endParaRPr lang="zh-HK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E1C56E-72F5-497F-8A15-A3848404C10C}"/>
              </a:ext>
            </a:extLst>
          </p:cNvPr>
          <p:cNvSpPr/>
          <p:nvPr/>
        </p:nvSpPr>
        <p:spPr>
          <a:xfrm>
            <a:off x="5581848" y="3235082"/>
            <a:ext cx="65085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zh-HK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"Scalable kernel density classification via threshold based pruning" SIGMOD2017</a:t>
            </a:r>
            <a:endParaRPr lang="en-US" altLang="zh-HK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“Nonparametric Density Estimation: Toward Computational Tractability” SDM03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C14ED2-26C7-4F50-A0BE-87A93FE99E8D}"/>
              </a:ext>
            </a:extLst>
          </p:cNvPr>
          <p:cNvSpPr txBox="1"/>
          <p:nvPr/>
        </p:nvSpPr>
        <p:spPr>
          <a:xfrm>
            <a:off x="2650371" y="2987764"/>
            <a:ext cx="12859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HK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distance </a:t>
            </a:r>
          </a:p>
          <a:p>
            <a:pPr algn="ctr"/>
            <a:r>
              <a:rPr lang="en-US" altLang="zh-HK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endParaRPr lang="zh-HK" altLang="en-US" sz="2400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8FB725-AB35-4E46-B65D-6E818EF161C3}"/>
              </a:ext>
            </a:extLst>
          </p:cNvPr>
          <p:cNvSpPr txBox="1"/>
          <p:nvPr/>
        </p:nvSpPr>
        <p:spPr>
          <a:xfrm>
            <a:off x="6911913" y="4589590"/>
            <a:ext cx="4487607" cy="1200329"/>
          </a:xfrm>
          <a:prstGeom prst="rect">
            <a:avLst/>
          </a:prstGeom>
          <a:noFill/>
          <a:ln w="25400"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HK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 </a:t>
            </a:r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to compute, e.g., O(d) time</a:t>
            </a:r>
          </a:p>
          <a:p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 Too loose</a:t>
            </a:r>
            <a:endParaRPr lang="zh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1560799A-5446-483C-8863-BC10CEB8B4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700859"/>
              </p:ext>
            </p:extLst>
          </p:nvPr>
        </p:nvGraphicFramePr>
        <p:xfrm>
          <a:off x="30480" y="27432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30" name="AutoShape 3">
            <a:extLst>
              <a:ext uri="{FF2B5EF4-FFF2-40B4-BE49-F238E27FC236}">
                <a16:creationId xmlns:a16="http://schemas.microsoft.com/office/drawing/2014/main" id="{D719492F-BAFE-48C0-9155-4E08A7E22F59}"/>
              </a:ext>
            </a:extLst>
          </p:cNvPr>
          <p:cNvCxnSpPr>
            <a:cxnSpLocks noChangeShapeType="1"/>
            <a:stCxn id="31" idx="0"/>
          </p:cNvCxnSpPr>
          <p:nvPr/>
        </p:nvCxnSpPr>
        <p:spPr bwMode="auto">
          <a:xfrm>
            <a:off x="2404551" y="4609692"/>
            <a:ext cx="0" cy="961466"/>
          </a:xfrm>
          <a:prstGeom prst="straightConnector1">
            <a:avLst/>
          </a:prstGeom>
          <a:noFill/>
          <a:ln w="6350">
            <a:solidFill>
              <a:srgbClr val="000000"/>
            </a:solidFill>
            <a:miter lim="800000"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Oval 8">
            <a:extLst>
              <a:ext uri="{FF2B5EF4-FFF2-40B4-BE49-F238E27FC236}">
                <a16:creationId xmlns:a16="http://schemas.microsoft.com/office/drawing/2014/main" id="{78445416-225D-4E60-9AD5-E998F229D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5113" y="4609692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DF985FF-7D47-4A21-8013-E0C96E6C3716}"/>
              </a:ext>
            </a:extLst>
          </p:cNvPr>
          <p:cNvCxnSpPr/>
          <p:nvPr/>
        </p:nvCxnSpPr>
        <p:spPr bwMode="auto">
          <a:xfrm>
            <a:off x="1886989" y="3257076"/>
            <a:ext cx="0" cy="3150652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24D1ABE-0E36-4493-B11D-52BDF48828A6}"/>
              </a:ext>
            </a:extLst>
          </p:cNvPr>
          <p:cNvCxnSpPr/>
          <p:nvPr/>
        </p:nvCxnSpPr>
        <p:spPr bwMode="auto">
          <a:xfrm>
            <a:off x="4533207" y="3235960"/>
            <a:ext cx="0" cy="3150652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AutoShape 3">
            <a:extLst>
              <a:ext uri="{FF2B5EF4-FFF2-40B4-BE49-F238E27FC236}">
                <a16:creationId xmlns:a16="http://schemas.microsoft.com/office/drawing/2014/main" id="{FBDF405C-5791-4C76-AC59-BCFF234CFCDC}"/>
              </a:ext>
            </a:extLst>
          </p:cNvPr>
          <p:cNvCxnSpPr>
            <a:cxnSpLocks noChangeShapeType="1"/>
            <a:stCxn id="36" idx="0"/>
          </p:cNvCxnSpPr>
          <p:nvPr/>
        </p:nvCxnSpPr>
        <p:spPr bwMode="auto">
          <a:xfrm flipH="1">
            <a:off x="3186289" y="5038875"/>
            <a:ext cx="1" cy="565446"/>
          </a:xfrm>
          <a:prstGeom prst="straightConnector1">
            <a:avLst/>
          </a:prstGeom>
          <a:noFill/>
          <a:ln w="6350">
            <a:solidFill>
              <a:srgbClr val="000000"/>
            </a:solidFill>
            <a:miter lim="800000"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A0F07A11-395D-4B90-97AA-CE15B8EA4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535" y="5408676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6" name="Oval 8">
            <a:extLst>
              <a:ext uri="{FF2B5EF4-FFF2-40B4-BE49-F238E27FC236}">
                <a16:creationId xmlns:a16="http://schemas.microsoft.com/office/drawing/2014/main" id="{023B9B23-DA19-45F4-8E96-ACA500C7A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6852" y="5038875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7" name="Text Box 29">
            <a:extLst>
              <a:ext uri="{FF2B5EF4-FFF2-40B4-BE49-F238E27FC236}">
                <a16:creationId xmlns:a16="http://schemas.microsoft.com/office/drawing/2014/main" id="{5CCE1D39-30A1-47B1-895C-295644354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923" y="4969210"/>
            <a:ext cx="949597" cy="71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en-US" alt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 eaLnBrk="1" hangingPunct="1">
              <a:buClrTx/>
              <a:buFontTx/>
              <a:buNone/>
            </a:pPr>
            <a:r>
              <a:rPr lang="en-US" alt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–x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2000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9C151B0-AA74-4B3A-8ABA-E8E9F57DC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291" y="5571236"/>
            <a:ext cx="78875" cy="77524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A61B315-957D-4B46-93DA-6403E942F9B3}"/>
              </a:ext>
            </a:extLst>
          </p:cNvPr>
          <p:cNvGrpSpPr/>
          <p:nvPr/>
        </p:nvGrpSpPr>
        <p:grpSpPr>
          <a:xfrm>
            <a:off x="1669357" y="3822617"/>
            <a:ext cx="3162758" cy="1622972"/>
            <a:chOff x="3162877" y="2476417"/>
            <a:chExt cx="3162758" cy="1622972"/>
          </a:xfrm>
        </p:grpSpPr>
        <p:sp>
          <p:nvSpPr>
            <p:cNvPr id="51" name="Text Box 29">
              <a:extLst>
                <a:ext uri="{FF2B5EF4-FFF2-40B4-BE49-F238E27FC236}">
                  <a16:creationId xmlns:a16="http://schemas.microsoft.com/office/drawing/2014/main" id="{3488D7EE-75FD-4725-832C-DD9F9FD015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2877" y="2476417"/>
              <a:ext cx="552051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en-US" altLang="en-US" sz="2000" i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i="1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min</a:t>
              </a:r>
              <a:endParaRPr lang="en-US" altLang="en-US" sz="2000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Text Box 29">
              <a:extLst>
                <a:ext uri="{FF2B5EF4-FFF2-40B4-BE49-F238E27FC236}">
                  <a16:creationId xmlns:a16="http://schemas.microsoft.com/office/drawing/2014/main" id="{F0E27A83-F573-4536-9AC5-B640207B20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7599" y="2864715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5" name="Text Box 29">
              <a:extLst>
                <a:ext uri="{FF2B5EF4-FFF2-40B4-BE49-F238E27FC236}">
                  <a16:creationId xmlns:a16="http://schemas.microsoft.com/office/drawing/2014/main" id="{C45139DA-722A-4FC0-9036-6068916DA4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7311" y="3247285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56" name="Text Box 29">
              <a:extLst>
                <a:ext uri="{FF2B5EF4-FFF2-40B4-BE49-F238E27FC236}">
                  <a16:creationId xmlns:a16="http://schemas.microsoft.com/office/drawing/2014/main" id="{06AD91FF-262F-43AF-BC9B-1BA086B3C2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0061" y="3608427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57" name="Text Box 29">
              <a:extLst>
                <a:ext uri="{FF2B5EF4-FFF2-40B4-BE49-F238E27FC236}">
                  <a16:creationId xmlns:a16="http://schemas.microsoft.com/office/drawing/2014/main" id="{2A247A3E-43A3-42B3-8971-2E3BB4467B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46332" y="3697098"/>
              <a:ext cx="579303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en-US" altLang="en-US" sz="2000" i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i="1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max</a:t>
              </a:r>
              <a:endParaRPr lang="en-US" altLang="en-US" sz="2000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C064679-C441-46A5-AEA8-3993EB479787}"/>
              </a:ext>
            </a:extLst>
          </p:cNvPr>
          <p:cNvCxnSpPr>
            <a:cxnSpLocks/>
            <a:endCxn id="38" idx="3"/>
          </p:cNvCxnSpPr>
          <p:nvPr/>
        </p:nvCxnSpPr>
        <p:spPr>
          <a:xfrm>
            <a:off x="1897380" y="5571236"/>
            <a:ext cx="2609462" cy="66171"/>
          </a:xfrm>
          <a:prstGeom prst="line">
            <a:avLst/>
          </a:prstGeom>
          <a:ln w="317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CE2035D-EE14-4906-ADA6-13D20B1214A6}"/>
              </a:ext>
            </a:extLst>
          </p:cNvPr>
          <p:cNvSpPr txBox="1"/>
          <p:nvPr/>
        </p:nvSpPr>
        <p:spPr>
          <a:xfrm>
            <a:off x="2467716" y="5637407"/>
            <a:ext cx="1459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bound:</a:t>
            </a:r>
          </a:p>
          <a:p>
            <a:pPr algn="ctr"/>
            <a:r>
              <a:rPr lang="en-US" altLang="zh-HK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</a:t>
            </a:r>
            <a:r>
              <a:rPr lang="en-US" altLang="zh-HK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HK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HK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AutoShape 3">
            <a:extLst>
              <a:ext uri="{FF2B5EF4-FFF2-40B4-BE49-F238E27FC236}">
                <a16:creationId xmlns:a16="http://schemas.microsoft.com/office/drawing/2014/main" id="{71A6597C-7BE5-4A40-805A-5373A625D53E}"/>
              </a:ext>
            </a:extLst>
          </p:cNvPr>
          <p:cNvCxnSpPr>
            <a:cxnSpLocks noChangeShapeType="1"/>
            <a:stCxn id="35" idx="4"/>
          </p:cNvCxnSpPr>
          <p:nvPr/>
        </p:nvCxnSpPr>
        <p:spPr bwMode="auto">
          <a:xfrm flipH="1">
            <a:off x="4045499" y="5486200"/>
            <a:ext cx="2474" cy="118121"/>
          </a:xfrm>
          <a:prstGeom prst="straightConnector1">
            <a:avLst/>
          </a:prstGeom>
          <a:noFill/>
          <a:ln w="6350">
            <a:solidFill>
              <a:srgbClr val="000000"/>
            </a:solidFill>
            <a:miter lim="800000"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2BEA542-57EB-4057-AFDC-0A82478B0DF0}"/>
              </a:ext>
            </a:extLst>
          </p:cNvPr>
          <p:cNvSpPr txBox="1"/>
          <p:nvPr/>
        </p:nvSpPr>
        <p:spPr>
          <a:xfrm>
            <a:off x="772104" y="4987586"/>
            <a:ext cx="108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 loose</a:t>
            </a:r>
            <a:endParaRPr lang="zh-HK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7A06123-5958-49A3-8604-4D28C67ED1D7}"/>
              </a:ext>
            </a:extLst>
          </p:cNvPr>
          <p:cNvCxnSpPr/>
          <p:nvPr/>
        </p:nvCxnSpPr>
        <p:spPr>
          <a:xfrm>
            <a:off x="1816072" y="5192233"/>
            <a:ext cx="58640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8066E17-20DE-4F72-ADCA-338BB566B873}"/>
              </a:ext>
            </a:extLst>
          </p:cNvPr>
          <p:cNvSpPr txBox="1"/>
          <p:nvPr/>
        </p:nvSpPr>
        <p:spPr>
          <a:xfrm>
            <a:off x="9339964" y="1587072"/>
            <a:ext cx="408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HK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HK" alt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Right Brace 63">
            <a:extLst>
              <a:ext uri="{FF2B5EF4-FFF2-40B4-BE49-F238E27FC236}">
                <a16:creationId xmlns:a16="http://schemas.microsoft.com/office/drawing/2014/main" id="{BD879C27-A6EF-4630-A5F8-5F5F125E0137}"/>
              </a:ext>
            </a:extLst>
          </p:cNvPr>
          <p:cNvSpPr/>
          <p:nvPr/>
        </p:nvSpPr>
        <p:spPr>
          <a:xfrm rot="5400000">
            <a:off x="9475482" y="886407"/>
            <a:ext cx="108753" cy="151008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 sz="20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4909B57-4B66-46A3-877A-0077BAA420C6}"/>
              </a:ext>
            </a:extLst>
          </p:cNvPr>
          <p:cNvSpPr txBox="1"/>
          <p:nvPr/>
        </p:nvSpPr>
        <p:spPr>
          <a:xfrm>
            <a:off x="10024921" y="2570278"/>
            <a:ext cx="694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HK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endParaRPr lang="zh-HK" alt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996343C-6CB0-42D1-8F0F-B6043163B80A}"/>
                  </a:ext>
                </a:extLst>
              </p:cNvPr>
              <p:cNvSpPr txBox="1"/>
              <p:nvPr/>
            </p:nvSpPr>
            <p:spPr>
              <a:xfrm>
                <a:off x="6072121" y="2187705"/>
                <a:ext cx="547457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𝐿𝐵</m:t>
                          </m:r>
                        </m:e>
                        <m:sub>
                          <m:r>
                            <a:rPr lang="en-US" altLang="zh-H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en-US" altLang="zh-H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HK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HK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HK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altLang="zh-HK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zh-HK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count</m:t>
                      </m:r>
                      <m:r>
                        <a:rPr lang="en-US" altLang="zh-HK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altLang="zh-HK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altLang="zh-HK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⁡(−</m:t>
                      </m:r>
                      <m:r>
                        <a:rPr lang="zh-HK" alt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altLang="zh-H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HK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H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en-US" altLang="zh-HK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𝑑𝑖𝑠𝑡</m:t>
                          </m:r>
                          <m:d>
                            <m:dPr>
                              <m:ctrlPr>
                                <a:rPr lang="en-US" altLang="zh-HK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sz="20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𝐪</m:t>
                              </m:r>
                              <m:r>
                                <a:rPr lang="en-US" altLang="zh-HK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HK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e>
                        <m:sup>
                          <m:r>
                            <a:rPr lang="en-US" altLang="zh-H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HK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HK" altLang="en-US" sz="20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996343C-6CB0-42D1-8F0F-B6043163B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2121" y="2187705"/>
                <a:ext cx="5474576" cy="307777"/>
              </a:xfrm>
              <a:prstGeom prst="rect">
                <a:avLst/>
              </a:prstGeom>
              <a:blipFill>
                <a:blip r:embed="rId3"/>
                <a:stretch>
                  <a:fillRect l="-557" t="-4000" r="-1336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F387AEE-92AD-47E8-8C41-261E5A7CFDBA}"/>
                  </a:ext>
                </a:extLst>
              </p:cNvPr>
              <p:cNvSpPr txBox="1"/>
              <p:nvPr/>
            </p:nvSpPr>
            <p:spPr>
              <a:xfrm>
                <a:off x="6312296" y="1080469"/>
                <a:ext cx="4150623" cy="7845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altLang="zh-H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altLang="zh-H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H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HK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0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HK" sz="20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H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H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r>
                            <a:rPr lang="en-US" altLang="zh-H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nary>
                      <m:r>
                        <m:rPr>
                          <m:sty m:val="p"/>
                        </m:rPr>
                        <a:rPr lang="en-US" altLang="zh-HK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altLang="zh-HK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⁡(−</m:t>
                      </m:r>
                      <m:r>
                        <a:rPr lang="zh-HK" alt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altLang="zh-H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HK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HK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𝑑𝑖𝑠𝑡</m:t>
                          </m:r>
                          <m:d>
                            <m:dPr>
                              <m:ctrlPr>
                                <a:rPr lang="en-US" altLang="zh-HK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sz="20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𝐪</m:t>
                              </m:r>
                              <m:r>
                                <a:rPr lang="en-US" altLang="zh-HK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HK" sz="2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sz="20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𝐩</m:t>
                                  </m:r>
                                </m:e>
                                <m:sub>
                                  <m:r>
                                    <a:rPr lang="en-US" altLang="zh-HK" sz="20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𝐢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H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HK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HK" altLang="en-US" sz="20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F387AEE-92AD-47E8-8C41-261E5A7CFD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2296" y="1080469"/>
                <a:ext cx="4150623" cy="7845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ight Brace 67">
            <a:extLst>
              <a:ext uri="{FF2B5EF4-FFF2-40B4-BE49-F238E27FC236}">
                <a16:creationId xmlns:a16="http://schemas.microsoft.com/office/drawing/2014/main" id="{2835EB2D-EA81-48AD-8762-27126B92879D}"/>
              </a:ext>
            </a:extLst>
          </p:cNvPr>
          <p:cNvSpPr/>
          <p:nvPr/>
        </p:nvSpPr>
        <p:spPr>
          <a:xfrm rot="5400000">
            <a:off x="10303031" y="1692433"/>
            <a:ext cx="133076" cy="196846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 sz="2000"/>
          </a:p>
        </p:txBody>
      </p:sp>
    </p:spTree>
    <p:extLst>
      <p:ext uri="{BB962C8B-B14F-4D97-AF65-F5344CB8AC3E}">
        <p14:creationId xmlns:p14="http://schemas.microsoft.com/office/powerpoint/2010/main" val="136243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560799A-5446-483C-8863-BC10CEB8B4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0672110"/>
              </p:ext>
            </p:extLst>
          </p:nvPr>
        </p:nvGraphicFramePr>
        <p:xfrm>
          <a:off x="2814082" y="2240463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7" name="AutoShape 3">
            <a:extLst>
              <a:ext uri="{FF2B5EF4-FFF2-40B4-BE49-F238E27FC236}">
                <a16:creationId xmlns:a16="http://schemas.microsoft.com/office/drawing/2014/main" id="{D719492F-BAFE-48C0-9155-4E08A7E22F59}"/>
              </a:ext>
            </a:extLst>
          </p:cNvPr>
          <p:cNvCxnSpPr>
            <a:cxnSpLocks noChangeShapeType="1"/>
            <a:stCxn id="8" idx="0"/>
          </p:cNvCxnSpPr>
          <p:nvPr/>
        </p:nvCxnSpPr>
        <p:spPr bwMode="auto">
          <a:xfrm>
            <a:off x="5188153" y="4106955"/>
            <a:ext cx="0" cy="961466"/>
          </a:xfrm>
          <a:prstGeom prst="straightConnector1">
            <a:avLst/>
          </a:prstGeom>
          <a:noFill/>
          <a:ln w="6350">
            <a:solidFill>
              <a:srgbClr val="000000"/>
            </a:solidFill>
            <a:miter lim="800000"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Oval 8">
            <a:extLst>
              <a:ext uri="{FF2B5EF4-FFF2-40B4-BE49-F238E27FC236}">
                <a16:creationId xmlns:a16="http://schemas.microsoft.com/office/drawing/2014/main" id="{78445416-225D-4E60-9AD5-E998F229D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715" y="4106955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DF985FF-7D47-4A21-8013-E0C96E6C3716}"/>
              </a:ext>
            </a:extLst>
          </p:cNvPr>
          <p:cNvCxnSpPr/>
          <p:nvPr/>
        </p:nvCxnSpPr>
        <p:spPr bwMode="auto">
          <a:xfrm>
            <a:off x="4670591" y="2754339"/>
            <a:ext cx="0" cy="3150652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4D1ABE-0E36-4493-B11D-52BDF48828A6}"/>
              </a:ext>
            </a:extLst>
          </p:cNvPr>
          <p:cNvCxnSpPr/>
          <p:nvPr/>
        </p:nvCxnSpPr>
        <p:spPr bwMode="auto">
          <a:xfrm>
            <a:off x="7316809" y="2733223"/>
            <a:ext cx="0" cy="3150652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AutoShape 3">
            <a:extLst>
              <a:ext uri="{FF2B5EF4-FFF2-40B4-BE49-F238E27FC236}">
                <a16:creationId xmlns:a16="http://schemas.microsoft.com/office/drawing/2014/main" id="{FBDF405C-5791-4C76-AC59-BCFF234CFCDC}"/>
              </a:ext>
            </a:extLst>
          </p:cNvPr>
          <p:cNvCxnSpPr>
            <a:cxnSpLocks noChangeShapeType="1"/>
            <a:stCxn id="14" idx="0"/>
          </p:cNvCxnSpPr>
          <p:nvPr/>
        </p:nvCxnSpPr>
        <p:spPr bwMode="auto">
          <a:xfrm flipH="1">
            <a:off x="5969891" y="4536138"/>
            <a:ext cx="1" cy="565446"/>
          </a:xfrm>
          <a:prstGeom prst="straightConnector1">
            <a:avLst/>
          </a:prstGeom>
          <a:noFill/>
          <a:ln w="6350">
            <a:solidFill>
              <a:srgbClr val="000000"/>
            </a:solidFill>
            <a:miter lim="800000"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0F07A11-395D-4B90-97AA-CE15B8EA4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2137" y="4905939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4" name="Oval 8">
            <a:extLst>
              <a:ext uri="{FF2B5EF4-FFF2-40B4-BE49-F238E27FC236}">
                <a16:creationId xmlns:a16="http://schemas.microsoft.com/office/drawing/2014/main" id="{023B9B23-DA19-45F4-8E96-ACA500C7A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454" y="4536138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6" name="Text Box 29">
            <a:extLst>
              <a:ext uri="{FF2B5EF4-FFF2-40B4-BE49-F238E27FC236}">
                <a16:creationId xmlns:a16="http://schemas.microsoft.com/office/drawing/2014/main" id="{5CCE1D39-30A1-47B1-895C-295644354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1525" y="4466473"/>
            <a:ext cx="949597" cy="71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en-US" alt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 eaLnBrk="1" hangingPunct="1">
              <a:buClrTx/>
              <a:buFontTx/>
              <a:buNone/>
            </a:pPr>
            <a:r>
              <a:rPr lang="en-US" alt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–x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2000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9C151B0-AA74-4B3A-8ABA-E8E9F57DC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8893" y="5068499"/>
            <a:ext cx="78875" cy="77524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A61B315-957D-4B46-93DA-6403E942F9B3}"/>
              </a:ext>
            </a:extLst>
          </p:cNvPr>
          <p:cNvGrpSpPr/>
          <p:nvPr/>
        </p:nvGrpSpPr>
        <p:grpSpPr>
          <a:xfrm>
            <a:off x="4452959" y="3319880"/>
            <a:ext cx="3162758" cy="1622972"/>
            <a:chOff x="3162877" y="2476417"/>
            <a:chExt cx="3162758" cy="1622972"/>
          </a:xfrm>
        </p:grpSpPr>
        <p:sp>
          <p:nvSpPr>
            <p:cNvPr id="20" name="Text Box 29">
              <a:extLst>
                <a:ext uri="{FF2B5EF4-FFF2-40B4-BE49-F238E27FC236}">
                  <a16:creationId xmlns:a16="http://schemas.microsoft.com/office/drawing/2014/main" id="{3488D7EE-75FD-4725-832C-DD9F9FD015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2877" y="2476417"/>
              <a:ext cx="552051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en-US" altLang="en-US" sz="2000" i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i="1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min</a:t>
              </a:r>
              <a:endParaRPr lang="en-US" altLang="en-US" sz="2000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 Box 29">
              <a:extLst>
                <a:ext uri="{FF2B5EF4-FFF2-40B4-BE49-F238E27FC236}">
                  <a16:creationId xmlns:a16="http://schemas.microsoft.com/office/drawing/2014/main" id="{F0E27A83-F573-4536-9AC5-B640207B20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7599" y="2864715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2" name="Text Box 29">
              <a:extLst>
                <a:ext uri="{FF2B5EF4-FFF2-40B4-BE49-F238E27FC236}">
                  <a16:creationId xmlns:a16="http://schemas.microsoft.com/office/drawing/2014/main" id="{C45139DA-722A-4FC0-9036-6068916DA4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7311" y="3247285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3" name="Text Box 29">
              <a:extLst>
                <a:ext uri="{FF2B5EF4-FFF2-40B4-BE49-F238E27FC236}">
                  <a16:creationId xmlns:a16="http://schemas.microsoft.com/office/drawing/2014/main" id="{06AD91FF-262F-43AF-BC9B-1BA086B3C2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0061" y="3608427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4" name="Text Box 29">
              <a:extLst>
                <a:ext uri="{FF2B5EF4-FFF2-40B4-BE49-F238E27FC236}">
                  <a16:creationId xmlns:a16="http://schemas.microsoft.com/office/drawing/2014/main" id="{2A247A3E-43A3-42B3-8971-2E3BB4467B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46332" y="3697098"/>
              <a:ext cx="579303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en-US" altLang="en-US" sz="2000" i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i="1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max</a:t>
              </a:r>
              <a:endParaRPr lang="en-US" altLang="en-US" sz="2000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C064679-C441-46A5-AEA8-3993EB479787}"/>
              </a:ext>
            </a:extLst>
          </p:cNvPr>
          <p:cNvCxnSpPr>
            <a:cxnSpLocks/>
            <a:endCxn id="18" idx="3"/>
          </p:cNvCxnSpPr>
          <p:nvPr/>
        </p:nvCxnSpPr>
        <p:spPr>
          <a:xfrm>
            <a:off x="4680982" y="5068499"/>
            <a:ext cx="2609462" cy="66171"/>
          </a:xfrm>
          <a:prstGeom prst="line">
            <a:avLst/>
          </a:prstGeom>
          <a:ln w="317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CE2035D-EE14-4906-ADA6-13D20B1214A6}"/>
              </a:ext>
            </a:extLst>
          </p:cNvPr>
          <p:cNvSpPr txBox="1"/>
          <p:nvPr/>
        </p:nvSpPr>
        <p:spPr>
          <a:xfrm>
            <a:off x="5251318" y="5134670"/>
            <a:ext cx="1459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bound:</a:t>
            </a:r>
          </a:p>
          <a:p>
            <a:pPr algn="ctr"/>
            <a:r>
              <a:rPr lang="en-US" altLang="zh-HK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</a:t>
            </a:r>
            <a:r>
              <a:rPr lang="en-US" altLang="zh-HK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HK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HK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AutoShape 3">
            <a:extLst>
              <a:ext uri="{FF2B5EF4-FFF2-40B4-BE49-F238E27FC236}">
                <a16:creationId xmlns:a16="http://schemas.microsoft.com/office/drawing/2014/main" id="{71A6597C-7BE5-4A40-805A-5373A625D53E}"/>
              </a:ext>
            </a:extLst>
          </p:cNvPr>
          <p:cNvCxnSpPr>
            <a:cxnSpLocks noChangeShapeType="1"/>
            <a:stCxn id="13" idx="4"/>
          </p:cNvCxnSpPr>
          <p:nvPr/>
        </p:nvCxnSpPr>
        <p:spPr bwMode="auto">
          <a:xfrm flipH="1">
            <a:off x="6829101" y="4983463"/>
            <a:ext cx="2474" cy="118121"/>
          </a:xfrm>
          <a:prstGeom prst="straightConnector1">
            <a:avLst/>
          </a:prstGeom>
          <a:noFill/>
          <a:ln w="6350">
            <a:solidFill>
              <a:srgbClr val="000000"/>
            </a:solidFill>
            <a:miter lim="800000"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C2BEA542-57EB-4057-AFDC-0A82478B0DF0}"/>
              </a:ext>
            </a:extLst>
          </p:cNvPr>
          <p:cNvSpPr txBox="1"/>
          <p:nvPr/>
        </p:nvSpPr>
        <p:spPr>
          <a:xfrm>
            <a:off x="3555706" y="4484849"/>
            <a:ext cx="108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 loose</a:t>
            </a:r>
            <a:endParaRPr lang="zh-HK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7A06123-5958-49A3-8604-4D28C67ED1D7}"/>
              </a:ext>
            </a:extLst>
          </p:cNvPr>
          <p:cNvCxnSpPr/>
          <p:nvPr/>
        </p:nvCxnSpPr>
        <p:spPr>
          <a:xfrm>
            <a:off x="4599674" y="4689496"/>
            <a:ext cx="58640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99BFE8-5565-4A96-82D1-027D86FB1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9</a:t>
            </a:fld>
            <a:endParaRPr lang="zh-HK" alt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BB8B28B-CE85-4E53-B41D-C4D452EDB95F}"/>
              </a:ext>
            </a:extLst>
          </p:cNvPr>
          <p:cNvSpPr/>
          <p:nvPr/>
        </p:nvSpPr>
        <p:spPr>
          <a:xfrm>
            <a:off x="1955834" y="330304"/>
            <a:ext cx="833624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question 1: </a:t>
            </a:r>
          </a:p>
          <a:p>
            <a:r>
              <a:rPr lang="en-US" altLang="zh-H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develop a </a:t>
            </a:r>
            <a:r>
              <a:rPr lang="en-US" altLang="zh-HK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tighter</a:t>
            </a:r>
            <a:r>
              <a:rPr lang="en-US" altLang="zh-H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lower bound function</a:t>
            </a:r>
            <a:br>
              <a:rPr lang="en-US" altLang="zh-H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(than the existing one)? </a:t>
            </a:r>
          </a:p>
        </p:txBody>
      </p:sp>
    </p:spTree>
    <p:extLst>
      <p:ext uri="{BB962C8B-B14F-4D97-AF65-F5344CB8AC3E}">
        <p14:creationId xmlns:p14="http://schemas.microsoft.com/office/powerpoint/2010/main" val="3676020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</TotalTime>
  <Words>1263</Words>
  <Application>Microsoft Office PowerPoint</Application>
  <PresentationFormat>Widescreen</PresentationFormat>
  <Paragraphs>240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新細明體</vt:lpstr>
      <vt:lpstr>Arial</vt:lpstr>
      <vt:lpstr>Calibri</vt:lpstr>
      <vt:lpstr>Calibri Light</vt:lpstr>
      <vt:lpstr>Cambria Math</vt:lpstr>
      <vt:lpstr>Symbol</vt:lpstr>
      <vt:lpstr>Times New Roman</vt:lpstr>
      <vt:lpstr>Wingdings</vt:lpstr>
      <vt:lpstr>Office Theme</vt:lpstr>
      <vt:lpstr>KARL: Fast Kernel Aggregation Queries</vt:lpstr>
      <vt:lpstr>What is Kernel Aggregation?</vt:lpstr>
      <vt:lpstr>Kernel Aggregation: More Applications</vt:lpstr>
      <vt:lpstr>Kernel Aggregation Queries</vt:lpstr>
      <vt:lpstr>Expensive to compute the exact F_P (q) !</vt:lpstr>
      <vt:lpstr>Our contribution: KARL</vt:lpstr>
      <vt:lpstr>How to speed up? </vt:lpstr>
      <vt:lpstr>Existing Bounding Function</vt:lpstr>
      <vt:lpstr>PowerPoint Presentation</vt:lpstr>
      <vt:lpstr>Our Idea: Tangent Bound</vt:lpstr>
      <vt:lpstr>O(d)-time Tighter Linear Bound</vt:lpstr>
      <vt:lpstr>PowerPoint Presentation</vt:lpstr>
      <vt:lpstr>Observation:  The optimal tangent line depends on the distance values (e.g., x1, x2, x3)</vt:lpstr>
      <vt:lpstr>Experimental Results</vt:lpstr>
      <vt:lpstr>Conclusion and Future Work</vt:lpstr>
      <vt:lpstr>For more details…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Kernel Aggregation Queries</dc:title>
  <dc:creator>Edison</dc:creator>
  <cp:lastModifiedBy>Edison</cp:lastModifiedBy>
  <cp:revision>111</cp:revision>
  <dcterms:created xsi:type="dcterms:W3CDTF">2018-11-27T13:49:18Z</dcterms:created>
  <dcterms:modified xsi:type="dcterms:W3CDTF">2019-04-08T14:10:38Z</dcterms:modified>
</cp:coreProperties>
</file>