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2" r:id="rId2"/>
    <p:sldId id="290" r:id="rId3"/>
    <p:sldId id="291" r:id="rId4"/>
    <p:sldId id="293" r:id="rId5"/>
    <p:sldId id="292" r:id="rId6"/>
    <p:sldId id="294" r:id="rId7"/>
    <p:sldId id="295" r:id="rId8"/>
    <p:sldId id="296" r:id="rId9"/>
    <p:sldId id="297" r:id="rId10"/>
    <p:sldId id="301" r:id="rId11"/>
    <p:sldId id="298" r:id="rId12"/>
    <p:sldId id="307" r:id="rId13"/>
    <p:sldId id="308" r:id="rId14"/>
    <p:sldId id="309" r:id="rId15"/>
    <p:sldId id="300" r:id="rId16"/>
    <p:sldId id="310" r:id="rId17"/>
    <p:sldId id="311" r:id="rId18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0.60000000000000009</c:v>
                </c:pt>
                <c:pt idx="4">
                  <c:v>0.8</c:v>
                </c:pt>
                <c:pt idx="5">
                  <c:v>1</c:v>
                </c:pt>
                <c:pt idx="6">
                  <c:v>1.2000000000000002</c:v>
                </c:pt>
                <c:pt idx="7">
                  <c:v>1.4000000000000001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1</c:v>
                </c:pt>
                <c:pt idx="1">
                  <c:v>0.81873075307798182</c:v>
                </c:pt>
                <c:pt idx="2">
                  <c:v>0.67032004603563933</c:v>
                </c:pt>
                <c:pt idx="3">
                  <c:v>0.54881163609402639</c:v>
                </c:pt>
                <c:pt idx="4">
                  <c:v>0.44932896411722156</c:v>
                </c:pt>
                <c:pt idx="5">
                  <c:v>0.36787944117144233</c:v>
                </c:pt>
                <c:pt idx="6">
                  <c:v>0.30119421191220203</c:v>
                </c:pt>
                <c:pt idx="7">
                  <c:v>0.24659696394160643</c:v>
                </c:pt>
                <c:pt idx="8">
                  <c:v>0.20189651799465538</c:v>
                </c:pt>
                <c:pt idx="9">
                  <c:v>0.16529888822158653</c:v>
                </c:pt>
                <c:pt idx="10">
                  <c:v>0.1353352832366127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FDF-4BBE-B99A-7883FB5044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3110992"/>
        <c:axId val="323111976"/>
      </c:scatterChart>
      <c:valAx>
        <c:axId val="323110992"/>
        <c:scaling>
          <c:orientation val="minMax"/>
          <c:max val="2"/>
        </c:scaling>
        <c:delete val="0"/>
        <c:axPos val="b"/>
        <c:numFmt formatCode="#,##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HK"/>
          </a:p>
        </c:txPr>
        <c:crossAx val="323111976"/>
        <c:crosses val="autoZero"/>
        <c:crossBetween val="midCat"/>
      </c:valAx>
      <c:valAx>
        <c:axId val="323111976"/>
        <c:scaling>
          <c:orientation val="minMax"/>
          <c:max val="1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HK"/>
          </a:p>
        </c:txPr>
        <c:crossAx val="323110992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HK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0.60000000000000009</c:v>
                </c:pt>
                <c:pt idx="4">
                  <c:v>0.8</c:v>
                </c:pt>
                <c:pt idx="5">
                  <c:v>1</c:v>
                </c:pt>
                <c:pt idx="6">
                  <c:v>1.2000000000000002</c:v>
                </c:pt>
                <c:pt idx="7">
                  <c:v>1.4000000000000001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1</c:v>
                </c:pt>
                <c:pt idx="1">
                  <c:v>0.81873075307798182</c:v>
                </c:pt>
                <c:pt idx="2">
                  <c:v>0.67032004603563933</c:v>
                </c:pt>
                <c:pt idx="3">
                  <c:v>0.54881163609402639</c:v>
                </c:pt>
                <c:pt idx="4">
                  <c:v>0.44932896411722156</c:v>
                </c:pt>
                <c:pt idx="5">
                  <c:v>0.36787944117144233</c:v>
                </c:pt>
                <c:pt idx="6">
                  <c:v>0.30119421191220203</c:v>
                </c:pt>
                <c:pt idx="7">
                  <c:v>0.24659696394160643</c:v>
                </c:pt>
                <c:pt idx="8">
                  <c:v>0.20189651799465538</c:v>
                </c:pt>
                <c:pt idx="9">
                  <c:v>0.16529888822158653</c:v>
                </c:pt>
                <c:pt idx="10">
                  <c:v>0.1353352832366127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994-4C28-AD2E-628F149B45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3110992"/>
        <c:axId val="323111976"/>
      </c:scatterChart>
      <c:valAx>
        <c:axId val="323110992"/>
        <c:scaling>
          <c:orientation val="minMax"/>
          <c:max val="2"/>
        </c:scaling>
        <c:delete val="0"/>
        <c:axPos val="b"/>
        <c:numFmt formatCode="#,##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HK"/>
          </a:p>
        </c:txPr>
        <c:crossAx val="323111976"/>
        <c:crosses val="autoZero"/>
        <c:crossBetween val="midCat"/>
      </c:valAx>
      <c:valAx>
        <c:axId val="323111976"/>
        <c:scaling>
          <c:orientation val="minMax"/>
          <c:max val="1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HK"/>
          </a:p>
        </c:txPr>
        <c:crossAx val="323110992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HK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0.60000000000000009</c:v>
                </c:pt>
                <c:pt idx="4">
                  <c:v>0.8</c:v>
                </c:pt>
                <c:pt idx="5">
                  <c:v>1</c:v>
                </c:pt>
                <c:pt idx="6">
                  <c:v>1.2000000000000002</c:v>
                </c:pt>
                <c:pt idx="7">
                  <c:v>1.4000000000000001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1</c:v>
                </c:pt>
                <c:pt idx="1">
                  <c:v>0.81873075307798182</c:v>
                </c:pt>
                <c:pt idx="2">
                  <c:v>0.67032004603563933</c:v>
                </c:pt>
                <c:pt idx="3">
                  <c:v>0.54881163609402639</c:v>
                </c:pt>
                <c:pt idx="4">
                  <c:v>0.44932896411722156</c:v>
                </c:pt>
                <c:pt idx="5">
                  <c:v>0.36787944117144233</c:v>
                </c:pt>
                <c:pt idx="6">
                  <c:v>0.30119421191220203</c:v>
                </c:pt>
                <c:pt idx="7">
                  <c:v>0.24659696394160643</c:v>
                </c:pt>
                <c:pt idx="8">
                  <c:v>0.20189651799465538</c:v>
                </c:pt>
                <c:pt idx="9">
                  <c:v>0.16529888822158653</c:v>
                </c:pt>
                <c:pt idx="10">
                  <c:v>0.1353352832366127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4B4-494B-9609-C1EF4FF405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3110992"/>
        <c:axId val="323111976"/>
      </c:scatterChart>
      <c:valAx>
        <c:axId val="323110992"/>
        <c:scaling>
          <c:orientation val="minMax"/>
          <c:max val="2"/>
        </c:scaling>
        <c:delete val="0"/>
        <c:axPos val="b"/>
        <c:numFmt formatCode="#,##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HK"/>
          </a:p>
        </c:txPr>
        <c:crossAx val="323111976"/>
        <c:crosses val="autoZero"/>
        <c:crossBetween val="midCat"/>
      </c:valAx>
      <c:valAx>
        <c:axId val="323111976"/>
        <c:scaling>
          <c:orientation val="minMax"/>
          <c:max val="1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HK"/>
          </a:p>
        </c:txPr>
        <c:crossAx val="323110992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HK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0.60000000000000009</c:v>
                </c:pt>
                <c:pt idx="4">
                  <c:v>0.8</c:v>
                </c:pt>
                <c:pt idx="5">
                  <c:v>1</c:v>
                </c:pt>
                <c:pt idx="6">
                  <c:v>1.2000000000000002</c:v>
                </c:pt>
                <c:pt idx="7">
                  <c:v>1.4000000000000001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1</c:v>
                </c:pt>
                <c:pt idx="1">
                  <c:v>0.81873075307798182</c:v>
                </c:pt>
                <c:pt idx="2">
                  <c:v>0.67032004603563933</c:v>
                </c:pt>
                <c:pt idx="3">
                  <c:v>0.54881163609402639</c:v>
                </c:pt>
                <c:pt idx="4">
                  <c:v>0.44932896411722156</c:v>
                </c:pt>
                <c:pt idx="5">
                  <c:v>0.36787944117144233</c:v>
                </c:pt>
                <c:pt idx="6">
                  <c:v>0.30119421191220203</c:v>
                </c:pt>
                <c:pt idx="7">
                  <c:v>0.24659696394160643</c:v>
                </c:pt>
                <c:pt idx="8">
                  <c:v>0.20189651799465538</c:v>
                </c:pt>
                <c:pt idx="9">
                  <c:v>0.16529888822158653</c:v>
                </c:pt>
                <c:pt idx="10">
                  <c:v>0.1353352832366127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059-41D9-AEB9-1DF7252F9E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3110992"/>
        <c:axId val="323111976"/>
      </c:scatterChart>
      <c:valAx>
        <c:axId val="323110992"/>
        <c:scaling>
          <c:orientation val="minMax"/>
          <c:max val="2"/>
        </c:scaling>
        <c:delete val="0"/>
        <c:axPos val="b"/>
        <c:numFmt formatCode="#,##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HK"/>
          </a:p>
        </c:txPr>
        <c:crossAx val="323111976"/>
        <c:crosses val="autoZero"/>
        <c:crossBetween val="midCat"/>
      </c:valAx>
      <c:valAx>
        <c:axId val="323111976"/>
        <c:scaling>
          <c:orientation val="minMax"/>
          <c:max val="1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HK"/>
          </a:p>
        </c:txPr>
        <c:crossAx val="323110992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HK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0.60000000000000009</c:v>
                </c:pt>
                <c:pt idx="4">
                  <c:v>0.8</c:v>
                </c:pt>
                <c:pt idx="5">
                  <c:v>1</c:v>
                </c:pt>
                <c:pt idx="6">
                  <c:v>1.2000000000000002</c:v>
                </c:pt>
                <c:pt idx="7">
                  <c:v>1.4000000000000001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1</c:v>
                </c:pt>
                <c:pt idx="1">
                  <c:v>0.81873075307798182</c:v>
                </c:pt>
                <c:pt idx="2">
                  <c:v>0.67032004603563933</c:v>
                </c:pt>
                <c:pt idx="3">
                  <c:v>0.54881163609402639</c:v>
                </c:pt>
                <c:pt idx="4">
                  <c:v>0.44932896411722156</c:v>
                </c:pt>
                <c:pt idx="5">
                  <c:v>0.36787944117144233</c:v>
                </c:pt>
                <c:pt idx="6">
                  <c:v>0.30119421191220203</c:v>
                </c:pt>
                <c:pt idx="7">
                  <c:v>0.24659696394160643</c:v>
                </c:pt>
                <c:pt idx="8">
                  <c:v>0.20189651799465538</c:v>
                </c:pt>
                <c:pt idx="9">
                  <c:v>0.16529888822158653</c:v>
                </c:pt>
                <c:pt idx="10">
                  <c:v>0.1353352832366127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ACD-4879-A392-E80C5F8311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3110992"/>
        <c:axId val="323111976"/>
      </c:scatterChart>
      <c:valAx>
        <c:axId val="323110992"/>
        <c:scaling>
          <c:orientation val="minMax"/>
          <c:max val="2"/>
        </c:scaling>
        <c:delete val="0"/>
        <c:axPos val="b"/>
        <c:numFmt formatCode="#,##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HK"/>
          </a:p>
        </c:txPr>
        <c:crossAx val="323111976"/>
        <c:crosses val="autoZero"/>
        <c:crossBetween val="midCat"/>
      </c:valAx>
      <c:valAx>
        <c:axId val="323111976"/>
        <c:scaling>
          <c:orientation val="minMax"/>
          <c:max val="1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HK"/>
          </a:p>
        </c:txPr>
        <c:crossAx val="323110992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HK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0.60000000000000009</c:v>
                </c:pt>
                <c:pt idx="4">
                  <c:v>0.8</c:v>
                </c:pt>
                <c:pt idx="5">
                  <c:v>1</c:v>
                </c:pt>
                <c:pt idx="6">
                  <c:v>1.2000000000000002</c:v>
                </c:pt>
                <c:pt idx="7">
                  <c:v>1.4000000000000001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1</c:v>
                </c:pt>
                <c:pt idx="1">
                  <c:v>0.81873075307798182</c:v>
                </c:pt>
                <c:pt idx="2">
                  <c:v>0.67032004603563933</c:v>
                </c:pt>
                <c:pt idx="3">
                  <c:v>0.54881163609402639</c:v>
                </c:pt>
                <c:pt idx="4">
                  <c:v>0.44932896411722156</c:v>
                </c:pt>
                <c:pt idx="5">
                  <c:v>0.36787944117144233</c:v>
                </c:pt>
                <c:pt idx="6">
                  <c:v>0.30119421191220203</c:v>
                </c:pt>
                <c:pt idx="7">
                  <c:v>0.24659696394160643</c:v>
                </c:pt>
                <c:pt idx="8">
                  <c:v>0.20189651799465538</c:v>
                </c:pt>
                <c:pt idx="9">
                  <c:v>0.16529888822158653</c:v>
                </c:pt>
                <c:pt idx="10">
                  <c:v>0.1353352832366127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528-47CD-80BE-1270C41B23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3110992"/>
        <c:axId val="323111976"/>
      </c:scatterChart>
      <c:valAx>
        <c:axId val="323110992"/>
        <c:scaling>
          <c:orientation val="minMax"/>
          <c:max val="2"/>
        </c:scaling>
        <c:delete val="0"/>
        <c:axPos val="b"/>
        <c:numFmt formatCode="#,##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HK"/>
          </a:p>
        </c:txPr>
        <c:crossAx val="323111976"/>
        <c:crosses val="autoZero"/>
        <c:crossBetween val="midCat"/>
      </c:valAx>
      <c:valAx>
        <c:axId val="323111976"/>
        <c:scaling>
          <c:orientation val="minMax"/>
          <c:max val="1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HK"/>
          </a:p>
        </c:txPr>
        <c:crossAx val="323110992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HK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-1</c:v>
                </c:pt>
                <c:pt idx="1">
                  <c:v>-0.8</c:v>
                </c:pt>
                <c:pt idx="2">
                  <c:v>-0.6</c:v>
                </c:pt>
                <c:pt idx="3">
                  <c:v>-0.39999999999999991</c:v>
                </c:pt>
                <c:pt idx="4">
                  <c:v>-0.19999999999999996</c:v>
                </c:pt>
                <c:pt idx="5">
                  <c:v>0</c:v>
                </c:pt>
                <c:pt idx="6">
                  <c:v>0.20000000000000018</c:v>
                </c:pt>
                <c:pt idx="7">
                  <c:v>0.40000000000000013</c:v>
                </c:pt>
                <c:pt idx="8">
                  <c:v>0.60000000000000009</c:v>
                </c:pt>
                <c:pt idx="9">
                  <c:v>0.8</c:v>
                </c:pt>
                <c:pt idx="10">
                  <c:v>1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-1</c:v>
                </c:pt>
                <c:pt idx="1">
                  <c:v>-0.51200000000000012</c:v>
                </c:pt>
                <c:pt idx="2">
                  <c:v>-0.216</c:v>
                </c:pt>
                <c:pt idx="3">
                  <c:v>-6.399999999999996E-2</c:v>
                </c:pt>
                <c:pt idx="4">
                  <c:v>-7.999999999999995E-3</c:v>
                </c:pt>
                <c:pt idx="5">
                  <c:v>0</c:v>
                </c:pt>
                <c:pt idx="6">
                  <c:v>8.000000000000021E-3</c:v>
                </c:pt>
                <c:pt idx="7">
                  <c:v>6.4000000000000071E-2</c:v>
                </c:pt>
                <c:pt idx="8">
                  <c:v>0.21600000000000008</c:v>
                </c:pt>
                <c:pt idx="9">
                  <c:v>0.51200000000000012</c:v>
                </c:pt>
                <c:pt idx="10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95E-4617-B8E9-97ECA0FD8D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3110992"/>
        <c:axId val="323111976"/>
      </c:scatterChart>
      <c:valAx>
        <c:axId val="323110992"/>
        <c:scaling>
          <c:orientation val="minMax"/>
          <c:max val="1"/>
          <c:min val="-1"/>
        </c:scaling>
        <c:delete val="0"/>
        <c:axPos val="b"/>
        <c:numFmt formatCode="#,##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HK"/>
          </a:p>
        </c:txPr>
        <c:crossAx val="323111976"/>
        <c:crosses val="autoZero"/>
        <c:crossBetween val="midCat"/>
      </c:valAx>
      <c:valAx>
        <c:axId val="323111976"/>
        <c:scaling>
          <c:orientation val="minMax"/>
          <c:max val="1"/>
          <c:min val="-1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HK"/>
          </a:p>
        </c:txPr>
        <c:crossAx val="323110992"/>
        <c:crosses val="autoZero"/>
        <c:crossBetween val="midCat"/>
        <c:majorUnit val="0.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HK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-1</c:v>
                </c:pt>
                <c:pt idx="1">
                  <c:v>-0.8</c:v>
                </c:pt>
                <c:pt idx="2">
                  <c:v>-0.6</c:v>
                </c:pt>
                <c:pt idx="3">
                  <c:v>-0.39999999999999991</c:v>
                </c:pt>
                <c:pt idx="4">
                  <c:v>-0.19999999999999996</c:v>
                </c:pt>
                <c:pt idx="5">
                  <c:v>0</c:v>
                </c:pt>
                <c:pt idx="6">
                  <c:v>0.20000000000000018</c:v>
                </c:pt>
                <c:pt idx="7">
                  <c:v>0.40000000000000013</c:v>
                </c:pt>
                <c:pt idx="8">
                  <c:v>0.60000000000000009</c:v>
                </c:pt>
                <c:pt idx="9">
                  <c:v>0.8</c:v>
                </c:pt>
                <c:pt idx="10">
                  <c:v>1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-1</c:v>
                </c:pt>
                <c:pt idx="1">
                  <c:v>-0.51200000000000012</c:v>
                </c:pt>
                <c:pt idx="2">
                  <c:v>-0.216</c:v>
                </c:pt>
                <c:pt idx="3">
                  <c:v>-6.399999999999996E-2</c:v>
                </c:pt>
                <c:pt idx="4">
                  <c:v>-7.999999999999995E-3</c:v>
                </c:pt>
                <c:pt idx="5">
                  <c:v>0</c:v>
                </c:pt>
                <c:pt idx="6">
                  <c:v>8.000000000000021E-3</c:v>
                </c:pt>
                <c:pt idx="7">
                  <c:v>6.4000000000000071E-2</c:v>
                </c:pt>
                <c:pt idx="8">
                  <c:v>0.21600000000000008</c:v>
                </c:pt>
                <c:pt idx="9">
                  <c:v>0.51200000000000012</c:v>
                </c:pt>
                <c:pt idx="10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E3C-403F-971C-D1BFB529C5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3110992"/>
        <c:axId val="323111976"/>
      </c:scatterChart>
      <c:valAx>
        <c:axId val="323110992"/>
        <c:scaling>
          <c:orientation val="minMax"/>
          <c:max val="1"/>
          <c:min val="-1"/>
        </c:scaling>
        <c:delete val="0"/>
        <c:axPos val="b"/>
        <c:numFmt formatCode="#,##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HK"/>
          </a:p>
        </c:txPr>
        <c:crossAx val="323111976"/>
        <c:crosses val="autoZero"/>
        <c:crossBetween val="midCat"/>
      </c:valAx>
      <c:valAx>
        <c:axId val="323111976"/>
        <c:scaling>
          <c:orientation val="minMax"/>
          <c:max val="1"/>
          <c:min val="-1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HK"/>
          </a:p>
        </c:txPr>
        <c:crossAx val="323110992"/>
        <c:crosses val="autoZero"/>
        <c:crossBetween val="midCat"/>
        <c:majorUnit val="0.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HK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-1</c:v>
                </c:pt>
                <c:pt idx="1">
                  <c:v>-0.8</c:v>
                </c:pt>
                <c:pt idx="2">
                  <c:v>-0.6</c:v>
                </c:pt>
                <c:pt idx="3">
                  <c:v>-0.39999999999999991</c:v>
                </c:pt>
                <c:pt idx="4">
                  <c:v>-0.19999999999999996</c:v>
                </c:pt>
                <c:pt idx="5">
                  <c:v>0</c:v>
                </c:pt>
                <c:pt idx="6">
                  <c:v>0.20000000000000018</c:v>
                </c:pt>
                <c:pt idx="7">
                  <c:v>0.40000000000000013</c:v>
                </c:pt>
                <c:pt idx="8">
                  <c:v>0.60000000000000009</c:v>
                </c:pt>
                <c:pt idx="9">
                  <c:v>0.8</c:v>
                </c:pt>
                <c:pt idx="10">
                  <c:v>1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-1</c:v>
                </c:pt>
                <c:pt idx="1">
                  <c:v>-0.51200000000000012</c:v>
                </c:pt>
                <c:pt idx="2">
                  <c:v>-0.216</c:v>
                </c:pt>
                <c:pt idx="3">
                  <c:v>-6.399999999999996E-2</c:v>
                </c:pt>
                <c:pt idx="4">
                  <c:v>-7.999999999999995E-3</c:v>
                </c:pt>
                <c:pt idx="5">
                  <c:v>0</c:v>
                </c:pt>
                <c:pt idx="6">
                  <c:v>8.000000000000021E-3</c:v>
                </c:pt>
                <c:pt idx="7">
                  <c:v>6.4000000000000071E-2</c:v>
                </c:pt>
                <c:pt idx="8">
                  <c:v>0.21600000000000008</c:v>
                </c:pt>
                <c:pt idx="9">
                  <c:v>0.51200000000000012</c:v>
                </c:pt>
                <c:pt idx="10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5D7-42C7-8210-181DA18F3E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3110992"/>
        <c:axId val="323111976"/>
      </c:scatterChart>
      <c:valAx>
        <c:axId val="323110992"/>
        <c:scaling>
          <c:orientation val="minMax"/>
          <c:max val="1"/>
          <c:min val="-1"/>
        </c:scaling>
        <c:delete val="0"/>
        <c:axPos val="b"/>
        <c:numFmt formatCode="#,##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HK"/>
          </a:p>
        </c:txPr>
        <c:crossAx val="323111976"/>
        <c:crosses val="autoZero"/>
        <c:crossBetween val="midCat"/>
      </c:valAx>
      <c:valAx>
        <c:axId val="323111976"/>
        <c:scaling>
          <c:orientation val="minMax"/>
          <c:max val="1"/>
          <c:min val="-1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HK"/>
          </a:p>
        </c:txPr>
        <c:crossAx val="323110992"/>
        <c:crosses val="autoZero"/>
        <c:crossBetween val="midCat"/>
        <c:majorUnit val="0.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HK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5B561-9A97-4F17-B7B9-5CFD3A81E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DCE7F-F71F-4891-90BB-7AA278224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HK"/>
              <a:t>Click to edit Master subtitle style</a:t>
            </a:r>
            <a:endParaRPr lang="zh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27F79-6A98-47C3-8902-F4B4E2ECB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D4C0-E910-48F0-AF92-39998E5CAEA2}" type="datetimeFigureOut">
              <a:rPr lang="zh-HK" altLang="en-US" smtClean="0"/>
              <a:t>1/2/2019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4B95F-6F8B-4E5F-8F8F-5FE50C991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DB139-4483-4D48-AE1F-4811B9D6F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607827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D8649-27B7-428B-A38F-B92EC767B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1ACA09-74D3-4F28-A387-AADF48902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76F3D-6F87-4D5D-83BB-6D9D3A9E2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D4C0-E910-48F0-AF92-39998E5CAEA2}" type="datetimeFigureOut">
              <a:rPr lang="zh-HK" altLang="en-US" smtClean="0"/>
              <a:t>1/2/2019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2F513-8B33-4935-AE7D-A924D16B5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A6CAF-80CA-43D6-8C98-2D7FF3692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2158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FB9368-0F8F-4581-A7FA-EF30159667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342323-4746-4A70-AAEA-807809F8B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0F85F-C156-4C15-A24C-84D9BC2ED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D4C0-E910-48F0-AF92-39998E5CAEA2}" type="datetimeFigureOut">
              <a:rPr lang="zh-HK" altLang="en-US" smtClean="0"/>
              <a:t>1/2/2019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36DDF-77B4-430B-8E0B-7BA66CECC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E6AFC-638B-4798-89EA-F332B3796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760318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8C13B-5141-48D5-BA23-84F8FC0EB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67566-4AED-423B-92FD-504D6F2AF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C8EE2-369F-4E53-9D1F-7B1D9A0AD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D4C0-E910-48F0-AF92-39998E5CAEA2}" type="datetimeFigureOut">
              <a:rPr lang="zh-HK" altLang="en-US" smtClean="0"/>
              <a:t>1/2/2019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06003-27B9-4BF7-B219-876691444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257D7-554B-471C-AABF-2816B4046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17843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893D8-A805-4020-9769-B31916E90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0E52B6-6A4E-4C7C-A915-E13AC895F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CD636-6CDA-4E2E-A14A-2CEC58009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D4C0-E910-48F0-AF92-39998E5CAEA2}" type="datetimeFigureOut">
              <a:rPr lang="zh-HK" altLang="en-US" smtClean="0"/>
              <a:t>1/2/2019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68D33-5850-4D7C-8007-3190578BA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2F1BC-7B42-4307-BB06-5972443B3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85550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E9B06-7983-4A90-9A4A-D65C779C9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46EF4-B276-4898-B6B1-639DFAAA79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452735-4F8D-4234-AEF1-337E33A5F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6C8F1-0F60-4158-879D-F3ADAAA0A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D4C0-E910-48F0-AF92-39998E5CAEA2}" type="datetimeFigureOut">
              <a:rPr lang="zh-HK" altLang="en-US" smtClean="0"/>
              <a:t>1/2/2019</a:t>
            </a:fld>
            <a:endParaRPr lang="zh-HK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221CC-517C-4C77-AB6F-9E6D7FAB4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4F3A3-1D22-447D-9A71-37CA95689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92681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07587-468B-433E-A2B3-A173D1FFD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B1897-91C0-47D1-9303-154E37B31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B26E6C-9218-41A0-89D9-04085AECE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E5FFD8-D4DA-4F1A-8144-34828A3CAD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E27B11-7109-408A-B413-AD4AA988F8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99D196-D85F-4AF5-9057-5ABD56851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D4C0-E910-48F0-AF92-39998E5CAEA2}" type="datetimeFigureOut">
              <a:rPr lang="zh-HK" altLang="en-US" smtClean="0"/>
              <a:t>1/2/2019</a:t>
            </a:fld>
            <a:endParaRPr lang="zh-HK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3AB000-12F8-4992-883E-6A3EEABA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8C0946-D31D-4001-9308-DF98ABB02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39961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F3FB2-90B6-4825-AD56-D46C7FB46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C9953C-C38C-4C8F-8D12-AF21B02E4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D4C0-E910-48F0-AF92-39998E5CAEA2}" type="datetimeFigureOut">
              <a:rPr lang="zh-HK" altLang="en-US" smtClean="0"/>
              <a:t>1/2/2019</a:t>
            </a:fld>
            <a:endParaRPr lang="zh-HK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5880BD-EF41-4D28-8536-66786C935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4C8F49-5E4B-421D-B546-E00BF87BA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56378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7E6EA5-1C53-4F2A-B930-32CEF3AD6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D4C0-E910-48F0-AF92-39998E5CAEA2}" type="datetimeFigureOut">
              <a:rPr lang="zh-HK" altLang="en-US" smtClean="0"/>
              <a:t>1/2/2019</a:t>
            </a:fld>
            <a:endParaRPr lang="zh-HK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D8941A-0775-419C-8286-AA61A0C76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C2B7FA-AA6C-415C-B0AF-6BD59AF9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93091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2A0BE-6AB0-4ED0-B475-0F7B28F08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21338-7E56-4A33-B489-F73BCF7D5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E22137-02D2-4546-9DF7-EC60130BE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CB105-E424-4EFC-BBED-3C8EAD335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D4C0-E910-48F0-AF92-39998E5CAEA2}" type="datetimeFigureOut">
              <a:rPr lang="zh-HK" altLang="en-US" smtClean="0"/>
              <a:t>1/2/2019</a:t>
            </a:fld>
            <a:endParaRPr lang="zh-HK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393831-DF7C-4AAC-A860-2D7DE555A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33597-96E7-4019-84E8-616B7EE7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226536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4616A-6EBD-4098-BE13-A055DF9B2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B6D59F-ECA0-48AE-B9C1-2EE29BAC2C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998DA7-4DCC-4748-A855-04A8BA881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253BB8-A31A-47C4-B287-6BF38B785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D4C0-E910-48F0-AF92-39998E5CAEA2}" type="datetimeFigureOut">
              <a:rPr lang="zh-HK" altLang="en-US" smtClean="0"/>
              <a:t>1/2/2019</a:t>
            </a:fld>
            <a:endParaRPr lang="zh-HK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53F13-96C9-413C-AF66-77831B24C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99C12-D6CF-4E78-878B-F95542805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11627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E84836-610F-4F62-90BB-D66A788D0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E867A-CD3F-4915-91CE-EC8C7C192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BB8AB-0F86-4D51-B364-672E4E1CFE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4D4C0-E910-48F0-AF92-39998E5CAEA2}" type="datetimeFigureOut">
              <a:rPr lang="zh-HK" altLang="en-US" smtClean="0"/>
              <a:t>1/2/2019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E6A28-83CD-4017-AA03-A81C010520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C8DC9-0ABD-4BE6-8A84-298BB2C353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77B1A-1C67-42C5-99A0-09F9B7C45C0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290394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NULL"/><Relationship Id="rId7" Type="http://schemas.openxmlformats.org/officeDocument/2006/relationships/image" Target="../media/image10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5" Type="http://schemas.openxmlformats.org/officeDocument/2006/relationships/image" Target="../media/image12.png"/><Relationship Id="rId4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5005C-320F-4CBB-A10F-065E62A5E2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55134" y="968539"/>
            <a:ext cx="12902268" cy="2387600"/>
          </a:xfrm>
        </p:spPr>
        <p:txBody>
          <a:bodyPr>
            <a:normAutofit/>
          </a:bodyPr>
          <a:lstStyle/>
          <a:p>
            <a:r>
              <a:rPr lang="en-US" altLang="zh-HK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KARL: Fast Kernel Aggregation Queries</a:t>
            </a:r>
            <a:endParaRPr lang="zh-HK" altLang="en-US" sz="5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AC393B-C9AE-4880-B782-405EF8DFBA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Authors: (Edison) Tsz Nam Chan</a:t>
            </a:r>
            <a:r>
              <a:rPr lang="en-US" altLang="zh-HK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1,2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Man Lung Yiu</a:t>
            </a:r>
            <a:r>
              <a:rPr lang="en-US" altLang="zh-HK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Leong </a:t>
            </a:r>
            <a:r>
              <a:rPr lang="en-US" altLang="zh-H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Hou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</a:t>
            </a:r>
            <a:r>
              <a:rPr lang="en-US" altLang="zh-HK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altLang="zh-H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 The University of Hong Kong</a:t>
            </a:r>
          </a:p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2: Hong Kong Polytechnic University</a:t>
            </a:r>
          </a:p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3: University of Macau</a:t>
            </a:r>
          </a:p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(Presented by: Edison)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8C1AE0-654B-457F-B354-C6799C3CB948}"/>
              </a:ext>
            </a:extLst>
          </p:cNvPr>
          <p:cNvSpPr/>
          <p:nvPr/>
        </p:nvSpPr>
        <p:spPr>
          <a:xfrm>
            <a:off x="0" y="6488668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sz="1400" dirty="0">
                <a:latin typeface="Times New Roman" pitchFamily="18" charset="0"/>
                <a:cs typeface="Times New Roman" pitchFamily="18" charset="0"/>
              </a:rPr>
              <a:t>[1] T. N. Chan, M. L. </a:t>
            </a:r>
            <a:r>
              <a:rPr lang="en-US" altLang="zh-HK" sz="1400" dirty="0" err="1">
                <a:latin typeface="Times New Roman" pitchFamily="18" charset="0"/>
                <a:cs typeface="Times New Roman" pitchFamily="18" charset="0"/>
              </a:rPr>
              <a:t>Yiu</a:t>
            </a:r>
            <a:r>
              <a:rPr lang="en-US" altLang="zh-HK" sz="1400" dirty="0">
                <a:latin typeface="Times New Roman" pitchFamily="18" charset="0"/>
                <a:cs typeface="Times New Roman" pitchFamily="18" charset="0"/>
              </a:rPr>
              <a:t> and L. H. U “KARL: Fast Kernel Aggregation Queries” ICDE2019 (To appear)</a:t>
            </a:r>
            <a:r>
              <a:rPr lang="en-US" altLang="zh-HK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D40DAC-6E44-4E8B-A71E-8B59B92B0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326" y="362114"/>
            <a:ext cx="1571625" cy="1800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1397E4-2D2F-4CF6-AB0C-C91D5489C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1977" y="362114"/>
            <a:ext cx="1713320" cy="17568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9A727A-64F3-41E1-9C32-086C05366F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1367" y="383786"/>
            <a:ext cx="1759815" cy="175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131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401B7-7E8C-4EE8-A47C-37B8816F9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559" y="0"/>
            <a:ext cx="10515600" cy="1325563"/>
          </a:xfrm>
        </p:spPr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O(d)-time Tighter Linear Bound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59F0A3-C18E-475A-9CA9-278EAE4AA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21" y="2968682"/>
            <a:ext cx="6257925" cy="771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B1AB20-8FE8-453A-B9EC-0BB76A884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696" y="1543162"/>
            <a:ext cx="5133975" cy="7715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4E07E7-55C6-4902-8145-2C43505CE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799" y="4259596"/>
            <a:ext cx="7277100" cy="117157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7FF1E7C-B6B4-43CC-A6DF-03D9D6585465}"/>
              </a:ext>
            </a:extLst>
          </p:cNvPr>
          <p:cNvCxnSpPr>
            <a:cxnSpLocks/>
          </p:cNvCxnSpPr>
          <p:nvPr/>
        </p:nvCxnSpPr>
        <p:spPr>
          <a:xfrm flipH="1" flipV="1">
            <a:off x="8274867" y="1982708"/>
            <a:ext cx="63376" cy="27794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F02A993-BFDA-4FEC-8111-91F0CCB88E6A}"/>
              </a:ext>
            </a:extLst>
          </p:cNvPr>
          <p:cNvCxnSpPr>
            <a:cxnSpLocks/>
          </p:cNvCxnSpPr>
          <p:nvPr/>
        </p:nvCxnSpPr>
        <p:spPr>
          <a:xfrm flipV="1">
            <a:off x="8120958" y="4517679"/>
            <a:ext cx="317776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09BD1EA-5640-4FC7-9344-137D0FC83EEC}"/>
              </a:ext>
            </a:extLst>
          </p:cNvPr>
          <p:cNvSpPr txBox="1"/>
          <p:nvPr/>
        </p:nvSpPr>
        <p:spPr>
          <a:xfrm>
            <a:off x="11298725" y="4333013"/>
            <a:ext cx="663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BA2B74-B7E6-4054-B698-E210BD639AD1}"/>
              </a:ext>
            </a:extLst>
          </p:cNvPr>
          <p:cNvSpPr txBox="1"/>
          <p:nvPr/>
        </p:nvSpPr>
        <p:spPr>
          <a:xfrm>
            <a:off x="7663899" y="1613376"/>
            <a:ext cx="107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Tightness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C655C96-5C74-4BC8-AA17-9E9EE8FF7B41}"/>
              </a:ext>
            </a:extLst>
          </p:cNvPr>
          <p:cNvSpPr/>
          <p:nvPr/>
        </p:nvSpPr>
        <p:spPr>
          <a:xfrm>
            <a:off x="10836998" y="2086334"/>
            <a:ext cx="244442" cy="2366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4090A0-D86D-4B16-AB81-D657CD23410D}"/>
              </a:ext>
            </a:extLst>
          </p:cNvPr>
          <p:cNvSpPr txBox="1"/>
          <p:nvPr/>
        </p:nvSpPr>
        <p:spPr>
          <a:xfrm>
            <a:off x="10603993" y="174927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Exact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490B576-DFF5-40AA-ACAB-1DFAF36015B2}"/>
              </a:ext>
            </a:extLst>
          </p:cNvPr>
          <p:cNvSpPr/>
          <p:nvPr/>
        </p:nvSpPr>
        <p:spPr>
          <a:xfrm>
            <a:off x="8777477" y="3896869"/>
            <a:ext cx="244442" cy="2366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AF3C4AD-56AF-4A67-8C0D-5978E14B0369}"/>
              </a:ext>
            </a:extLst>
          </p:cNvPr>
          <p:cNvCxnSpPr>
            <a:stCxn id="16" idx="4"/>
          </p:cNvCxnSpPr>
          <p:nvPr/>
        </p:nvCxnSpPr>
        <p:spPr>
          <a:xfrm flipH="1">
            <a:off x="10959218" y="2322997"/>
            <a:ext cx="1" cy="2194682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DB3F9E5-8EBE-4A70-9D92-FDAD59319634}"/>
              </a:ext>
            </a:extLst>
          </p:cNvPr>
          <p:cNvSpPr txBox="1"/>
          <p:nvPr/>
        </p:nvSpPr>
        <p:spPr>
          <a:xfrm>
            <a:off x="10538269" y="4517679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O(|</a:t>
            </a:r>
            <a:r>
              <a:rPr lang="en-US" altLang="zh-H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P|d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7D540A-12ED-4C5E-80EB-85334A8A344D}"/>
              </a:ext>
            </a:extLst>
          </p:cNvPr>
          <p:cNvSpPr txBox="1"/>
          <p:nvPr/>
        </p:nvSpPr>
        <p:spPr>
          <a:xfrm>
            <a:off x="8589356" y="4534654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O(d)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77F95A6-49BE-4AB0-9354-ADE957071AF0}"/>
              </a:ext>
            </a:extLst>
          </p:cNvPr>
          <p:cNvCxnSpPr>
            <a:cxnSpLocks/>
            <a:stCxn id="18" idx="4"/>
          </p:cNvCxnSpPr>
          <p:nvPr/>
        </p:nvCxnSpPr>
        <p:spPr>
          <a:xfrm>
            <a:off x="8899698" y="4133532"/>
            <a:ext cx="9195" cy="384147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B70A301C-3F17-45DC-B695-F0C5A8BAD1E9}"/>
              </a:ext>
            </a:extLst>
          </p:cNvPr>
          <p:cNvSpPr/>
          <p:nvPr/>
        </p:nvSpPr>
        <p:spPr>
          <a:xfrm>
            <a:off x="8777476" y="3168751"/>
            <a:ext cx="244442" cy="2366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6B5E88-EE00-4793-9155-9973658D8F8D}"/>
              </a:ext>
            </a:extLst>
          </p:cNvPr>
          <p:cNvSpPr txBox="1"/>
          <p:nvPr/>
        </p:nvSpPr>
        <p:spPr>
          <a:xfrm>
            <a:off x="8999390" y="3830534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bounds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B86B3BB-E638-4AA1-8F9A-F1E641335A76}"/>
              </a:ext>
            </a:extLst>
          </p:cNvPr>
          <p:cNvSpPr txBox="1"/>
          <p:nvPr/>
        </p:nvSpPr>
        <p:spPr>
          <a:xfrm>
            <a:off x="8589356" y="283967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Ours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C07221-633C-471C-8B1D-0802DEC62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6B57-15D4-4826-B22A-9BABB5E2B49E}" type="slidenum">
              <a:rPr lang="zh-HK" altLang="en-US" smtClean="0"/>
              <a:t>10</a:t>
            </a:fld>
            <a:endParaRPr lang="zh-HK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036BCD-62A3-452F-B285-EC83B07B4724}"/>
              </a:ext>
            </a:extLst>
          </p:cNvPr>
          <p:cNvSpPr txBox="1"/>
          <p:nvPr/>
        </p:nvSpPr>
        <p:spPr>
          <a:xfrm>
            <a:off x="5238816" y="2066176"/>
            <a:ext cx="41389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HK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HK" altLang="en-US" sz="2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020D63B2-109A-4816-9135-167894A80779}"/>
              </a:ext>
            </a:extLst>
          </p:cNvPr>
          <p:cNvSpPr/>
          <p:nvPr/>
        </p:nvSpPr>
        <p:spPr>
          <a:xfrm rot="5400000">
            <a:off x="5328069" y="1157166"/>
            <a:ext cx="227788" cy="183690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0A6420-E94E-41DB-A15C-7E9522D23C07}"/>
              </a:ext>
            </a:extLst>
          </p:cNvPr>
          <p:cNvSpPr txBox="1"/>
          <p:nvPr/>
        </p:nvSpPr>
        <p:spPr>
          <a:xfrm>
            <a:off x="4999099" y="3578714"/>
            <a:ext cx="41389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HK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HK" altLang="en-US" sz="2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519E708B-37DD-4B2A-B3AA-0B0A89FCFBCF}"/>
              </a:ext>
            </a:extLst>
          </p:cNvPr>
          <p:cNvSpPr/>
          <p:nvPr/>
        </p:nvSpPr>
        <p:spPr>
          <a:xfrm rot="5400000">
            <a:off x="5088352" y="2669704"/>
            <a:ext cx="227788" cy="183690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CDA9958-427E-4C66-8029-B30A35A84200}"/>
                  </a:ext>
                </a:extLst>
              </p:cNvPr>
              <p:cNvSpPr txBox="1"/>
              <p:nvPr/>
            </p:nvSpPr>
            <p:spPr>
              <a:xfrm>
                <a:off x="2170" y="2561747"/>
                <a:ext cx="32856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HK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Linear bound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HK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ℱ</m:t>
                        </m:r>
                      </m:e>
                      <m:sub>
                        <m:r>
                          <a:rPr lang="en-US" altLang="zh-HK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lang="en-US" altLang="zh-HK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HK" sz="2400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𝐪</m:t>
                        </m:r>
                      </m:e>
                    </m:d>
                  </m:oMath>
                </a14:m>
                <a:r>
                  <a:rPr lang="en-US" altLang="zh-HK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endParaRPr lang="zh-HK" alt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CDA9958-427E-4C66-8029-B30A35A84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0" y="2561747"/>
                <a:ext cx="3285643" cy="461665"/>
              </a:xfrm>
              <a:prstGeom prst="rect">
                <a:avLst/>
              </a:prstGeom>
              <a:blipFill>
                <a:blip r:embed="rId5"/>
                <a:stretch>
                  <a:fillRect l="-2783" t="-10526" r="-2041" b="-28947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2308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9FC4D-5C19-4629-AACD-644FABC1E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Version: </a:t>
            </a:r>
            <a:b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Optimized Tangent Bounds</a:t>
            </a:r>
            <a:endParaRPr lang="zh-HK" alt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175703D-8D9D-459E-B5FA-A2323459133B}"/>
              </a:ext>
            </a:extLst>
          </p:cNvPr>
          <p:cNvGraphicFramePr/>
          <p:nvPr>
            <p:extLst/>
          </p:nvPr>
        </p:nvGraphicFramePr>
        <p:xfrm>
          <a:off x="5987378" y="1680478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AutoShape 3">
            <a:extLst>
              <a:ext uri="{FF2B5EF4-FFF2-40B4-BE49-F238E27FC236}">
                <a16:creationId xmlns:a16="http://schemas.microsoft.com/office/drawing/2014/main" id="{4E3A8655-B6C5-4DB8-9DE1-6B6BF9A15279}"/>
              </a:ext>
            </a:extLst>
          </p:cNvPr>
          <p:cNvCxnSpPr>
            <a:cxnSpLocks noChangeShapeType="1"/>
            <a:stCxn id="6" idx="0"/>
          </p:cNvCxnSpPr>
          <p:nvPr/>
        </p:nvCxnSpPr>
        <p:spPr bwMode="auto">
          <a:xfrm flipH="1">
            <a:off x="8357198" y="3546970"/>
            <a:ext cx="4251" cy="165508"/>
          </a:xfrm>
          <a:prstGeom prst="straightConnector1">
            <a:avLst/>
          </a:prstGeom>
          <a:noFill/>
          <a:ln w="6350">
            <a:solidFill>
              <a:srgbClr val="000000"/>
            </a:solidFill>
            <a:miter lim="800000"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Oval 8">
            <a:extLst>
              <a:ext uri="{FF2B5EF4-FFF2-40B4-BE49-F238E27FC236}">
                <a16:creationId xmlns:a16="http://schemas.microsoft.com/office/drawing/2014/main" id="{6AEC7E26-AD2D-40EF-BA92-E06F6C45C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2011" y="3546970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E97D92B-E5FD-4A34-A5CB-D84F74DA8067}"/>
              </a:ext>
            </a:extLst>
          </p:cNvPr>
          <p:cNvCxnSpPr/>
          <p:nvPr/>
        </p:nvCxnSpPr>
        <p:spPr bwMode="auto">
          <a:xfrm>
            <a:off x="7843887" y="2194354"/>
            <a:ext cx="0" cy="3150652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B40F262-6759-4639-8BD4-3EE058970988}"/>
              </a:ext>
            </a:extLst>
          </p:cNvPr>
          <p:cNvCxnSpPr/>
          <p:nvPr/>
        </p:nvCxnSpPr>
        <p:spPr bwMode="auto">
          <a:xfrm>
            <a:off x="10490105" y="2173238"/>
            <a:ext cx="0" cy="3150652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9B1D000-D3F4-4531-9B0B-6571B715D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5433" y="4345954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0" name="Oval 8">
            <a:extLst>
              <a:ext uri="{FF2B5EF4-FFF2-40B4-BE49-F238E27FC236}">
                <a16:creationId xmlns:a16="http://schemas.microsoft.com/office/drawing/2014/main" id="{B74295F4-713B-465C-AACC-042441478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3750" y="3976153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2" name="Text Box 29">
            <a:extLst>
              <a:ext uri="{FF2B5EF4-FFF2-40B4-BE49-F238E27FC236}">
                <a16:creationId xmlns:a16="http://schemas.microsoft.com/office/drawing/2014/main" id="{A3DC1981-9BDE-47CA-910F-66786813A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14821" y="3906488"/>
            <a:ext cx="949597" cy="71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en-US" alt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 eaLnBrk="1" hangingPunct="1">
              <a:buClrTx/>
              <a:buFontTx/>
              <a:buNone/>
            </a:pPr>
            <a:r>
              <a:rPr lang="en-US" alt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–x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2000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DD8B257-9BF8-408B-8A8D-E1C4F9FA0999}"/>
              </a:ext>
            </a:extLst>
          </p:cNvPr>
          <p:cNvCxnSpPr/>
          <p:nvPr/>
        </p:nvCxnSpPr>
        <p:spPr bwMode="auto">
          <a:xfrm>
            <a:off x="7852754" y="3459494"/>
            <a:ext cx="2639568" cy="1237488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AutoShape 3">
            <a:extLst>
              <a:ext uri="{FF2B5EF4-FFF2-40B4-BE49-F238E27FC236}">
                <a16:creationId xmlns:a16="http://schemas.microsoft.com/office/drawing/2014/main" id="{B63B39FC-7116-485A-88B4-43ACA601E710}"/>
              </a:ext>
            </a:extLst>
          </p:cNvPr>
          <p:cNvCxnSpPr>
            <a:cxnSpLocks noChangeShapeType="1"/>
            <a:stCxn id="9" idx="0"/>
          </p:cNvCxnSpPr>
          <p:nvPr/>
        </p:nvCxnSpPr>
        <p:spPr bwMode="auto">
          <a:xfrm flipH="1">
            <a:off x="10003118" y="4345954"/>
            <a:ext cx="1753" cy="147574"/>
          </a:xfrm>
          <a:prstGeom prst="straightConnector1">
            <a:avLst/>
          </a:prstGeom>
          <a:noFill/>
          <a:ln w="6350">
            <a:solidFill>
              <a:srgbClr val="000000"/>
            </a:solidFill>
            <a:miter lim="800000"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D770C25-0130-48B6-80A6-8DDC71EE0FD0}"/>
              </a:ext>
            </a:extLst>
          </p:cNvPr>
          <p:cNvGrpSpPr/>
          <p:nvPr/>
        </p:nvGrpSpPr>
        <p:grpSpPr>
          <a:xfrm>
            <a:off x="7626255" y="2759895"/>
            <a:ext cx="3162758" cy="1622972"/>
            <a:chOff x="3162877" y="2476417"/>
            <a:chExt cx="3162758" cy="1622972"/>
          </a:xfrm>
        </p:grpSpPr>
        <p:sp>
          <p:nvSpPr>
            <p:cNvPr id="16" name="Text Box 29">
              <a:extLst>
                <a:ext uri="{FF2B5EF4-FFF2-40B4-BE49-F238E27FC236}">
                  <a16:creationId xmlns:a16="http://schemas.microsoft.com/office/drawing/2014/main" id="{9986A5A7-ABFA-4D19-850B-F2E6360192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2877" y="2476417"/>
              <a:ext cx="552051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en-US" altLang="en-US" sz="2000" i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i="1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min</a:t>
              </a:r>
              <a:endParaRPr lang="en-US" altLang="en-US" sz="2000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 Box 29">
              <a:extLst>
                <a:ext uri="{FF2B5EF4-FFF2-40B4-BE49-F238E27FC236}">
                  <a16:creationId xmlns:a16="http://schemas.microsoft.com/office/drawing/2014/main" id="{2B45B640-C488-4F45-9FB3-7ED0CC43A8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7599" y="2864715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8" name="Text Box 29">
              <a:extLst>
                <a:ext uri="{FF2B5EF4-FFF2-40B4-BE49-F238E27FC236}">
                  <a16:creationId xmlns:a16="http://schemas.microsoft.com/office/drawing/2014/main" id="{668A155C-2841-4CD1-956C-6E210E5326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7311" y="3247285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9" name="Text Box 29">
              <a:extLst>
                <a:ext uri="{FF2B5EF4-FFF2-40B4-BE49-F238E27FC236}">
                  <a16:creationId xmlns:a16="http://schemas.microsoft.com/office/drawing/2014/main" id="{D9701CB7-219B-49A8-8F62-C633ADFE59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0061" y="3608427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0" name="Text Box 29">
              <a:extLst>
                <a:ext uri="{FF2B5EF4-FFF2-40B4-BE49-F238E27FC236}">
                  <a16:creationId xmlns:a16="http://schemas.microsoft.com/office/drawing/2014/main" id="{88BBFF0C-D8FE-411C-9148-1010BBD08D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46332" y="3697098"/>
              <a:ext cx="579303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en-US" altLang="en-US" sz="2000" i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i="1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max</a:t>
              </a:r>
              <a:endParaRPr lang="en-US" altLang="en-US" sz="2000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3BF8771-1BC7-4573-BA29-D6249463B770}"/>
              </a:ext>
            </a:extLst>
          </p:cNvPr>
          <p:cNvSpPr txBox="1"/>
          <p:nvPr/>
        </p:nvSpPr>
        <p:spPr>
          <a:xfrm>
            <a:off x="7787776" y="4472320"/>
            <a:ext cx="2541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optimized tangent line (at t):</a:t>
            </a:r>
          </a:p>
          <a:p>
            <a:pPr algn="ctr"/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HK" sz="16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(x)=m</a:t>
            </a:r>
            <a:r>
              <a:rPr lang="en-US" altLang="zh-HK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+ c</a:t>
            </a:r>
            <a:r>
              <a:rPr lang="en-US" altLang="zh-HK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zh-HK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94CBF5-72E6-495C-8FC9-2013C258E3D6}"/>
              </a:ext>
            </a:extLst>
          </p:cNvPr>
          <p:cNvSpPr txBox="1"/>
          <p:nvPr/>
        </p:nvSpPr>
        <p:spPr>
          <a:xfrm>
            <a:off x="2280740" y="5880709"/>
            <a:ext cx="835868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the optimized tangent line is also in O(d) time.</a:t>
            </a:r>
            <a:endParaRPr lang="zh-HK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7A180A-6013-439B-B7D3-0B9960D89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6B57-15D4-4826-B22A-9BABB5E2B49E}" type="slidenum">
              <a:rPr lang="zh-HK" altLang="en-US" smtClean="0"/>
              <a:t>11</a:t>
            </a:fld>
            <a:endParaRPr lang="zh-HK" altLang="en-US"/>
          </a:p>
        </p:txBody>
      </p:sp>
      <p:graphicFrame>
        <p:nvGraphicFramePr>
          <p:cNvPr id="43" name="Chart 42">
            <a:extLst>
              <a:ext uri="{FF2B5EF4-FFF2-40B4-BE49-F238E27FC236}">
                <a16:creationId xmlns:a16="http://schemas.microsoft.com/office/drawing/2014/main" id="{72967BBC-21FC-4677-85AE-7EB23C16B342}"/>
              </a:ext>
            </a:extLst>
          </p:cNvPr>
          <p:cNvGraphicFramePr/>
          <p:nvPr>
            <p:extLst/>
          </p:nvPr>
        </p:nvGraphicFramePr>
        <p:xfrm>
          <a:off x="-13050" y="1680478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44" name="AutoShape 3">
            <a:extLst>
              <a:ext uri="{FF2B5EF4-FFF2-40B4-BE49-F238E27FC236}">
                <a16:creationId xmlns:a16="http://schemas.microsoft.com/office/drawing/2014/main" id="{FE190B8B-6D35-4E68-A9DB-20A3B333CE10}"/>
              </a:ext>
            </a:extLst>
          </p:cNvPr>
          <p:cNvCxnSpPr>
            <a:cxnSpLocks noChangeShapeType="1"/>
            <a:stCxn id="45" idx="0"/>
          </p:cNvCxnSpPr>
          <p:nvPr/>
        </p:nvCxnSpPr>
        <p:spPr bwMode="auto">
          <a:xfrm flipH="1">
            <a:off x="2360580" y="3546970"/>
            <a:ext cx="441" cy="462688"/>
          </a:xfrm>
          <a:prstGeom prst="straightConnector1">
            <a:avLst/>
          </a:prstGeom>
          <a:noFill/>
          <a:ln w="6350">
            <a:solidFill>
              <a:srgbClr val="000000"/>
            </a:solidFill>
            <a:miter lim="800000"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Oval 8">
            <a:extLst>
              <a:ext uri="{FF2B5EF4-FFF2-40B4-BE49-F238E27FC236}">
                <a16:creationId xmlns:a16="http://schemas.microsoft.com/office/drawing/2014/main" id="{D422E0B1-4315-4A7C-913F-014969AEC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1583" y="3546970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0CB2817-B276-41F9-9B4B-B6B4AAA96078}"/>
              </a:ext>
            </a:extLst>
          </p:cNvPr>
          <p:cNvCxnSpPr/>
          <p:nvPr/>
        </p:nvCxnSpPr>
        <p:spPr bwMode="auto">
          <a:xfrm>
            <a:off x="1843459" y="2194354"/>
            <a:ext cx="0" cy="3150652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3A556E1-E7ED-41AF-A596-6EC65B23A7A1}"/>
              </a:ext>
            </a:extLst>
          </p:cNvPr>
          <p:cNvCxnSpPr/>
          <p:nvPr/>
        </p:nvCxnSpPr>
        <p:spPr bwMode="auto">
          <a:xfrm>
            <a:off x="4489677" y="2173238"/>
            <a:ext cx="0" cy="3150652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FC011FA-6D1F-406A-94DB-A3ADD480AF5E}"/>
              </a:ext>
            </a:extLst>
          </p:cNvPr>
          <p:cNvCxnSpPr/>
          <p:nvPr/>
        </p:nvCxnSpPr>
        <p:spPr bwMode="auto">
          <a:xfrm>
            <a:off x="1853850" y="3891548"/>
            <a:ext cx="2640330" cy="655320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AutoShape 3">
            <a:extLst>
              <a:ext uri="{FF2B5EF4-FFF2-40B4-BE49-F238E27FC236}">
                <a16:creationId xmlns:a16="http://schemas.microsoft.com/office/drawing/2014/main" id="{A9A8215E-D166-4C9C-A9B8-78079922FCB2}"/>
              </a:ext>
            </a:extLst>
          </p:cNvPr>
          <p:cNvCxnSpPr>
            <a:cxnSpLocks noChangeShapeType="1"/>
            <a:stCxn id="51" idx="0"/>
          </p:cNvCxnSpPr>
          <p:nvPr/>
        </p:nvCxnSpPr>
        <p:spPr bwMode="auto">
          <a:xfrm>
            <a:off x="3142760" y="3976153"/>
            <a:ext cx="1410" cy="236705"/>
          </a:xfrm>
          <a:prstGeom prst="straightConnector1">
            <a:avLst/>
          </a:prstGeom>
          <a:noFill/>
          <a:ln w="6350">
            <a:solidFill>
              <a:srgbClr val="000000"/>
            </a:solidFill>
            <a:miter lim="800000"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CBDFC2E6-AD53-4462-B547-E4562D2FB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5005" y="4345954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1" name="Oval 8">
            <a:extLst>
              <a:ext uri="{FF2B5EF4-FFF2-40B4-BE49-F238E27FC236}">
                <a16:creationId xmlns:a16="http://schemas.microsoft.com/office/drawing/2014/main" id="{05480135-E6FA-4AB8-9E22-C21147C04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3322" y="3976153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2" name="Text Box 29">
            <a:extLst>
              <a:ext uri="{FF2B5EF4-FFF2-40B4-BE49-F238E27FC236}">
                <a16:creationId xmlns:a16="http://schemas.microsoft.com/office/drawing/2014/main" id="{451B494C-4506-4F03-A45B-C8448975E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4393" y="3906488"/>
            <a:ext cx="949597" cy="71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en-US" alt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 eaLnBrk="1" hangingPunct="1">
              <a:buClrTx/>
              <a:buFontTx/>
              <a:buNone/>
            </a:pPr>
            <a:r>
              <a:rPr lang="en-US" alt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–x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2000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 Box 29">
            <a:extLst>
              <a:ext uri="{FF2B5EF4-FFF2-40B4-BE49-F238E27FC236}">
                <a16:creationId xmlns:a16="http://schemas.microsoft.com/office/drawing/2014/main" id="{ADAC4CA0-5F8D-4BAA-A1F7-0FBF9DCB8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7878" y="2954492"/>
            <a:ext cx="2538084" cy="617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</a:pPr>
            <a:r>
              <a:rPr lang="en-US" alt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tangent line </a:t>
            </a: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altLang="en-US" sz="16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1600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en-US" alt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 eaLnBrk="1" hangingPunct="1">
              <a:buClrTx/>
            </a:pP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US" altLang="en-US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1338472-1877-40C6-8234-78095F614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1761" y="4508514"/>
            <a:ext cx="78875" cy="77524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FEEE46B-3842-48A9-AE8A-5A8CEBDD63D3}"/>
              </a:ext>
            </a:extLst>
          </p:cNvPr>
          <p:cNvGrpSpPr/>
          <p:nvPr/>
        </p:nvGrpSpPr>
        <p:grpSpPr>
          <a:xfrm>
            <a:off x="1625827" y="2759895"/>
            <a:ext cx="3162758" cy="1622972"/>
            <a:chOff x="3162877" y="2476417"/>
            <a:chExt cx="3162758" cy="1622972"/>
          </a:xfrm>
        </p:grpSpPr>
        <p:sp>
          <p:nvSpPr>
            <p:cNvPr id="56" name="Text Box 29">
              <a:extLst>
                <a:ext uri="{FF2B5EF4-FFF2-40B4-BE49-F238E27FC236}">
                  <a16:creationId xmlns:a16="http://schemas.microsoft.com/office/drawing/2014/main" id="{DD948557-2D1E-4EB1-9ED6-C96FDF2A9D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2877" y="2476417"/>
              <a:ext cx="552051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en-US" altLang="en-US" sz="2000" i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i="1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min</a:t>
              </a:r>
              <a:endParaRPr lang="en-US" altLang="en-US" sz="2000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Text Box 29">
              <a:extLst>
                <a:ext uri="{FF2B5EF4-FFF2-40B4-BE49-F238E27FC236}">
                  <a16:creationId xmlns:a16="http://schemas.microsoft.com/office/drawing/2014/main" id="{C07ECABB-46CA-4D3F-8228-9CF35F7B40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7599" y="2864715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8" name="Text Box 29">
              <a:extLst>
                <a:ext uri="{FF2B5EF4-FFF2-40B4-BE49-F238E27FC236}">
                  <a16:creationId xmlns:a16="http://schemas.microsoft.com/office/drawing/2014/main" id="{8CF07FB1-8100-44F4-B7DC-FDB9FE642B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7311" y="3247285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59" name="Text Box 29">
              <a:extLst>
                <a:ext uri="{FF2B5EF4-FFF2-40B4-BE49-F238E27FC236}">
                  <a16:creationId xmlns:a16="http://schemas.microsoft.com/office/drawing/2014/main" id="{224DB956-8B16-43FA-A216-A0697496A5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0061" y="3608427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60" name="Text Box 29">
              <a:extLst>
                <a:ext uri="{FF2B5EF4-FFF2-40B4-BE49-F238E27FC236}">
                  <a16:creationId xmlns:a16="http://schemas.microsoft.com/office/drawing/2014/main" id="{3D9222D1-7960-4267-847A-72D7FF58F7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46332" y="3697098"/>
              <a:ext cx="579303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en-US" altLang="en-US" sz="2000" i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i="1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max</a:t>
              </a:r>
              <a:endParaRPr lang="en-US" altLang="en-US" sz="2000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D75A98B-2D65-4808-AF60-F66822031FC2}"/>
              </a:ext>
            </a:extLst>
          </p:cNvPr>
          <p:cNvCxnSpPr>
            <a:cxnSpLocks/>
            <a:endCxn id="54" idx="3"/>
          </p:cNvCxnSpPr>
          <p:nvPr/>
        </p:nvCxnSpPr>
        <p:spPr>
          <a:xfrm>
            <a:off x="1853850" y="4508514"/>
            <a:ext cx="2609462" cy="66171"/>
          </a:xfrm>
          <a:prstGeom prst="line">
            <a:avLst/>
          </a:prstGeom>
          <a:ln w="317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F47DA37-E889-4210-8577-50975C1C9016}"/>
              </a:ext>
            </a:extLst>
          </p:cNvPr>
          <p:cNvSpPr txBox="1"/>
          <p:nvPr/>
        </p:nvSpPr>
        <p:spPr>
          <a:xfrm>
            <a:off x="2460553" y="4508436"/>
            <a:ext cx="1459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bound:</a:t>
            </a:r>
          </a:p>
          <a:p>
            <a:pPr algn="ctr"/>
            <a:r>
              <a:rPr lang="en-US" altLang="zh-HK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</a:t>
            </a:r>
            <a:r>
              <a:rPr lang="en-US" altLang="zh-HK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HK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HK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4F8C48A-151D-4299-8101-CC652A48B4D7}"/>
              </a:ext>
            </a:extLst>
          </p:cNvPr>
          <p:cNvSpPr txBox="1"/>
          <p:nvPr/>
        </p:nvSpPr>
        <p:spPr>
          <a:xfrm>
            <a:off x="607011" y="3511149"/>
            <a:ext cx="111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Still loose</a:t>
            </a:r>
            <a:endParaRPr lang="zh-HK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1B5DF38-B252-4CB3-8CE9-E7D01A28B562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1721419" y="3695815"/>
            <a:ext cx="63694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F47A2E0B-8164-4080-9357-A443BD4EB9ED}"/>
              </a:ext>
            </a:extLst>
          </p:cNvPr>
          <p:cNvSpPr/>
          <p:nvPr/>
        </p:nvSpPr>
        <p:spPr>
          <a:xfrm>
            <a:off x="0" y="6488668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sz="1400" dirty="0">
                <a:latin typeface="Times New Roman" pitchFamily="18" charset="0"/>
                <a:cs typeface="Times New Roman" pitchFamily="18" charset="0"/>
              </a:rPr>
              <a:t>[1] T. N. Chan, M. L. </a:t>
            </a:r>
            <a:r>
              <a:rPr lang="en-US" altLang="zh-HK" sz="1400" dirty="0" err="1">
                <a:latin typeface="Times New Roman" pitchFamily="18" charset="0"/>
                <a:cs typeface="Times New Roman" pitchFamily="18" charset="0"/>
              </a:rPr>
              <a:t>Yiu</a:t>
            </a:r>
            <a:r>
              <a:rPr lang="en-US" altLang="zh-HK" sz="1400" dirty="0">
                <a:latin typeface="Times New Roman" pitchFamily="18" charset="0"/>
                <a:cs typeface="Times New Roman" pitchFamily="18" charset="0"/>
              </a:rPr>
              <a:t> and L. H. U “KARL: Fast Kernel Aggregation Queries” ICDE2019 (To appear)</a:t>
            </a:r>
            <a:r>
              <a:rPr lang="en-US" altLang="zh-HK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69561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87186-F366-42AA-9C71-D1C85CC23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921" y="163789"/>
            <a:ext cx="10515600" cy="1325563"/>
          </a:xfrm>
        </p:spPr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kernel functions: Polynomial kernel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B1565F5-9F1E-4EB9-8FAC-784203A1488C}"/>
              </a:ext>
            </a:extLst>
          </p:cNvPr>
          <p:cNvSpPr/>
          <p:nvPr/>
        </p:nvSpPr>
        <p:spPr>
          <a:xfrm>
            <a:off x="0" y="6318236"/>
            <a:ext cx="115180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Can our bound functions be directly used for other kernel function? </a:t>
            </a:r>
          </a:p>
        </p:txBody>
      </p:sp>
      <p:graphicFrame>
        <p:nvGraphicFramePr>
          <p:cNvPr id="53" name="Chart 52">
            <a:extLst>
              <a:ext uri="{FF2B5EF4-FFF2-40B4-BE49-F238E27FC236}">
                <a16:creationId xmlns:a16="http://schemas.microsoft.com/office/drawing/2014/main" id="{DE80A17D-0A1F-4699-B944-9452B71A1F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8587796"/>
              </p:ext>
            </p:extLst>
          </p:nvPr>
        </p:nvGraphicFramePr>
        <p:xfrm>
          <a:off x="668323" y="1615187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4" name="Text Box 29">
            <a:extLst>
              <a:ext uri="{FF2B5EF4-FFF2-40B4-BE49-F238E27FC236}">
                <a16:creationId xmlns:a16="http://schemas.microsoft.com/office/drawing/2014/main" id="{D9E76287-C12D-4D38-950D-F9E2CF681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3204" y="4821926"/>
            <a:ext cx="552051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endParaRPr lang="en-US" altLang="en-US" sz="2000" i="1" baseline="30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C8693DC-6425-4B0B-A782-CA6E00EAD0E9}"/>
              </a:ext>
            </a:extLst>
          </p:cNvPr>
          <p:cNvCxnSpPr/>
          <p:nvPr/>
        </p:nvCxnSpPr>
        <p:spPr bwMode="auto">
          <a:xfrm>
            <a:off x="2019229" y="1806427"/>
            <a:ext cx="0" cy="3150652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5AC4B01-2FC9-4CD5-8FC0-40CA2936C919}"/>
              </a:ext>
            </a:extLst>
          </p:cNvPr>
          <p:cNvCxnSpPr/>
          <p:nvPr/>
        </p:nvCxnSpPr>
        <p:spPr bwMode="auto">
          <a:xfrm>
            <a:off x="6064574" y="1853950"/>
            <a:ext cx="0" cy="3150652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Text Box 29">
            <a:extLst>
              <a:ext uri="{FF2B5EF4-FFF2-40B4-BE49-F238E27FC236}">
                <a16:creationId xmlns:a16="http://schemas.microsoft.com/office/drawing/2014/main" id="{590ABA5C-032D-4B62-AA4D-5026097FB8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8109" y="3429820"/>
            <a:ext cx="771663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axis</a:t>
            </a:r>
            <a:endParaRPr lang="en-US" altLang="en-US" sz="2000" i="1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 Box 29">
            <a:extLst>
              <a:ext uri="{FF2B5EF4-FFF2-40B4-BE49-F238E27FC236}">
                <a16:creationId xmlns:a16="http://schemas.microsoft.com/office/drawing/2014/main" id="{F8DA2C96-5619-4D07-9B28-E1191CE630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1222" y="1308525"/>
            <a:ext cx="1353553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en-US" alt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value</a:t>
            </a:r>
            <a:endParaRPr lang="en-US" altLang="en-US" sz="1600" i="1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 Box 29">
            <a:extLst>
              <a:ext uri="{FF2B5EF4-FFF2-40B4-BE49-F238E27FC236}">
                <a16:creationId xmlns:a16="http://schemas.microsoft.com/office/drawing/2014/main" id="{CAFA970C-1EAA-437E-A9EE-437CA115B8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9810" y="1806427"/>
            <a:ext cx="949597" cy="71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60" name="Text Box 29">
            <a:extLst>
              <a:ext uri="{FF2B5EF4-FFF2-40B4-BE49-F238E27FC236}">
                <a16:creationId xmlns:a16="http://schemas.microsoft.com/office/drawing/2014/main" id="{D05BBF8F-DE65-4A58-B884-B0AF5C094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7690" y="4821926"/>
            <a:ext cx="579303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endParaRPr lang="en-US" altLang="en-US" sz="2000" i="1" baseline="30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Oval 8">
            <a:extLst>
              <a:ext uri="{FF2B5EF4-FFF2-40B4-BE49-F238E27FC236}">
                <a16:creationId xmlns:a16="http://schemas.microsoft.com/office/drawing/2014/main" id="{8B78EC56-2547-4149-A073-FE7BBBB47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1927" y="2490494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2" name="Oval 8">
            <a:extLst>
              <a:ext uri="{FF2B5EF4-FFF2-40B4-BE49-F238E27FC236}">
                <a16:creationId xmlns:a16="http://schemas.microsoft.com/office/drawing/2014/main" id="{18E14781-055D-4755-B309-90FFE8B8E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0279" y="4081550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E6126D8-ACBD-40E6-BEFC-35905599A8DE}"/>
              </a:ext>
            </a:extLst>
          </p:cNvPr>
          <p:cNvGrpSpPr/>
          <p:nvPr/>
        </p:nvGrpSpPr>
        <p:grpSpPr>
          <a:xfrm>
            <a:off x="2562201" y="2673255"/>
            <a:ext cx="3172302" cy="1420700"/>
            <a:chOff x="3757036" y="2723869"/>
            <a:chExt cx="3172302" cy="1420700"/>
          </a:xfrm>
        </p:grpSpPr>
        <p:sp>
          <p:nvSpPr>
            <p:cNvPr id="65" name="Text Box 29">
              <a:extLst>
                <a:ext uri="{FF2B5EF4-FFF2-40B4-BE49-F238E27FC236}">
                  <a16:creationId xmlns:a16="http://schemas.microsoft.com/office/drawing/2014/main" id="{40750A62-D20B-4418-BA64-8B77981B7A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7036" y="3742278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defPPr>
                <a:defRPr lang="en-GB"/>
              </a:defPPr>
              <a:lvl1pPr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742950" indent="-285750"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6" name="Text Box 29">
              <a:extLst>
                <a:ext uri="{FF2B5EF4-FFF2-40B4-BE49-F238E27FC236}">
                  <a16:creationId xmlns:a16="http://schemas.microsoft.com/office/drawing/2014/main" id="{0501DB24-CB17-4F71-AE13-BBDB886386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8239" y="3616990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defPPr>
                <a:defRPr lang="en-GB"/>
              </a:defPPr>
              <a:lvl1pPr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742950" indent="-285750"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7" name="Text Box 29">
              <a:extLst>
                <a:ext uri="{FF2B5EF4-FFF2-40B4-BE49-F238E27FC236}">
                  <a16:creationId xmlns:a16="http://schemas.microsoft.com/office/drawing/2014/main" id="{46A467F6-0D4D-413A-AE3A-69BC306B85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8808" y="2723869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defPPr>
                <a:defRPr lang="en-GB"/>
              </a:defPPr>
              <a:lvl1pPr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742950" indent="-285750"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68" name="Oval 8">
            <a:extLst>
              <a:ext uri="{FF2B5EF4-FFF2-40B4-BE49-F238E27FC236}">
                <a16:creationId xmlns:a16="http://schemas.microsoft.com/office/drawing/2014/main" id="{486B1B07-4962-4F96-9742-B684C8C2C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1602" y="3086705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9" name="Oval 8">
            <a:extLst>
              <a:ext uri="{FF2B5EF4-FFF2-40B4-BE49-F238E27FC236}">
                <a16:creationId xmlns:a16="http://schemas.microsoft.com/office/drawing/2014/main" id="{6A29BD6A-EBAE-4AA4-9027-C0616FD09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9369" y="3601151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70" name="Oval 8">
            <a:extLst>
              <a:ext uri="{FF2B5EF4-FFF2-40B4-BE49-F238E27FC236}">
                <a16:creationId xmlns:a16="http://schemas.microsoft.com/office/drawing/2014/main" id="{C60B2081-5BBE-402F-9964-5EF07AD11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591" y="3699750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8E01C70-B599-4D6A-926B-9DB62C491ED8}"/>
              </a:ext>
            </a:extLst>
          </p:cNvPr>
          <p:cNvSpPr/>
          <p:nvPr/>
        </p:nvSpPr>
        <p:spPr>
          <a:xfrm>
            <a:off x="7567430" y="1302392"/>
            <a:ext cx="38122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aggregation function: </a:t>
            </a:r>
            <a:endParaRPr lang="zh-HK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B7152498-D6A5-4DBF-832F-6327DDD39A6F}"/>
                  </a:ext>
                </a:extLst>
              </p:cNvPr>
              <p:cNvSpPr txBox="1"/>
              <p:nvPr/>
            </p:nvSpPr>
            <p:spPr>
              <a:xfrm>
                <a:off x="7681442" y="1705920"/>
                <a:ext cx="3269100" cy="7845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altLang="zh-H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altLang="zh-H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H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HK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0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HK" sz="20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H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H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r>
                            <a:rPr lang="en-US" altLang="zh-H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nary>
                      <m:sSup>
                        <m:sSupPr>
                          <m:ctrlPr>
                            <a:rPr lang="en-US" altLang="zh-H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HK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HK" alt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zh-HK" sz="20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𝐪</m:t>
                              </m:r>
                              <m:r>
                                <a:rPr lang="en-US" altLang="zh-HK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altLang="zh-HK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sz="20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𝐩</m:t>
                                  </m:r>
                                </m:e>
                                <m:sub>
                                  <m:r>
                                    <a:rPr lang="en-US" altLang="zh-HK" sz="20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𝐢</m:t>
                                  </m:r>
                                </m:sub>
                              </m:sSub>
                              <m:r>
                                <a:rPr lang="en-US" altLang="zh-HK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HK" alt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  <m:sup>
                          <m:r>
                            <a:rPr lang="en-US" altLang="zh-H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HK" altLang="en-US" sz="20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B7152498-D6A5-4DBF-832F-6327DDD39A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1442" y="1705920"/>
                <a:ext cx="3269100" cy="7845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>
            <a:extLst>
              <a:ext uri="{FF2B5EF4-FFF2-40B4-BE49-F238E27FC236}">
                <a16:creationId xmlns:a16="http://schemas.microsoft.com/office/drawing/2014/main" id="{A1606E30-1941-43D9-9A51-C277170EB776}"/>
              </a:ext>
            </a:extLst>
          </p:cNvPr>
          <p:cNvSpPr txBox="1"/>
          <p:nvPr/>
        </p:nvSpPr>
        <p:spPr>
          <a:xfrm>
            <a:off x="9925215" y="2328818"/>
            <a:ext cx="4604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HK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HK" altLang="en-US" sz="2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Right Brace 75">
            <a:extLst>
              <a:ext uri="{FF2B5EF4-FFF2-40B4-BE49-F238E27FC236}">
                <a16:creationId xmlns:a16="http://schemas.microsoft.com/office/drawing/2014/main" id="{43267858-FDC8-4DF9-B80A-1B1DDA100A7C}"/>
              </a:ext>
            </a:extLst>
          </p:cNvPr>
          <p:cNvSpPr/>
          <p:nvPr/>
        </p:nvSpPr>
        <p:spPr>
          <a:xfrm rot="5400000">
            <a:off x="10004825" y="1739526"/>
            <a:ext cx="217334" cy="116197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924496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584A5-E51D-4BAA-ADC1-606342D1B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450" y="180567"/>
            <a:ext cx="11160853" cy="1325563"/>
          </a:xfrm>
        </p:spPr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Wrong Bound Functions for Tangent and Chord</a:t>
            </a:r>
            <a:endParaRPr lang="zh-HK" altLang="en-US" dirty="0"/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D703A0BC-6AC3-4D57-A57B-20D988DC61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8128818"/>
              </p:ext>
            </p:extLst>
          </p:nvPr>
        </p:nvGraphicFramePr>
        <p:xfrm>
          <a:off x="668323" y="1615187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6" name="Text Box 29">
            <a:extLst>
              <a:ext uri="{FF2B5EF4-FFF2-40B4-BE49-F238E27FC236}">
                <a16:creationId xmlns:a16="http://schemas.microsoft.com/office/drawing/2014/main" id="{1783B2C3-DBF8-4187-90CA-DC6E1D1A5A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3204" y="4821926"/>
            <a:ext cx="552051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endParaRPr lang="en-US" altLang="en-US" sz="2000" i="1" baseline="30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19E03AA-AE3B-4CDD-AF95-F55C58C21A1B}"/>
              </a:ext>
            </a:extLst>
          </p:cNvPr>
          <p:cNvCxnSpPr/>
          <p:nvPr/>
        </p:nvCxnSpPr>
        <p:spPr bwMode="auto">
          <a:xfrm>
            <a:off x="2019229" y="1806427"/>
            <a:ext cx="0" cy="3150652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DB278A5-254C-486D-9EE8-F3570AC4695B}"/>
              </a:ext>
            </a:extLst>
          </p:cNvPr>
          <p:cNvCxnSpPr/>
          <p:nvPr/>
        </p:nvCxnSpPr>
        <p:spPr bwMode="auto">
          <a:xfrm>
            <a:off x="6064574" y="1853950"/>
            <a:ext cx="0" cy="3150652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Text Box 29">
            <a:extLst>
              <a:ext uri="{FF2B5EF4-FFF2-40B4-BE49-F238E27FC236}">
                <a16:creationId xmlns:a16="http://schemas.microsoft.com/office/drawing/2014/main" id="{3712028C-EA9E-4815-AB7E-4A9D53D94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8109" y="3429820"/>
            <a:ext cx="771663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axis</a:t>
            </a:r>
            <a:endParaRPr lang="en-US" altLang="en-US" sz="2000" i="1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 Box 29">
            <a:extLst>
              <a:ext uri="{FF2B5EF4-FFF2-40B4-BE49-F238E27FC236}">
                <a16:creationId xmlns:a16="http://schemas.microsoft.com/office/drawing/2014/main" id="{93DBAC42-3EBF-4037-A1C2-0659F1F72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1222" y="1308525"/>
            <a:ext cx="1353553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en-US" alt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value</a:t>
            </a:r>
            <a:endParaRPr lang="en-US" altLang="en-US" sz="1600" i="1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 Box 29">
            <a:extLst>
              <a:ext uri="{FF2B5EF4-FFF2-40B4-BE49-F238E27FC236}">
                <a16:creationId xmlns:a16="http://schemas.microsoft.com/office/drawing/2014/main" id="{A59154D4-1B72-44AA-9F5C-9DB10702F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9810" y="1806427"/>
            <a:ext cx="949597" cy="71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2" name="Text Box 29">
            <a:extLst>
              <a:ext uri="{FF2B5EF4-FFF2-40B4-BE49-F238E27FC236}">
                <a16:creationId xmlns:a16="http://schemas.microsoft.com/office/drawing/2014/main" id="{02549626-8AE5-4C8B-9397-0D2106981A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7690" y="4821926"/>
            <a:ext cx="579303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endParaRPr lang="en-US" altLang="en-US" sz="2000" i="1" baseline="30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Oval 8">
            <a:extLst>
              <a:ext uri="{FF2B5EF4-FFF2-40B4-BE49-F238E27FC236}">
                <a16:creationId xmlns:a16="http://schemas.microsoft.com/office/drawing/2014/main" id="{4364C808-EDDF-4E1C-9FCC-EDD9CC45E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1927" y="2490494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4" name="Oval 8">
            <a:extLst>
              <a:ext uri="{FF2B5EF4-FFF2-40B4-BE49-F238E27FC236}">
                <a16:creationId xmlns:a16="http://schemas.microsoft.com/office/drawing/2014/main" id="{49FE2D61-E45D-487B-B88B-4E4D677D8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0279" y="4081550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5346F5B-7520-46CD-B0F8-53E3941112A6}"/>
              </a:ext>
            </a:extLst>
          </p:cNvPr>
          <p:cNvGrpSpPr/>
          <p:nvPr/>
        </p:nvGrpSpPr>
        <p:grpSpPr>
          <a:xfrm>
            <a:off x="2562201" y="2673255"/>
            <a:ext cx="3172302" cy="1420700"/>
            <a:chOff x="3757036" y="2723869"/>
            <a:chExt cx="3172302" cy="1420700"/>
          </a:xfrm>
        </p:grpSpPr>
        <p:sp>
          <p:nvSpPr>
            <p:cNvPr id="40" name="Text Box 29">
              <a:extLst>
                <a:ext uri="{FF2B5EF4-FFF2-40B4-BE49-F238E27FC236}">
                  <a16:creationId xmlns:a16="http://schemas.microsoft.com/office/drawing/2014/main" id="{6D9A9B88-E905-4768-B1F9-92996E1B95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7036" y="3742278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defPPr>
                <a:defRPr lang="en-GB"/>
              </a:defPPr>
              <a:lvl1pPr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742950" indent="-285750"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1" name="Text Box 29">
              <a:extLst>
                <a:ext uri="{FF2B5EF4-FFF2-40B4-BE49-F238E27FC236}">
                  <a16:creationId xmlns:a16="http://schemas.microsoft.com/office/drawing/2014/main" id="{89ACDDFE-6E01-4B50-888F-3A7FA5C66E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8239" y="3616990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defPPr>
                <a:defRPr lang="en-GB"/>
              </a:defPPr>
              <a:lvl1pPr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742950" indent="-285750"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2" name="Text Box 29">
              <a:extLst>
                <a:ext uri="{FF2B5EF4-FFF2-40B4-BE49-F238E27FC236}">
                  <a16:creationId xmlns:a16="http://schemas.microsoft.com/office/drawing/2014/main" id="{C460576D-54D2-40C0-B553-49CB2F3B5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8808" y="2723869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defPPr>
                <a:defRPr lang="en-GB"/>
              </a:defPPr>
              <a:lvl1pPr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742950" indent="-285750"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43" name="Oval 8">
            <a:extLst>
              <a:ext uri="{FF2B5EF4-FFF2-40B4-BE49-F238E27FC236}">
                <a16:creationId xmlns:a16="http://schemas.microsoft.com/office/drawing/2014/main" id="{81BCC668-98BD-4174-82AA-E434522A3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1602" y="3086705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4" name="Oval 8">
            <a:extLst>
              <a:ext uri="{FF2B5EF4-FFF2-40B4-BE49-F238E27FC236}">
                <a16:creationId xmlns:a16="http://schemas.microsoft.com/office/drawing/2014/main" id="{12EE6DBA-EF7C-499F-8AA1-84D2F93F2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9369" y="3601151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5" name="Oval 8">
            <a:extLst>
              <a:ext uri="{FF2B5EF4-FFF2-40B4-BE49-F238E27FC236}">
                <a16:creationId xmlns:a16="http://schemas.microsoft.com/office/drawing/2014/main" id="{C9E085B4-7E0A-463E-9DF1-DA8F485F5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591" y="3699750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A2FE382-DCF1-4746-94B1-A5612E4603EE}"/>
              </a:ext>
            </a:extLst>
          </p:cNvPr>
          <p:cNvSpPr/>
          <p:nvPr/>
        </p:nvSpPr>
        <p:spPr>
          <a:xfrm>
            <a:off x="7567430" y="1302392"/>
            <a:ext cx="38122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aggregation function: </a:t>
            </a:r>
            <a:endParaRPr lang="zh-HK" altLang="en-US" sz="2400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BD58F5F-DD11-47F2-9A52-B34C8DC3D36E}"/>
              </a:ext>
            </a:extLst>
          </p:cNvPr>
          <p:cNvCxnSpPr>
            <a:cxnSpLocks/>
          </p:cNvCxnSpPr>
          <p:nvPr/>
        </p:nvCxnSpPr>
        <p:spPr bwMode="auto">
          <a:xfrm flipV="1">
            <a:off x="2019229" y="3291823"/>
            <a:ext cx="4033796" cy="522190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F0407BE-3FB9-4B0C-A703-6998F4D9D12C}"/>
              </a:ext>
            </a:extLst>
          </p:cNvPr>
          <p:cNvCxnSpPr>
            <a:cxnSpLocks/>
            <a:stCxn id="34" idx="1"/>
            <a:endCxn id="33" idx="6"/>
          </p:cNvCxnSpPr>
          <p:nvPr/>
        </p:nvCxnSpPr>
        <p:spPr bwMode="auto">
          <a:xfrm flipV="1">
            <a:off x="1991830" y="2529256"/>
            <a:ext cx="4108972" cy="1563647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63BF5579-0C45-4393-9088-8870B80DAA95}"/>
              </a:ext>
            </a:extLst>
          </p:cNvPr>
          <p:cNvSpPr/>
          <p:nvPr/>
        </p:nvSpPr>
        <p:spPr>
          <a:xfrm>
            <a:off x="0" y="6318236"/>
            <a:ext cx="115180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Can we extend our techniques for other non-convex functions?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9096F08-F953-4F9A-B3E6-29156DB0B733}"/>
                  </a:ext>
                </a:extLst>
              </p:cNvPr>
              <p:cNvSpPr txBox="1"/>
              <p:nvPr/>
            </p:nvSpPr>
            <p:spPr>
              <a:xfrm>
                <a:off x="7681442" y="1705920"/>
                <a:ext cx="3269100" cy="7845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altLang="zh-H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altLang="zh-H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H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HK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0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HK" sz="20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H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H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r>
                            <a:rPr lang="en-US" altLang="zh-H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nary>
                      <m:sSup>
                        <m:sSupPr>
                          <m:ctrlPr>
                            <a:rPr lang="en-US" altLang="zh-H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HK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HK" alt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zh-HK" sz="20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𝐪</m:t>
                              </m:r>
                              <m:r>
                                <a:rPr lang="en-US" altLang="zh-HK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altLang="zh-HK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sz="20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𝐩</m:t>
                                  </m:r>
                                </m:e>
                                <m:sub>
                                  <m:r>
                                    <a:rPr lang="en-US" altLang="zh-HK" sz="20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𝐢</m:t>
                                  </m:r>
                                </m:sub>
                              </m:sSub>
                              <m:r>
                                <a:rPr lang="en-US" altLang="zh-HK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HK" alt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  <m:sup>
                          <m:r>
                            <a:rPr lang="en-US" altLang="zh-H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HK" altLang="en-US" sz="20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9096F08-F953-4F9A-B3E6-29156DB0B7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1442" y="1705920"/>
                <a:ext cx="3269100" cy="7845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1C64A2CA-5E6B-4128-B9C4-69BC8B25737C}"/>
              </a:ext>
            </a:extLst>
          </p:cNvPr>
          <p:cNvSpPr txBox="1"/>
          <p:nvPr/>
        </p:nvSpPr>
        <p:spPr>
          <a:xfrm>
            <a:off x="9925215" y="2328818"/>
            <a:ext cx="4604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HK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HK" altLang="en-US" sz="2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ight Brace 56">
            <a:extLst>
              <a:ext uri="{FF2B5EF4-FFF2-40B4-BE49-F238E27FC236}">
                <a16:creationId xmlns:a16="http://schemas.microsoft.com/office/drawing/2014/main" id="{EE3E6589-78F4-4E81-A0DB-EF4CE948868F}"/>
              </a:ext>
            </a:extLst>
          </p:cNvPr>
          <p:cNvSpPr/>
          <p:nvPr/>
        </p:nvSpPr>
        <p:spPr>
          <a:xfrm rot="5400000">
            <a:off x="10004825" y="1739526"/>
            <a:ext cx="217334" cy="116197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097880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9EA21-A971-4BD0-833B-EC2256DEF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04"/>
            <a:ext cx="10515600" cy="1325563"/>
          </a:xfrm>
        </p:spPr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 Bound Functions via Rotation</a:t>
            </a:r>
            <a:endParaRPr lang="zh-HK" alt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ECE6B3A-C85C-4B74-805F-EAD480B784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6751116"/>
              </p:ext>
            </p:extLst>
          </p:nvPr>
        </p:nvGraphicFramePr>
        <p:xfrm>
          <a:off x="431907" y="1611062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 Box 29">
            <a:extLst>
              <a:ext uri="{FF2B5EF4-FFF2-40B4-BE49-F238E27FC236}">
                <a16:creationId xmlns:a16="http://schemas.microsoft.com/office/drawing/2014/main" id="{1AD49623-DDEE-492E-87E1-7A22931082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5769" y="4817801"/>
            <a:ext cx="552051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endParaRPr lang="en-US" altLang="en-US" sz="2000" i="1" baseline="30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545D34C-25ED-4D51-BF16-6EDF4F16394B}"/>
              </a:ext>
            </a:extLst>
          </p:cNvPr>
          <p:cNvCxnSpPr/>
          <p:nvPr/>
        </p:nvCxnSpPr>
        <p:spPr bwMode="auto">
          <a:xfrm>
            <a:off x="1799974" y="1808875"/>
            <a:ext cx="0" cy="3150652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ADF29C4-ACDE-4C13-87F3-8608983ACF5F}"/>
              </a:ext>
            </a:extLst>
          </p:cNvPr>
          <p:cNvCxnSpPr/>
          <p:nvPr/>
        </p:nvCxnSpPr>
        <p:spPr bwMode="auto">
          <a:xfrm>
            <a:off x="5828158" y="1849825"/>
            <a:ext cx="0" cy="3150652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 Box 29">
            <a:extLst>
              <a:ext uri="{FF2B5EF4-FFF2-40B4-BE49-F238E27FC236}">
                <a16:creationId xmlns:a16="http://schemas.microsoft.com/office/drawing/2014/main" id="{48B81F0B-5CF9-42DA-8716-8ACCF9F651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1693" y="3425695"/>
            <a:ext cx="771663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axis</a:t>
            </a:r>
            <a:endParaRPr lang="en-US" altLang="en-US" sz="2000" i="1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29">
            <a:extLst>
              <a:ext uri="{FF2B5EF4-FFF2-40B4-BE49-F238E27FC236}">
                <a16:creationId xmlns:a16="http://schemas.microsoft.com/office/drawing/2014/main" id="{D789E00F-F902-4C62-9516-2BFCF6D81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4806" y="1304400"/>
            <a:ext cx="1353553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en-US" alt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value</a:t>
            </a:r>
            <a:endParaRPr lang="en-US" altLang="en-US" sz="1600" i="1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29">
            <a:extLst>
              <a:ext uri="{FF2B5EF4-FFF2-40B4-BE49-F238E27FC236}">
                <a16:creationId xmlns:a16="http://schemas.microsoft.com/office/drawing/2014/main" id="{BFB01521-314B-4B1A-A526-7CAE336DB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3394" y="1802302"/>
            <a:ext cx="949597" cy="71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1" name="Text Box 29">
            <a:extLst>
              <a:ext uri="{FF2B5EF4-FFF2-40B4-BE49-F238E27FC236}">
                <a16:creationId xmlns:a16="http://schemas.microsoft.com/office/drawing/2014/main" id="{16C8C865-9B2A-4D6E-8E66-92144D24294D}"/>
              </a:ext>
            </a:extLst>
          </p:cNvPr>
          <p:cNvSpPr txBox="1">
            <a:spLocks noChangeArrowheads="1"/>
          </p:cNvSpPr>
          <p:nvPr/>
        </p:nvSpPr>
        <p:spPr bwMode="auto">
          <a:xfrm rot="20437506">
            <a:off x="3064096" y="2481700"/>
            <a:ext cx="1699409" cy="64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upper bound function </a:t>
            </a: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000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2000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Box 29">
            <a:extLst>
              <a:ext uri="{FF2B5EF4-FFF2-40B4-BE49-F238E27FC236}">
                <a16:creationId xmlns:a16="http://schemas.microsoft.com/office/drawing/2014/main" id="{3CE520C5-C383-41E7-B9CA-DB68B5E9F90F}"/>
              </a:ext>
            </a:extLst>
          </p:cNvPr>
          <p:cNvSpPr txBox="1">
            <a:spLocks noChangeArrowheads="1"/>
          </p:cNvSpPr>
          <p:nvPr/>
        </p:nvSpPr>
        <p:spPr bwMode="auto">
          <a:xfrm rot="20944217">
            <a:off x="3467941" y="3757015"/>
            <a:ext cx="1443321" cy="64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lower bound 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000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2000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Box 29">
            <a:extLst>
              <a:ext uri="{FF2B5EF4-FFF2-40B4-BE49-F238E27FC236}">
                <a16:creationId xmlns:a16="http://schemas.microsoft.com/office/drawing/2014/main" id="{478EBC22-EF38-445B-BD40-21CCD9CA25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1274" y="4817801"/>
            <a:ext cx="579303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endParaRPr lang="en-US" altLang="en-US" sz="2000" i="1" baseline="30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C3E88C-E3A4-424C-BE59-0C1B3DE19989}"/>
              </a:ext>
            </a:extLst>
          </p:cNvPr>
          <p:cNvCxnSpPr/>
          <p:nvPr/>
        </p:nvCxnSpPr>
        <p:spPr bwMode="auto">
          <a:xfrm flipV="1">
            <a:off x="1754739" y="2530544"/>
            <a:ext cx="4064000" cy="1432558"/>
          </a:xfrm>
          <a:prstGeom prst="line">
            <a:avLst/>
          </a:prstGeom>
          <a:solidFill>
            <a:srgbClr val="00B8FF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8C73228-61D8-4A83-9250-34CA757850CB}"/>
              </a:ext>
            </a:extLst>
          </p:cNvPr>
          <p:cNvCxnSpPr>
            <a:stCxn id="17" idx="6"/>
          </p:cNvCxnSpPr>
          <p:nvPr/>
        </p:nvCxnSpPr>
        <p:spPr bwMode="auto">
          <a:xfrm flipV="1">
            <a:off x="1822738" y="3316926"/>
            <a:ext cx="3991937" cy="799261"/>
          </a:xfrm>
          <a:prstGeom prst="line">
            <a:avLst/>
          </a:prstGeom>
          <a:solidFill>
            <a:srgbClr val="00B8FF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Oval 8">
            <a:extLst>
              <a:ext uri="{FF2B5EF4-FFF2-40B4-BE49-F238E27FC236}">
                <a16:creationId xmlns:a16="http://schemas.microsoft.com/office/drawing/2014/main" id="{D1BD82E3-651A-4053-97FA-07BA43663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5511" y="2486369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7" name="Oval 8">
            <a:extLst>
              <a:ext uri="{FF2B5EF4-FFF2-40B4-BE49-F238E27FC236}">
                <a16:creationId xmlns:a16="http://schemas.microsoft.com/office/drawing/2014/main" id="{A3BA3766-7FB1-4EF3-B0F2-BD35FD399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863" y="4077425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F62B0E79-2321-46F2-B4E4-F2DCF1A8FC00}"/>
              </a:ext>
            </a:extLst>
          </p:cNvPr>
          <p:cNvSpPr/>
          <p:nvPr/>
        </p:nvSpPr>
        <p:spPr bwMode="auto">
          <a:xfrm rot="18909316" flipH="1">
            <a:off x="4975779" y="2464603"/>
            <a:ext cx="328639" cy="371225"/>
          </a:xfrm>
          <a:prstGeom prst="arc">
            <a:avLst>
              <a:gd name="adj1" fmla="val 16200000"/>
              <a:gd name="adj2" fmla="val 646009"/>
            </a:avLst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3167B47A-69FC-413D-918B-408A3A3833EF}"/>
              </a:ext>
            </a:extLst>
          </p:cNvPr>
          <p:cNvSpPr/>
          <p:nvPr/>
        </p:nvSpPr>
        <p:spPr bwMode="auto">
          <a:xfrm rot="8045824" flipH="1">
            <a:off x="2765307" y="3859916"/>
            <a:ext cx="322633" cy="308578"/>
          </a:xfrm>
          <a:prstGeom prst="arc">
            <a:avLst>
              <a:gd name="adj1" fmla="val 16200000"/>
              <a:gd name="adj2" fmla="val 646009"/>
            </a:avLst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C22D32-7C22-4163-A5BE-39E02CAEFD1B}"/>
              </a:ext>
            </a:extLst>
          </p:cNvPr>
          <p:cNvCxnSpPr/>
          <p:nvPr/>
        </p:nvCxnSpPr>
        <p:spPr bwMode="auto">
          <a:xfrm flipV="1">
            <a:off x="1821795" y="4127694"/>
            <a:ext cx="1322832" cy="18288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C1A95D8-3685-416D-8693-953F3CF7C57C}"/>
              </a:ext>
            </a:extLst>
          </p:cNvPr>
          <p:cNvCxnSpPr/>
          <p:nvPr/>
        </p:nvCxnSpPr>
        <p:spPr bwMode="auto">
          <a:xfrm flipV="1">
            <a:off x="4875891" y="2500436"/>
            <a:ext cx="930283" cy="11818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Text Box 29">
            <a:extLst>
              <a:ext uri="{FF2B5EF4-FFF2-40B4-BE49-F238E27FC236}">
                <a16:creationId xmlns:a16="http://schemas.microsoft.com/office/drawing/2014/main" id="{EFFF755D-24A5-4427-B0EC-2B982C655B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4390" y="2193774"/>
            <a:ext cx="1085444" cy="309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1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rotate down</a:t>
            </a:r>
            <a:endParaRPr lang="en-US" altLang="en-US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 Box 29">
            <a:extLst>
              <a:ext uri="{FF2B5EF4-FFF2-40B4-BE49-F238E27FC236}">
                <a16:creationId xmlns:a16="http://schemas.microsoft.com/office/drawing/2014/main" id="{4E3B0754-041D-43FF-8029-03317BAEB1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0246" y="4147266"/>
            <a:ext cx="1085444" cy="309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1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rotate up</a:t>
            </a:r>
            <a:endParaRPr lang="en-US" altLang="en-US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C5BF640-CE0B-44FF-AD56-13F748BBD3F4}"/>
                  </a:ext>
                </a:extLst>
              </p:cNvPr>
              <p:cNvSpPr txBox="1"/>
              <p:nvPr/>
            </p:nvSpPr>
            <p:spPr>
              <a:xfrm>
                <a:off x="7460518" y="1711085"/>
                <a:ext cx="3269100" cy="7845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altLang="zh-H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altLang="zh-H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H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HK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0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HK" sz="20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H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H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r>
                            <a:rPr lang="en-US" altLang="zh-H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nary>
                      <m:sSup>
                        <m:sSupPr>
                          <m:ctrlPr>
                            <a:rPr lang="en-US" altLang="zh-H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HK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HK" alt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zh-HK" sz="20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𝐪</m:t>
                              </m:r>
                              <m:r>
                                <a:rPr lang="en-US" altLang="zh-HK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altLang="zh-HK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sz="20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𝐩</m:t>
                                  </m:r>
                                </m:e>
                                <m:sub>
                                  <m:r>
                                    <a:rPr lang="en-US" altLang="zh-HK" sz="20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𝐢</m:t>
                                  </m:r>
                                </m:sub>
                              </m:sSub>
                              <m:r>
                                <a:rPr lang="en-US" altLang="zh-HK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HK" alt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  <m:sup>
                          <m:r>
                            <a:rPr lang="en-US" altLang="zh-H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HK" altLang="en-US" sz="2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C5BF640-CE0B-44FF-AD56-13F748BBD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518" y="1711085"/>
                <a:ext cx="3269100" cy="7845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4935F3FD-057E-44DC-BD15-257C1291EA75}"/>
              </a:ext>
            </a:extLst>
          </p:cNvPr>
          <p:cNvSpPr txBox="1"/>
          <p:nvPr/>
        </p:nvSpPr>
        <p:spPr>
          <a:xfrm>
            <a:off x="9704291" y="2333983"/>
            <a:ext cx="4604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HK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HK" altLang="en-US" sz="2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4A054683-9806-4207-8B13-508B901B8EF3}"/>
              </a:ext>
            </a:extLst>
          </p:cNvPr>
          <p:cNvSpPr/>
          <p:nvPr/>
        </p:nvSpPr>
        <p:spPr>
          <a:xfrm rot="5400000">
            <a:off x="9783901" y="1744691"/>
            <a:ext cx="217334" cy="116197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046B5C8-4C09-469E-83AF-78E28FAF2B70}"/>
              </a:ext>
            </a:extLst>
          </p:cNvPr>
          <p:cNvSpPr/>
          <p:nvPr/>
        </p:nvSpPr>
        <p:spPr>
          <a:xfrm>
            <a:off x="7265426" y="1302392"/>
            <a:ext cx="47628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aggregation function (KAQ): </a:t>
            </a:r>
            <a:endParaRPr lang="zh-HK" altLang="en-US" sz="24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F7B3C41-53BD-468D-80DE-C9A0B3E68695}"/>
              </a:ext>
            </a:extLst>
          </p:cNvPr>
          <p:cNvSpPr/>
          <p:nvPr/>
        </p:nvSpPr>
        <p:spPr>
          <a:xfrm>
            <a:off x="7342110" y="2950392"/>
            <a:ext cx="21435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400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en-US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4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altLang="en-US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en-US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US" altLang="en-US" sz="2400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B1C8ED0-1C82-4D49-8367-37FC23E0660B}"/>
              </a:ext>
            </a:extLst>
          </p:cNvPr>
          <p:cNvSpPr/>
          <p:nvPr/>
        </p:nvSpPr>
        <p:spPr>
          <a:xfrm>
            <a:off x="7318098" y="3387419"/>
            <a:ext cx="22284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400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en-US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4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en-US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en-US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en-US" altLang="en-US" sz="2400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1C39DA9-3199-4A21-BCC9-20DA3EE7DF8D}"/>
              </a:ext>
            </a:extLst>
          </p:cNvPr>
          <p:cNvSpPr/>
          <p:nvPr/>
        </p:nvSpPr>
        <p:spPr>
          <a:xfrm>
            <a:off x="7255809" y="2646899"/>
            <a:ext cx="22092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 Bounds:</a:t>
            </a:r>
            <a:endParaRPr lang="zh-HK" altLang="en-US" sz="2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AA21933-F307-49B8-AEBC-8E615C0019EC}"/>
              </a:ext>
            </a:extLst>
          </p:cNvPr>
          <p:cNvSpPr/>
          <p:nvPr/>
        </p:nvSpPr>
        <p:spPr>
          <a:xfrm>
            <a:off x="7255809" y="3987924"/>
            <a:ext cx="31277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O(d) Bounds for KAQ: </a:t>
            </a:r>
            <a:endParaRPr lang="zh-HK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1DA7E04-BAAD-4957-B2D0-D2BAA4975EA1}"/>
                  </a:ext>
                </a:extLst>
              </p:cNvPr>
              <p:cNvSpPr/>
              <p:nvPr/>
            </p:nvSpPr>
            <p:spPr>
              <a:xfrm>
                <a:off x="7194605" y="4297685"/>
                <a:ext cx="5022725" cy="8769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K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ℱℒ</m:t>
                      </m:r>
                      <m:d>
                        <m:dPr>
                          <m:ctrlPr>
                            <a:rPr lang="en-US" altLang="zh-H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  <m:r>
                            <a:rPr lang="en-US" altLang="zh-HK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HK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𝐿𝑖𝑛</m:t>
                              </m:r>
                            </m:e>
                            <m:sub>
                              <m:r>
                                <a:rPr lang="en-US" altLang="zh-HK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HK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HK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altLang="zh-HK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H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HK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0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HK" sz="20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H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H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r>
                            <a:rPr lang="en-US" altLang="zh-H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nary>
                      <m:d>
                        <m:dPr>
                          <m:ctrlPr>
                            <a:rPr lang="en-US" altLang="zh-H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H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zh-HK" alt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altLang="zh-HK" sz="2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  <m:r>
                            <a:rPr lang="en-US" altLang="zh-HK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HK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0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HK" sz="20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a:rPr lang="en-US" altLang="zh-H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zh-HK" alt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altLang="zh-H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)+</m:t>
                          </m:r>
                          <m:r>
                            <a:rPr lang="en-US" altLang="zh-H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altLang="zh-HK" sz="20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1DA7E04-BAAD-4957-B2D0-D2BAA4975E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605" y="4297685"/>
                <a:ext cx="5022725" cy="8769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C83D115-6BAD-4FA7-9300-4E79C021D7D7}"/>
                  </a:ext>
                </a:extLst>
              </p:cNvPr>
              <p:cNvSpPr/>
              <p:nvPr/>
            </p:nvSpPr>
            <p:spPr>
              <a:xfrm>
                <a:off x="8720769" y="5078088"/>
                <a:ext cx="3583253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K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HK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zh-HK" alt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altLang="zh-HK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HK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𝐪</m:t>
                      </m:r>
                      <m:r>
                        <a:rPr lang="en-US" altLang="zh-HK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HK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𝐚</m:t>
                          </m:r>
                        </m:e>
                        <m:sub>
                          <m:r>
                            <a:rPr lang="en-US" altLang="zh-HK" sz="2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𝐏</m:t>
                          </m:r>
                        </m:sub>
                      </m:sSub>
                      <m:r>
                        <a:rPr lang="en-US" altLang="zh-HK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HK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zh-HK" alt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altLang="zh-H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H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zh-HK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HK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altLang="zh-HK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altLang="zh-HK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altLang="zh-HK" sz="20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C83D115-6BAD-4FA7-9300-4E79C021D7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0769" y="5078088"/>
                <a:ext cx="3583253" cy="400110"/>
              </a:xfrm>
              <a:prstGeom prst="rect">
                <a:avLst/>
              </a:prstGeom>
              <a:blipFill>
                <a:blip r:embed="rId5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97B1A91-12BB-4F19-A47A-63A055814A70}"/>
                  </a:ext>
                </a:extLst>
              </p:cNvPr>
              <p:cNvSpPr/>
              <p:nvPr/>
            </p:nvSpPr>
            <p:spPr>
              <a:xfrm>
                <a:off x="7294661" y="5508804"/>
                <a:ext cx="2341923" cy="4326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HK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where</a:t>
                </a:r>
                <a:r>
                  <a:rPr lang="en-US" altLang="zh-HK" sz="20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en-US" altLang="zh-HK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𝐏</m:t>
                        </m:r>
                      </m:sub>
                    </m:sSub>
                    <m:r>
                      <a:rPr lang="en-US" altLang="zh-HK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HK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HK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HK" sz="20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𝐩</m:t>
                            </m:r>
                          </m:e>
                          <m:sub>
                            <m:r>
                              <a:rPr lang="en-US" altLang="zh-HK" sz="20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𝐢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altLang="zh-HK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HK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HK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HK" sz="20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𝐩</m:t>
                            </m:r>
                          </m:e>
                          <m:sub>
                            <m:r>
                              <a:rPr lang="en-US" altLang="zh-HK" sz="20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𝐢</m:t>
                            </m:r>
                          </m:sub>
                        </m:sSub>
                      </m:e>
                    </m:nary>
                  </m:oMath>
                </a14:m>
                <a:endParaRPr lang="zh-HK" altLang="en-US" sz="2000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97B1A91-12BB-4F19-A47A-63A055814A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661" y="5508804"/>
                <a:ext cx="2341923" cy="432619"/>
              </a:xfrm>
              <a:prstGeom prst="rect">
                <a:avLst/>
              </a:prstGeom>
              <a:blipFill>
                <a:blip r:embed="rId6"/>
                <a:stretch>
                  <a:fillRect l="-2865" t="-112676" r="-6250" b="-163380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6715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E34FC-1682-4F6F-963A-7CA1737AB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 (Gaussian kernel):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8DC1D5-32D4-457A-AFB7-25C763088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747" y="2271693"/>
            <a:ext cx="6124575" cy="34956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CA1D9B-6832-4268-98E0-2CF2C6143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9" y="2004207"/>
            <a:ext cx="5305425" cy="32766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7CE827-63A1-4F0F-870C-781831FC9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6B57-15D4-4826-B22A-9BABB5E2B49E}" type="slidenum">
              <a:rPr lang="zh-HK" altLang="en-US" smtClean="0"/>
              <a:t>15</a:t>
            </a:fld>
            <a:endParaRPr lang="zh-HK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1A193-2A97-4630-9C7A-396636B17088}"/>
              </a:ext>
            </a:extLst>
          </p:cNvPr>
          <p:cNvSpPr txBox="1"/>
          <p:nvPr/>
        </p:nvSpPr>
        <p:spPr>
          <a:xfrm>
            <a:off x="7164198" y="1849576"/>
            <a:ext cx="3353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Throughput (Queries/sec)</a:t>
            </a:r>
            <a:endParaRPr lang="zh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CF22C2-896C-4821-9A4C-4000534DF710}"/>
              </a:ext>
            </a:extLst>
          </p:cNvPr>
          <p:cNvSpPr/>
          <p:nvPr/>
        </p:nvSpPr>
        <p:spPr>
          <a:xfrm>
            <a:off x="-1" y="5962687"/>
            <a:ext cx="1219200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C.-C. Chang and C.-J. Lin "LIBSVM: A library for support vector machines" ACM TIST2011</a:t>
            </a:r>
          </a:p>
          <a:p>
            <a:r>
              <a:rPr lang="en-US" altLang="zh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F. </a:t>
            </a:r>
            <a:r>
              <a:rPr lang="en-US" altLang="zh-HK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Pedregosa</a:t>
            </a:r>
            <a:r>
              <a:rPr lang="en-US" altLang="zh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"</a:t>
            </a:r>
            <a:r>
              <a:rPr lang="en-US" altLang="zh-HK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Scikit</a:t>
            </a:r>
            <a:r>
              <a:rPr lang="en-US" altLang="zh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-learn: Machine learning in python" JMLR2011</a:t>
            </a:r>
          </a:p>
          <a:p>
            <a:r>
              <a:rPr lang="en-US" altLang="zh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zh-HK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 Gan and P. Bailis. "Scalable kernel density classification via threshold based pruning" SIGMOD2017</a:t>
            </a:r>
            <a:endParaRPr lang="en-US" altLang="zh-HK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T. N. Chan, M. L. </a:t>
            </a:r>
            <a:r>
              <a:rPr lang="en-US" altLang="zh-HK" sz="1400" dirty="0" err="1">
                <a:latin typeface="Times New Roman" pitchFamily="18" charset="0"/>
                <a:cs typeface="Times New Roman" pitchFamily="18" charset="0"/>
              </a:rPr>
              <a:t>Yiu</a:t>
            </a:r>
            <a:r>
              <a:rPr lang="en-US" altLang="zh-HK" sz="1400" dirty="0">
                <a:latin typeface="Times New Roman" pitchFamily="18" charset="0"/>
                <a:cs typeface="Times New Roman" pitchFamily="18" charset="0"/>
              </a:rPr>
              <a:t> and L. H. U “KARL: Fast Kernel Aggregation Queries” ICDE2019 (To appear)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B4C276-5236-4693-83F3-E63B5CCB4085}"/>
              </a:ext>
            </a:extLst>
          </p:cNvPr>
          <p:cNvSpPr txBox="1"/>
          <p:nvPr/>
        </p:nvSpPr>
        <p:spPr>
          <a:xfrm>
            <a:off x="439498" y="1201602"/>
            <a:ext cx="10855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Methods: SCAN (baseline), LIBSVM [1], </a:t>
            </a:r>
            <a:r>
              <a:rPr lang="en-US" altLang="zh-HK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Scikit</a:t>
            </a:r>
            <a:r>
              <a:rPr lang="en-US" altLang="zh-HK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best</a:t>
            </a:r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[2], </a:t>
            </a:r>
            <a:r>
              <a:rPr lang="en-US" altLang="zh-HK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SOTA</a:t>
            </a:r>
            <a:r>
              <a:rPr lang="en-US" altLang="zh-HK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best</a:t>
            </a:r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[3] and </a:t>
            </a:r>
            <a:r>
              <a:rPr lang="en-US" altLang="zh-HK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KARL</a:t>
            </a:r>
            <a:r>
              <a:rPr lang="en-US" altLang="zh-HK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</a:t>
            </a:r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[4]</a:t>
            </a:r>
            <a:endParaRPr lang="zh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92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6EA2B08-4C25-4868-B85F-8A5D4888F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 (Polynomial kernel):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69A498-A130-4383-B11E-504FE86C2775}"/>
              </a:ext>
            </a:extLst>
          </p:cNvPr>
          <p:cNvSpPr txBox="1"/>
          <p:nvPr/>
        </p:nvSpPr>
        <p:spPr>
          <a:xfrm>
            <a:off x="2176019" y="1240410"/>
            <a:ext cx="6794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Methods: baseline [1], </a:t>
            </a:r>
            <a:r>
              <a:rPr lang="en-US" altLang="zh-HK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SOTA</a:t>
            </a:r>
            <a:r>
              <a:rPr lang="en-US" altLang="zh-HK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best</a:t>
            </a:r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[2] and </a:t>
            </a:r>
            <a:r>
              <a:rPr lang="en-US" altLang="zh-HK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KARL</a:t>
            </a:r>
            <a:r>
              <a:rPr lang="en-US" altLang="zh-HK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</a:t>
            </a:r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[3]</a:t>
            </a:r>
            <a:endParaRPr lang="zh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8F9115-AF10-4CAF-A45C-94EC092E8D38}"/>
              </a:ext>
            </a:extLst>
          </p:cNvPr>
          <p:cNvSpPr/>
          <p:nvPr/>
        </p:nvSpPr>
        <p:spPr>
          <a:xfrm>
            <a:off x="-1" y="6119336"/>
            <a:ext cx="1219200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C.-C. Chang and C.-J. Lin "LIBSVM: A library for support vector machines" ACM TIST2011</a:t>
            </a:r>
          </a:p>
          <a:p>
            <a:r>
              <a:rPr lang="en-US" altLang="zh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zh-HK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 Gan and P. Bailis. "Scalable kernel density classification via threshold based pruning" SIGMOD2017</a:t>
            </a:r>
            <a:endParaRPr lang="en-US" altLang="zh-HK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T. N. Chan, M. L. </a:t>
            </a:r>
            <a:r>
              <a:rPr lang="en-US" altLang="zh-HK" sz="1400" dirty="0" err="1">
                <a:latin typeface="Times New Roman" pitchFamily="18" charset="0"/>
                <a:cs typeface="Times New Roman" pitchFamily="18" charset="0"/>
              </a:rPr>
              <a:t>Yiu</a:t>
            </a:r>
            <a:r>
              <a:rPr lang="en-US" altLang="zh-HK" sz="1400" dirty="0">
                <a:latin typeface="Times New Roman" pitchFamily="18" charset="0"/>
                <a:cs typeface="Times New Roman" pitchFamily="18" charset="0"/>
              </a:rPr>
              <a:t> and L. H. U “KARL: Fast Kernel Aggregation Queries” ICDE2019 (To appear)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CE7E10-1F43-4BEE-AF3C-656F4C0F1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977" y="1900318"/>
            <a:ext cx="505777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003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354FB-DD1B-496E-8DC2-18F7AA82E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Work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086B0-2311-4730-A8F8-852E659F7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we have done: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tighter lower and upper bound functions with same time complexity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a wide range of models (in prediction stage)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Density Estimation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Density Classification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Class SVM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Class SVM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 higher throughput than the state-of-the-art by 2.5-738x times</a:t>
            </a:r>
          </a:p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HK">
                <a:latin typeface="Times New Roman" panose="02020603050405020304" pitchFamily="18" charset="0"/>
                <a:cs typeface="Times New Roman" panose="02020603050405020304" pitchFamily="18" charset="0"/>
              </a:rPr>
              <a:t>Support 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types of kernel functions (Ongoing)</a:t>
            </a:r>
          </a:p>
        </p:txBody>
      </p:sp>
    </p:spTree>
    <p:extLst>
      <p:ext uri="{BB962C8B-B14F-4D97-AF65-F5344CB8AC3E}">
        <p14:creationId xmlns:p14="http://schemas.microsoft.com/office/powerpoint/2010/main" val="164439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06679" y="-54169"/>
            <a:ext cx="9492143" cy="1143000"/>
          </a:xfrm>
        </p:spPr>
        <p:txBody>
          <a:bodyPr>
            <a:normAutofit fontScale="90000"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Density Estimation/ Classification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95618" y="962008"/>
            <a:ext cx="5738070" cy="51816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Black dots (Crimes)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Aggravated assault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Robbery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Commercial burglary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motor vehicle theft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Regions: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Crime rates prediction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9197" y="829453"/>
            <a:ext cx="3960686" cy="5446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0" y="633478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T. Hart and P.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Zandbergen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“Kernel density estimation and hotspot mapping Examining the influence of interpolation method, grid cell size, and bandwidth on crime forecasting”, International Journal of Police Strategies and Management 2014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0BA86-B21B-4CB5-A1CC-FE4FF5F48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6B57-15D4-4826-B22A-9BABB5E2B49E}" type="slidenum">
              <a:rPr lang="zh-HK" altLang="en-US" smtClean="0"/>
              <a:t>2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87843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516C5-C463-4C9F-B778-DE34F0CA8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1"/>
            <a:ext cx="10515600" cy="1325563"/>
          </a:xfrm>
        </p:spPr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Support Vector Machine Classification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148">
            <a:extLst>
              <a:ext uri="{FF2B5EF4-FFF2-40B4-BE49-F238E27FC236}">
                <a16:creationId xmlns:a16="http://schemas.microsoft.com/office/drawing/2014/main" id="{CA03D8E9-4841-4A79-BD62-6FAE6CEC8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1866" y="3231523"/>
            <a:ext cx="917275" cy="546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48">
            <a:extLst>
              <a:ext uri="{FF2B5EF4-FFF2-40B4-BE49-F238E27FC236}">
                <a16:creationId xmlns:a16="http://schemas.microsoft.com/office/drawing/2014/main" id="{82C65353-91AF-44DE-AEF9-68BF5C576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35791" y="2380480"/>
            <a:ext cx="917275" cy="546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48">
            <a:extLst>
              <a:ext uri="{FF2B5EF4-FFF2-40B4-BE49-F238E27FC236}">
                <a16:creationId xmlns:a16="http://schemas.microsoft.com/office/drawing/2014/main" id="{52608C42-1DE5-4BEF-94C1-EB913579D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35791" y="3980680"/>
            <a:ext cx="917275" cy="546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48">
            <a:extLst>
              <a:ext uri="{FF2B5EF4-FFF2-40B4-BE49-F238E27FC236}">
                <a16:creationId xmlns:a16="http://schemas.microsoft.com/office/drawing/2014/main" id="{C0F626CE-EAF6-40F3-A9D2-680A9AF3B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8791" y="3218680"/>
            <a:ext cx="917275" cy="546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48">
            <a:extLst>
              <a:ext uri="{FF2B5EF4-FFF2-40B4-BE49-F238E27FC236}">
                <a16:creationId xmlns:a16="http://schemas.microsoft.com/office/drawing/2014/main" id="{0783C1F0-7208-419C-9D1F-BF94D2561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24666" y="3980680"/>
            <a:ext cx="917275" cy="546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48">
            <a:extLst>
              <a:ext uri="{FF2B5EF4-FFF2-40B4-BE49-F238E27FC236}">
                <a16:creationId xmlns:a16="http://schemas.microsoft.com/office/drawing/2014/main" id="{3B00F41F-8CC4-464E-B52C-BE3AE300A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00866" y="2380480"/>
            <a:ext cx="917275" cy="546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48">
            <a:extLst>
              <a:ext uri="{FF2B5EF4-FFF2-40B4-BE49-F238E27FC236}">
                <a16:creationId xmlns:a16="http://schemas.microsoft.com/office/drawing/2014/main" id="{D3A8572C-AB1E-48F9-82E1-3740FA323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40991" y="3231523"/>
            <a:ext cx="917275" cy="546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21A78873-96D9-494B-B3BA-F7557D03C80D}"/>
              </a:ext>
            </a:extLst>
          </p:cNvPr>
          <p:cNvCxnSpPr/>
          <p:nvPr/>
        </p:nvCxnSpPr>
        <p:spPr>
          <a:xfrm flipV="1">
            <a:off x="1052866" y="2532880"/>
            <a:ext cx="1143000" cy="838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91B0D69C-C181-49BB-ABF6-68A4E7753742}"/>
              </a:ext>
            </a:extLst>
          </p:cNvPr>
          <p:cNvCxnSpPr/>
          <p:nvPr/>
        </p:nvCxnSpPr>
        <p:spPr>
          <a:xfrm>
            <a:off x="1129066" y="3371080"/>
            <a:ext cx="1066800" cy="838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0">
            <a:extLst>
              <a:ext uri="{FF2B5EF4-FFF2-40B4-BE49-F238E27FC236}">
                <a16:creationId xmlns:a16="http://schemas.microsoft.com/office/drawing/2014/main" id="{4C50FACB-6308-4723-9DBE-59D5A6C8C62B}"/>
              </a:ext>
            </a:extLst>
          </p:cNvPr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53666" y="3066280"/>
            <a:ext cx="381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48213F4C-2432-49CE-9EB4-D5FB46D0D1BE}"/>
              </a:ext>
            </a:extLst>
          </p:cNvPr>
          <p:cNvCxnSpPr/>
          <p:nvPr/>
        </p:nvCxnSpPr>
        <p:spPr>
          <a:xfrm flipH="1">
            <a:off x="2195866" y="2532880"/>
            <a:ext cx="2362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7A178720-1D7B-4E06-9E07-D72AC1C23983}"/>
              </a:ext>
            </a:extLst>
          </p:cNvPr>
          <p:cNvCxnSpPr/>
          <p:nvPr/>
        </p:nvCxnSpPr>
        <p:spPr>
          <a:xfrm flipH="1" flipV="1">
            <a:off x="2195866" y="2532880"/>
            <a:ext cx="1143000" cy="838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B31B0147-30E3-4456-8A9B-6B34C77C5786}"/>
              </a:ext>
            </a:extLst>
          </p:cNvPr>
          <p:cNvCxnSpPr/>
          <p:nvPr/>
        </p:nvCxnSpPr>
        <p:spPr>
          <a:xfrm flipV="1">
            <a:off x="3338866" y="2532880"/>
            <a:ext cx="1219200" cy="838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97DE7546-3AE7-41E0-ABC5-F64691689106}"/>
              </a:ext>
            </a:extLst>
          </p:cNvPr>
          <p:cNvCxnSpPr/>
          <p:nvPr/>
        </p:nvCxnSpPr>
        <p:spPr>
          <a:xfrm flipH="1">
            <a:off x="2195866" y="3371080"/>
            <a:ext cx="1143000" cy="838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926C80DB-C06F-44BC-99F0-958A10DA7B8D}"/>
              </a:ext>
            </a:extLst>
          </p:cNvPr>
          <p:cNvCxnSpPr/>
          <p:nvPr/>
        </p:nvCxnSpPr>
        <p:spPr>
          <a:xfrm flipH="1">
            <a:off x="2195866" y="4209280"/>
            <a:ext cx="2286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18182376-99AA-4E90-8E93-98FA8D01B8F0}"/>
              </a:ext>
            </a:extLst>
          </p:cNvPr>
          <p:cNvCxnSpPr/>
          <p:nvPr/>
        </p:nvCxnSpPr>
        <p:spPr>
          <a:xfrm flipH="1" flipV="1">
            <a:off x="3338866" y="3371080"/>
            <a:ext cx="1143000" cy="838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C61688AF-5AC8-401B-BA66-DA983499AC13}"/>
              </a:ext>
            </a:extLst>
          </p:cNvPr>
          <p:cNvCxnSpPr/>
          <p:nvPr/>
        </p:nvCxnSpPr>
        <p:spPr>
          <a:xfrm flipV="1">
            <a:off x="4481866" y="3371080"/>
            <a:ext cx="1219200" cy="838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2C4DF35-E3BA-4689-A2D0-9112DC728465}"/>
              </a:ext>
            </a:extLst>
          </p:cNvPr>
          <p:cNvCxnSpPr/>
          <p:nvPr/>
        </p:nvCxnSpPr>
        <p:spPr>
          <a:xfrm flipH="1" flipV="1">
            <a:off x="4558066" y="2532880"/>
            <a:ext cx="1143000" cy="838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CCD00B22-6086-4A1B-B3E6-9FB336925A07}"/>
              </a:ext>
            </a:extLst>
          </p:cNvPr>
          <p:cNvCxnSpPr/>
          <p:nvPr/>
        </p:nvCxnSpPr>
        <p:spPr>
          <a:xfrm flipH="1">
            <a:off x="5701066" y="3371080"/>
            <a:ext cx="1676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7B686589-F6FE-4720-854F-8803145906BB}"/>
              </a:ext>
            </a:extLst>
          </p:cNvPr>
          <p:cNvSpPr txBox="1"/>
          <p:nvPr/>
        </p:nvSpPr>
        <p:spPr>
          <a:xfrm>
            <a:off x="7136740" y="3649448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Server</a:t>
            </a:r>
          </a:p>
        </p:txBody>
      </p:sp>
      <p:pic>
        <p:nvPicPr>
          <p:cNvPr id="25" name="Picture 13">
            <a:extLst>
              <a:ext uri="{FF2B5EF4-FFF2-40B4-BE49-F238E27FC236}">
                <a16:creationId xmlns:a16="http://schemas.microsoft.com/office/drawing/2014/main" id="{CA9BB0D7-4984-490B-8BA1-0FBE9036A762}"/>
              </a:ext>
            </a:extLst>
          </p:cNvPr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43666" y="489508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E7EBAA07-7B40-4584-81F3-4907AC37034B}"/>
              </a:ext>
            </a:extLst>
          </p:cNvPr>
          <p:cNvCxnSpPr/>
          <p:nvPr/>
        </p:nvCxnSpPr>
        <p:spPr>
          <a:xfrm flipH="1">
            <a:off x="4024666" y="4209280"/>
            <a:ext cx="457200" cy="6858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13">
            <a:extLst>
              <a:ext uri="{FF2B5EF4-FFF2-40B4-BE49-F238E27FC236}">
                <a16:creationId xmlns:a16="http://schemas.microsoft.com/office/drawing/2014/main" id="{F0D0AD89-DDCF-4565-B2FD-1CE53E300CE5}"/>
              </a:ext>
            </a:extLst>
          </p:cNvPr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57666" y="489508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FD07153B-4899-40F3-96EE-DEC73D03FCA3}"/>
              </a:ext>
            </a:extLst>
          </p:cNvPr>
          <p:cNvCxnSpPr/>
          <p:nvPr/>
        </p:nvCxnSpPr>
        <p:spPr>
          <a:xfrm flipH="1">
            <a:off x="1738666" y="4209280"/>
            <a:ext cx="457200" cy="6858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13">
            <a:extLst>
              <a:ext uri="{FF2B5EF4-FFF2-40B4-BE49-F238E27FC236}">
                <a16:creationId xmlns:a16="http://schemas.microsoft.com/office/drawing/2014/main" id="{AE7FC21A-D1A1-4923-BE05-5A2AC7FCFB47}"/>
              </a:ext>
            </a:extLst>
          </p:cNvPr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0866" y="405688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56652BE1-C1D7-455D-A539-0E9ABECF97D5}"/>
              </a:ext>
            </a:extLst>
          </p:cNvPr>
          <p:cNvCxnSpPr/>
          <p:nvPr/>
        </p:nvCxnSpPr>
        <p:spPr>
          <a:xfrm flipH="1">
            <a:off x="671866" y="3371080"/>
            <a:ext cx="457200" cy="6858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13">
            <a:extLst>
              <a:ext uri="{FF2B5EF4-FFF2-40B4-BE49-F238E27FC236}">
                <a16:creationId xmlns:a16="http://schemas.microsoft.com/office/drawing/2014/main" id="{89ED9AB6-52B5-4E99-A883-7F950AC08304}"/>
              </a:ext>
            </a:extLst>
          </p:cNvPr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91466" y="177088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FC09F60F-AC18-40C2-8D66-670A85815371}"/>
              </a:ext>
            </a:extLst>
          </p:cNvPr>
          <p:cNvCxnSpPr/>
          <p:nvPr/>
        </p:nvCxnSpPr>
        <p:spPr>
          <a:xfrm flipV="1">
            <a:off x="4634266" y="2075680"/>
            <a:ext cx="45720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731F0DB2-1D9A-4AAC-A4CF-397578CDCF4D}"/>
              </a:ext>
            </a:extLst>
          </p:cNvPr>
          <p:cNvCxnSpPr/>
          <p:nvPr/>
        </p:nvCxnSpPr>
        <p:spPr>
          <a:xfrm>
            <a:off x="1586266" y="2151880"/>
            <a:ext cx="609600" cy="381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13">
            <a:extLst>
              <a:ext uri="{FF2B5EF4-FFF2-40B4-BE49-F238E27FC236}">
                <a16:creationId xmlns:a16="http://schemas.microsoft.com/office/drawing/2014/main" id="{3FAAA0C3-BB5D-4EC5-907C-3343B4EBA43A}"/>
              </a:ext>
            </a:extLst>
          </p:cNvPr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6666" y="184708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矩形 34">
            <a:extLst>
              <a:ext uri="{FF2B5EF4-FFF2-40B4-BE49-F238E27FC236}">
                <a16:creationId xmlns:a16="http://schemas.microsoft.com/office/drawing/2014/main" id="{4E899893-41C1-422E-86D2-CD288D762715}"/>
              </a:ext>
            </a:extLst>
          </p:cNvPr>
          <p:cNvSpPr/>
          <p:nvPr/>
        </p:nvSpPr>
        <p:spPr>
          <a:xfrm>
            <a:off x="2043466" y="4514080"/>
            <a:ext cx="1524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17F42FD-95D1-4E95-ABC1-6BC36D0C2454}"/>
              </a:ext>
            </a:extLst>
          </p:cNvPr>
          <p:cNvSpPr/>
          <p:nvPr/>
        </p:nvSpPr>
        <p:spPr>
          <a:xfrm>
            <a:off x="1967266" y="4590280"/>
            <a:ext cx="1524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597C612-D423-45ED-9BA7-7790515FF636}"/>
              </a:ext>
            </a:extLst>
          </p:cNvPr>
          <p:cNvSpPr/>
          <p:nvPr/>
        </p:nvSpPr>
        <p:spPr>
          <a:xfrm>
            <a:off x="1891066" y="4666480"/>
            <a:ext cx="1524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52BCD00-E61E-49DA-AEB4-93F4131CB414}"/>
              </a:ext>
            </a:extLst>
          </p:cNvPr>
          <p:cNvSpPr/>
          <p:nvPr/>
        </p:nvSpPr>
        <p:spPr>
          <a:xfrm>
            <a:off x="4329466" y="4514080"/>
            <a:ext cx="1524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556201E-51C7-4725-8580-F7273AAD3550}"/>
              </a:ext>
            </a:extLst>
          </p:cNvPr>
          <p:cNvSpPr/>
          <p:nvPr/>
        </p:nvSpPr>
        <p:spPr>
          <a:xfrm>
            <a:off x="4253266" y="4590280"/>
            <a:ext cx="1524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A2F2F2D-A5C2-4665-BB9D-1BB3D5D6DD11}"/>
              </a:ext>
            </a:extLst>
          </p:cNvPr>
          <p:cNvSpPr/>
          <p:nvPr/>
        </p:nvSpPr>
        <p:spPr>
          <a:xfrm>
            <a:off x="4177066" y="4666480"/>
            <a:ext cx="1524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8CD60A0-3700-47B7-B19E-BCF4F4C1DBA7}"/>
              </a:ext>
            </a:extLst>
          </p:cNvPr>
          <p:cNvSpPr/>
          <p:nvPr/>
        </p:nvSpPr>
        <p:spPr>
          <a:xfrm>
            <a:off x="976666" y="3752080"/>
            <a:ext cx="152400" cy="228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9EBBB570-04A7-477F-9732-1793F8C0BB98}"/>
              </a:ext>
            </a:extLst>
          </p:cNvPr>
          <p:cNvSpPr/>
          <p:nvPr/>
        </p:nvSpPr>
        <p:spPr>
          <a:xfrm>
            <a:off x="900466" y="3828280"/>
            <a:ext cx="152400" cy="228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32A6C9BF-5797-456B-B80F-0DEDD5515435}"/>
              </a:ext>
            </a:extLst>
          </p:cNvPr>
          <p:cNvSpPr/>
          <p:nvPr/>
        </p:nvSpPr>
        <p:spPr>
          <a:xfrm>
            <a:off x="824266" y="3904480"/>
            <a:ext cx="152400" cy="228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35238475-35B6-418E-AB26-A23BB1907EF3}"/>
              </a:ext>
            </a:extLst>
          </p:cNvPr>
          <p:cNvSpPr/>
          <p:nvPr/>
        </p:nvSpPr>
        <p:spPr>
          <a:xfrm>
            <a:off x="1814866" y="1923280"/>
            <a:ext cx="1524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C400864-A66C-43B0-B71B-B0F01D80B77D}"/>
              </a:ext>
            </a:extLst>
          </p:cNvPr>
          <p:cNvSpPr/>
          <p:nvPr/>
        </p:nvSpPr>
        <p:spPr>
          <a:xfrm>
            <a:off x="1891066" y="1999480"/>
            <a:ext cx="1524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F4DB1C92-476E-41B2-A490-C56A9D9451E3}"/>
              </a:ext>
            </a:extLst>
          </p:cNvPr>
          <p:cNvSpPr/>
          <p:nvPr/>
        </p:nvSpPr>
        <p:spPr>
          <a:xfrm>
            <a:off x="1967266" y="2075680"/>
            <a:ext cx="1524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EE61D60-7ECC-4BB4-AE65-A3A1E6090999}"/>
              </a:ext>
            </a:extLst>
          </p:cNvPr>
          <p:cNvSpPr/>
          <p:nvPr/>
        </p:nvSpPr>
        <p:spPr>
          <a:xfrm>
            <a:off x="4710466" y="1847080"/>
            <a:ext cx="1524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48556B83-DFA1-4AA4-996C-9B2AD6D6429F}"/>
              </a:ext>
            </a:extLst>
          </p:cNvPr>
          <p:cNvSpPr/>
          <p:nvPr/>
        </p:nvSpPr>
        <p:spPr>
          <a:xfrm>
            <a:off x="4634266" y="1923280"/>
            <a:ext cx="1524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9FB45D51-33A1-4350-9F7E-A5D567FEDFDD}"/>
              </a:ext>
            </a:extLst>
          </p:cNvPr>
          <p:cNvSpPr/>
          <p:nvPr/>
        </p:nvSpPr>
        <p:spPr>
          <a:xfrm>
            <a:off x="4558066" y="1999480"/>
            <a:ext cx="1524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44D93776-D000-4BFD-85C4-3E7342E8F2C2}"/>
              </a:ext>
            </a:extLst>
          </p:cNvPr>
          <p:cNvSpPr/>
          <p:nvPr/>
        </p:nvSpPr>
        <p:spPr>
          <a:xfrm>
            <a:off x="7148866" y="3447280"/>
            <a:ext cx="1524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C2E7C860-6BBA-42E4-93F6-071B3CA6772D}"/>
              </a:ext>
            </a:extLst>
          </p:cNvPr>
          <p:cNvSpPr/>
          <p:nvPr/>
        </p:nvSpPr>
        <p:spPr>
          <a:xfrm>
            <a:off x="6920266" y="3447280"/>
            <a:ext cx="1524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E0BB8B6B-824D-4D7A-8FAB-8342A4329F12}"/>
              </a:ext>
            </a:extLst>
          </p:cNvPr>
          <p:cNvSpPr/>
          <p:nvPr/>
        </p:nvSpPr>
        <p:spPr>
          <a:xfrm>
            <a:off x="6234466" y="3447280"/>
            <a:ext cx="152400" cy="228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2426F738-6F47-4DBD-8E0A-CC04BD2C3746}"/>
              </a:ext>
            </a:extLst>
          </p:cNvPr>
          <p:cNvSpPr/>
          <p:nvPr/>
        </p:nvSpPr>
        <p:spPr>
          <a:xfrm>
            <a:off x="6691666" y="3447280"/>
            <a:ext cx="1524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997B1B34-0B03-47F0-8ADA-47D06A995EBD}"/>
              </a:ext>
            </a:extLst>
          </p:cNvPr>
          <p:cNvSpPr/>
          <p:nvPr/>
        </p:nvSpPr>
        <p:spPr>
          <a:xfrm>
            <a:off x="6463066" y="3447280"/>
            <a:ext cx="1524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07138854-B917-49DD-B863-0AB8E1311383}"/>
              </a:ext>
            </a:extLst>
          </p:cNvPr>
          <p:cNvSpPr/>
          <p:nvPr/>
        </p:nvSpPr>
        <p:spPr>
          <a:xfrm>
            <a:off x="9028471" y="2206408"/>
            <a:ext cx="2895600" cy="2514600"/>
          </a:xfrm>
          <a:prstGeom prst="rect">
            <a:avLst/>
          </a:prstGeom>
          <a:noFill/>
          <a:ln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556368A5-E642-4CF4-B345-4C17250AB5DA}"/>
              </a:ext>
            </a:extLst>
          </p:cNvPr>
          <p:cNvCxnSpPr>
            <a:cxnSpLocks/>
          </p:cNvCxnSpPr>
          <p:nvPr/>
        </p:nvCxnSpPr>
        <p:spPr>
          <a:xfrm>
            <a:off x="7852666" y="3502857"/>
            <a:ext cx="118127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72F1B11A-A2E7-4433-916D-DFCBBC4A18CD}"/>
              </a:ext>
            </a:extLst>
          </p:cNvPr>
          <p:cNvSpPr/>
          <p:nvPr/>
        </p:nvSpPr>
        <p:spPr>
          <a:xfrm>
            <a:off x="8331980" y="3561580"/>
            <a:ext cx="152400" cy="228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直線單箭頭接點 60">
            <a:extLst>
              <a:ext uri="{FF2B5EF4-FFF2-40B4-BE49-F238E27FC236}">
                <a16:creationId xmlns:a16="http://schemas.microsoft.com/office/drawing/2014/main" id="{AD0F5DB2-0889-4B8E-9170-FCEAAAF49652}"/>
              </a:ext>
            </a:extLst>
          </p:cNvPr>
          <p:cNvCxnSpPr/>
          <p:nvPr/>
        </p:nvCxnSpPr>
        <p:spPr>
          <a:xfrm flipV="1">
            <a:off x="9257071" y="2282608"/>
            <a:ext cx="0" cy="23622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1">
            <a:extLst>
              <a:ext uri="{FF2B5EF4-FFF2-40B4-BE49-F238E27FC236}">
                <a16:creationId xmlns:a16="http://schemas.microsoft.com/office/drawing/2014/main" id="{F87F6EB3-AEA1-42CE-BF3B-397C4E3C7BD3}"/>
              </a:ext>
            </a:extLst>
          </p:cNvPr>
          <p:cNvCxnSpPr/>
          <p:nvPr/>
        </p:nvCxnSpPr>
        <p:spPr>
          <a:xfrm>
            <a:off x="9104671" y="4416208"/>
            <a:ext cx="274320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等腰三角形 62">
            <a:extLst>
              <a:ext uri="{FF2B5EF4-FFF2-40B4-BE49-F238E27FC236}">
                <a16:creationId xmlns:a16="http://schemas.microsoft.com/office/drawing/2014/main" id="{D873C0B0-0248-45C8-B975-59D673B6AC46}"/>
              </a:ext>
            </a:extLst>
          </p:cNvPr>
          <p:cNvSpPr/>
          <p:nvPr/>
        </p:nvSpPr>
        <p:spPr>
          <a:xfrm>
            <a:off x="9485671" y="3349408"/>
            <a:ext cx="228600" cy="2286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等腰三角形 63">
            <a:extLst>
              <a:ext uri="{FF2B5EF4-FFF2-40B4-BE49-F238E27FC236}">
                <a16:creationId xmlns:a16="http://schemas.microsoft.com/office/drawing/2014/main" id="{5B4F02DE-4296-4CD3-AD98-5FB57E2D853C}"/>
              </a:ext>
            </a:extLst>
          </p:cNvPr>
          <p:cNvSpPr/>
          <p:nvPr/>
        </p:nvSpPr>
        <p:spPr>
          <a:xfrm>
            <a:off x="9866671" y="3044608"/>
            <a:ext cx="228600" cy="2286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等腰三角形 64">
            <a:extLst>
              <a:ext uri="{FF2B5EF4-FFF2-40B4-BE49-F238E27FC236}">
                <a16:creationId xmlns:a16="http://schemas.microsoft.com/office/drawing/2014/main" id="{1E0385D1-25DA-4E7E-BEDD-B557D51F82AA}"/>
              </a:ext>
            </a:extLst>
          </p:cNvPr>
          <p:cNvSpPr/>
          <p:nvPr/>
        </p:nvSpPr>
        <p:spPr>
          <a:xfrm>
            <a:off x="10247671" y="3120808"/>
            <a:ext cx="228600" cy="2286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等腰三角形 65">
            <a:extLst>
              <a:ext uri="{FF2B5EF4-FFF2-40B4-BE49-F238E27FC236}">
                <a16:creationId xmlns:a16="http://schemas.microsoft.com/office/drawing/2014/main" id="{7B50CD6F-BACB-411D-B8C1-AFFA24225933}"/>
              </a:ext>
            </a:extLst>
          </p:cNvPr>
          <p:cNvSpPr/>
          <p:nvPr/>
        </p:nvSpPr>
        <p:spPr>
          <a:xfrm>
            <a:off x="9790471" y="3349408"/>
            <a:ext cx="228600" cy="2286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等腰三角形 66">
            <a:extLst>
              <a:ext uri="{FF2B5EF4-FFF2-40B4-BE49-F238E27FC236}">
                <a16:creationId xmlns:a16="http://schemas.microsoft.com/office/drawing/2014/main" id="{4C95B5CC-89EA-475A-AF4F-24F8E890CB99}"/>
              </a:ext>
            </a:extLst>
          </p:cNvPr>
          <p:cNvSpPr/>
          <p:nvPr/>
        </p:nvSpPr>
        <p:spPr>
          <a:xfrm>
            <a:off x="9866671" y="3654208"/>
            <a:ext cx="228600" cy="2286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等腰三角形 67">
            <a:extLst>
              <a:ext uri="{FF2B5EF4-FFF2-40B4-BE49-F238E27FC236}">
                <a16:creationId xmlns:a16="http://schemas.microsoft.com/office/drawing/2014/main" id="{16A2CABC-C40E-49B7-8EA9-1719D097226D}"/>
              </a:ext>
            </a:extLst>
          </p:cNvPr>
          <p:cNvSpPr/>
          <p:nvPr/>
        </p:nvSpPr>
        <p:spPr>
          <a:xfrm>
            <a:off x="10095271" y="3882808"/>
            <a:ext cx="228600" cy="2286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等腰三角形 68">
            <a:extLst>
              <a:ext uri="{FF2B5EF4-FFF2-40B4-BE49-F238E27FC236}">
                <a16:creationId xmlns:a16="http://schemas.microsoft.com/office/drawing/2014/main" id="{32132AE6-9E89-491D-BDE6-4B99C2159C36}"/>
              </a:ext>
            </a:extLst>
          </p:cNvPr>
          <p:cNvSpPr/>
          <p:nvPr/>
        </p:nvSpPr>
        <p:spPr>
          <a:xfrm>
            <a:off x="9942871" y="2663608"/>
            <a:ext cx="228600" cy="2286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等腰三角形 69">
            <a:extLst>
              <a:ext uri="{FF2B5EF4-FFF2-40B4-BE49-F238E27FC236}">
                <a16:creationId xmlns:a16="http://schemas.microsoft.com/office/drawing/2014/main" id="{D3E7C75C-03CD-4838-9EBF-754B11F5185B}"/>
              </a:ext>
            </a:extLst>
          </p:cNvPr>
          <p:cNvSpPr/>
          <p:nvPr/>
        </p:nvSpPr>
        <p:spPr>
          <a:xfrm>
            <a:off x="10247671" y="3501808"/>
            <a:ext cx="228600" cy="2286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等腰三角形 70">
            <a:extLst>
              <a:ext uri="{FF2B5EF4-FFF2-40B4-BE49-F238E27FC236}">
                <a16:creationId xmlns:a16="http://schemas.microsoft.com/office/drawing/2014/main" id="{FE54B2D9-32F7-4EA1-894D-656B8C460EAA}"/>
              </a:ext>
            </a:extLst>
          </p:cNvPr>
          <p:cNvSpPr/>
          <p:nvPr/>
        </p:nvSpPr>
        <p:spPr>
          <a:xfrm>
            <a:off x="9561871" y="2739808"/>
            <a:ext cx="228600" cy="2286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等腰三角形 71">
            <a:extLst>
              <a:ext uri="{FF2B5EF4-FFF2-40B4-BE49-F238E27FC236}">
                <a16:creationId xmlns:a16="http://schemas.microsoft.com/office/drawing/2014/main" id="{3B2AE6F0-5858-4A81-8586-05FA6EFC5A2B}"/>
              </a:ext>
            </a:extLst>
          </p:cNvPr>
          <p:cNvSpPr/>
          <p:nvPr/>
        </p:nvSpPr>
        <p:spPr>
          <a:xfrm>
            <a:off x="9333271" y="3044608"/>
            <a:ext cx="228600" cy="2286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等腰三角形 72">
            <a:extLst>
              <a:ext uri="{FF2B5EF4-FFF2-40B4-BE49-F238E27FC236}">
                <a16:creationId xmlns:a16="http://schemas.microsoft.com/office/drawing/2014/main" id="{0040590F-BE46-4CDE-BDBE-3524ACC2CF83}"/>
              </a:ext>
            </a:extLst>
          </p:cNvPr>
          <p:cNvSpPr/>
          <p:nvPr/>
        </p:nvSpPr>
        <p:spPr>
          <a:xfrm>
            <a:off x="9257071" y="3501808"/>
            <a:ext cx="228600" cy="2286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等腰三角形 73">
            <a:extLst>
              <a:ext uri="{FF2B5EF4-FFF2-40B4-BE49-F238E27FC236}">
                <a16:creationId xmlns:a16="http://schemas.microsoft.com/office/drawing/2014/main" id="{427157C0-064A-4BDE-B968-226E6EAC0C84}"/>
              </a:ext>
            </a:extLst>
          </p:cNvPr>
          <p:cNvSpPr/>
          <p:nvPr/>
        </p:nvSpPr>
        <p:spPr>
          <a:xfrm>
            <a:off x="9714271" y="3959008"/>
            <a:ext cx="228600" cy="2286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等腰三角形 74">
            <a:extLst>
              <a:ext uri="{FF2B5EF4-FFF2-40B4-BE49-F238E27FC236}">
                <a16:creationId xmlns:a16="http://schemas.microsoft.com/office/drawing/2014/main" id="{C0C52D03-A64C-47AA-BBF2-29A7DAE69376}"/>
              </a:ext>
            </a:extLst>
          </p:cNvPr>
          <p:cNvSpPr/>
          <p:nvPr/>
        </p:nvSpPr>
        <p:spPr>
          <a:xfrm>
            <a:off x="9485671" y="3806608"/>
            <a:ext cx="228600" cy="2286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等腰三角形 75">
            <a:extLst>
              <a:ext uri="{FF2B5EF4-FFF2-40B4-BE49-F238E27FC236}">
                <a16:creationId xmlns:a16="http://schemas.microsoft.com/office/drawing/2014/main" id="{1D5A36FB-129C-4B57-93BF-B1033F24EE78}"/>
              </a:ext>
            </a:extLst>
          </p:cNvPr>
          <p:cNvSpPr/>
          <p:nvPr/>
        </p:nvSpPr>
        <p:spPr>
          <a:xfrm>
            <a:off x="10019071" y="3425608"/>
            <a:ext cx="228600" cy="2286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橢圓 76">
            <a:extLst>
              <a:ext uri="{FF2B5EF4-FFF2-40B4-BE49-F238E27FC236}">
                <a16:creationId xmlns:a16="http://schemas.microsoft.com/office/drawing/2014/main" id="{7ED5739F-97C9-4DDB-ADAE-19E138A12FD1}"/>
              </a:ext>
            </a:extLst>
          </p:cNvPr>
          <p:cNvSpPr/>
          <p:nvPr/>
        </p:nvSpPr>
        <p:spPr>
          <a:xfrm>
            <a:off x="10476271" y="2435008"/>
            <a:ext cx="228600" cy="228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橢圓 77">
            <a:extLst>
              <a:ext uri="{FF2B5EF4-FFF2-40B4-BE49-F238E27FC236}">
                <a16:creationId xmlns:a16="http://schemas.microsoft.com/office/drawing/2014/main" id="{3EF3B92E-DEBC-4F63-B755-90E8C6565B4B}"/>
              </a:ext>
            </a:extLst>
          </p:cNvPr>
          <p:cNvSpPr/>
          <p:nvPr/>
        </p:nvSpPr>
        <p:spPr>
          <a:xfrm>
            <a:off x="9257071" y="2663608"/>
            <a:ext cx="1371600" cy="1676400"/>
          </a:xfrm>
          <a:prstGeom prst="ellips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文字方塊 78">
            <a:extLst>
              <a:ext uri="{FF2B5EF4-FFF2-40B4-BE49-F238E27FC236}">
                <a16:creationId xmlns:a16="http://schemas.microsoft.com/office/drawing/2014/main" id="{1C0FBDB3-8B95-4057-B39C-503C74A47957}"/>
              </a:ext>
            </a:extLst>
          </p:cNvPr>
          <p:cNvSpPr txBox="1"/>
          <p:nvPr/>
        </p:nvSpPr>
        <p:spPr>
          <a:xfrm>
            <a:off x="9701998" y="1742998"/>
            <a:ext cx="1192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Classify</a:t>
            </a:r>
          </a:p>
        </p:txBody>
      </p:sp>
      <p:cxnSp>
        <p:nvCxnSpPr>
          <p:cNvPr id="79" name="直線單箭頭接點 79">
            <a:extLst>
              <a:ext uri="{FF2B5EF4-FFF2-40B4-BE49-F238E27FC236}">
                <a16:creationId xmlns:a16="http://schemas.microsoft.com/office/drawing/2014/main" id="{064752CA-FF7D-4799-ABCF-4825E5661522}"/>
              </a:ext>
            </a:extLst>
          </p:cNvPr>
          <p:cNvCxnSpPr>
            <a:cxnSpLocks/>
          </p:cNvCxnSpPr>
          <p:nvPr/>
        </p:nvCxnSpPr>
        <p:spPr>
          <a:xfrm flipH="1" flipV="1">
            <a:off x="7801862" y="3292648"/>
            <a:ext cx="1201207" cy="4464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字方塊 80">
            <a:extLst>
              <a:ext uri="{FF2B5EF4-FFF2-40B4-BE49-F238E27FC236}">
                <a16:creationId xmlns:a16="http://schemas.microsoft.com/office/drawing/2014/main" id="{BA3BA638-2801-46BD-8654-0E1AC1B1C276}"/>
              </a:ext>
            </a:extLst>
          </p:cNvPr>
          <p:cNvSpPr txBox="1"/>
          <p:nvPr/>
        </p:nvSpPr>
        <p:spPr>
          <a:xfrm>
            <a:off x="7852666" y="2835447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Signal</a:t>
            </a:r>
          </a:p>
        </p:txBody>
      </p:sp>
      <p:sp>
        <p:nvSpPr>
          <p:cNvPr id="81" name="文字方塊 81">
            <a:extLst>
              <a:ext uri="{FF2B5EF4-FFF2-40B4-BE49-F238E27FC236}">
                <a16:creationId xmlns:a16="http://schemas.microsoft.com/office/drawing/2014/main" id="{7B1D02E6-4CC1-4B3E-A0E6-248A94F23DA9}"/>
              </a:ext>
            </a:extLst>
          </p:cNvPr>
          <p:cNvSpPr txBox="1"/>
          <p:nvPr/>
        </p:nvSpPr>
        <p:spPr>
          <a:xfrm>
            <a:off x="10476271" y="2587408"/>
            <a:ext cx="13821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Anomaly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</a:p>
        </p:txBody>
      </p:sp>
      <p:sp>
        <p:nvSpPr>
          <p:cNvPr id="82" name="文字方塊 82">
            <a:extLst>
              <a:ext uri="{FF2B5EF4-FFF2-40B4-BE49-F238E27FC236}">
                <a16:creationId xmlns:a16="http://schemas.microsoft.com/office/drawing/2014/main" id="{00811C55-142C-4F9B-8DCC-BDA4A71C0429}"/>
              </a:ext>
            </a:extLst>
          </p:cNvPr>
          <p:cNvSpPr txBox="1"/>
          <p:nvPr/>
        </p:nvSpPr>
        <p:spPr>
          <a:xfrm>
            <a:off x="10628671" y="3578008"/>
            <a:ext cx="11929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Normal</a:t>
            </a:r>
          </a:p>
          <a:p>
            <a:pPr algn="ctr"/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</a:p>
        </p:txBody>
      </p:sp>
      <p:cxnSp>
        <p:nvCxnSpPr>
          <p:cNvPr id="83" name="直線單箭頭接點 83">
            <a:extLst>
              <a:ext uri="{FF2B5EF4-FFF2-40B4-BE49-F238E27FC236}">
                <a16:creationId xmlns:a16="http://schemas.microsoft.com/office/drawing/2014/main" id="{984C387A-FBAC-4A65-AF3F-E0ACAFC5F52D}"/>
              </a:ext>
            </a:extLst>
          </p:cNvPr>
          <p:cNvCxnSpPr/>
          <p:nvPr/>
        </p:nvCxnSpPr>
        <p:spPr>
          <a:xfrm flipH="1">
            <a:off x="10323871" y="3882808"/>
            <a:ext cx="381000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字方塊 84">
            <a:extLst>
              <a:ext uri="{FF2B5EF4-FFF2-40B4-BE49-F238E27FC236}">
                <a16:creationId xmlns:a16="http://schemas.microsoft.com/office/drawing/2014/main" id="{171AF018-5E3C-4767-AC79-3DBAF8EB2742}"/>
              </a:ext>
            </a:extLst>
          </p:cNvPr>
          <p:cNvSpPr txBox="1"/>
          <p:nvPr/>
        </p:nvSpPr>
        <p:spPr>
          <a:xfrm>
            <a:off x="265471" y="4449548"/>
            <a:ext cx="997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User 1</a:t>
            </a:r>
          </a:p>
        </p:txBody>
      </p:sp>
      <p:sp>
        <p:nvSpPr>
          <p:cNvPr id="85" name="文字方塊 85">
            <a:extLst>
              <a:ext uri="{FF2B5EF4-FFF2-40B4-BE49-F238E27FC236}">
                <a16:creationId xmlns:a16="http://schemas.microsoft.com/office/drawing/2014/main" id="{31B44CD7-3582-49D0-A36F-81059B564407}"/>
              </a:ext>
            </a:extLst>
          </p:cNvPr>
          <p:cNvSpPr txBox="1"/>
          <p:nvPr/>
        </p:nvSpPr>
        <p:spPr>
          <a:xfrm>
            <a:off x="1814866" y="4906748"/>
            <a:ext cx="997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User 2</a:t>
            </a:r>
          </a:p>
        </p:txBody>
      </p:sp>
      <p:sp>
        <p:nvSpPr>
          <p:cNvPr id="86" name="文字方塊 86">
            <a:extLst>
              <a:ext uri="{FF2B5EF4-FFF2-40B4-BE49-F238E27FC236}">
                <a16:creationId xmlns:a16="http://schemas.microsoft.com/office/drawing/2014/main" id="{25E1253D-32D3-419D-8CC2-4DBDD03F95ED}"/>
              </a:ext>
            </a:extLst>
          </p:cNvPr>
          <p:cNvSpPr txBox="1"/>
          <p:nvPr/>
        </p:nvSpPr>
        <p:spPr>
          <a:xfrm>
            <a:off x="4100866" y="4895080"/>
            <a:ext cx="997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User 3</a:t>
            </a:r>
          </a:p>
        </p:txBody>
      </p:sp>
      <p:sp>
        <p:nvSpPr>
          <p:cNvPr id="87" name="文字方塊 87">
            <a:extLst>
              <a:ext uri="{FF2B5EF4-FFF2-40B4-BE49-F238E27FC236}">
                <a16:creationId xmlns:a16="http://schemas.microsoft.com/office/drawing/2014/main" id="{5D640D49-DA6D-4E9A-A556-F223E69B79F9}"/>
              </a:ext>
            </a:extLst>
          </p:cNvPr>
          <p:cNvSpPr txBox="1"/>
          <p:nvPr/>
        </p:nvSpPr>
        <p:spPr>
          <a:xfrm>
            <a:off x="646471" y="2228080"/>
            <a:ext cx="997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User 4</a:t>
            </a:r>
          </a:p>
        </p:txBody>
      </p:sp>
      <p:sp>
        <p:nvSpPr>
          <p:cNvPr id="88" name="文字方塊 88">
            <a:extLst>
              <a:ext uri="{FF2B5EF4-FFF2-40B4-BE49-F238E27FC236}">
                <a16:creationId xmlns:a16="http://schemas.microsoft.com/office/drawing/2014/main" id="{DAF25D00-CE45-4594-A01E-33D8FF22903A}"/>
              </a:ext>
            </a:extLst>
          </p:cNvPr>
          <p:cNvSpPr txBox="1"/>
          <p:nvPr/>
        </p:nvSpPr>
        <p:spPr>
          <a:xfrm>
            <a:off x="5548666" y="1766415"/>
            <a:ext cx="997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User 5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27A83EC-21BB-4B5A-A810-3D55CA266EC1}"/>
              </a:ext>
            </a:extLst>
          </p:cNvPr>
          <p:cNvSpPr/>
          <p:nvPr/>
        </p:nvSpPr>
        <p:spPr>
          <a:xfrm>
            <a:off x="-48640" y="6349689"/>
            <a:ext cx="122406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HK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L. Buczak and E. Guven. A survey of data mining and machine learning methods for cyber security intrusion detection. IEEE Communications Surveys and Tutorials, 2016.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65FBBB-2712-4DF1-8455-3857787B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6B57-15D4-4826-B22A-9BABB5E2B49E}" type="slidenum">
              <a:rPr lang="zh-HK" altLang="en-US" smtClean="0"/>
              <a:t>3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56265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F8662-6A02-4DAD-91F1-D6B2BA8C9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642" y="-282333"/>
            <a:ext cx="10515600" cy="1325563"/>
          </a:xfrm>
        </p:spPr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Aggregation Queries (KAQ)</a:t>
            </a:r>
            <a:endParaRPr lang="zh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01C27D-2CF3-47E9-BBB4-77E174431E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64674" y="1866813"/>
                <a:ext cx="6266576" cy="182761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HK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Threshold Kernel Aggregation Query (</a:t>
                </a:r>
                <a:r>
                  <a:rPr lang="en-US" altLang="zh-HK" sz="2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-KAQ):</a:t>
                </a:r>
              </a:p>
              <a:p>
                <a:pPr lvl="1"/>
                <a:r>
                  <a:rPr lang="en-US" altLang="zh-HK" sz="2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Input: query vector </a:t>
                </a:r>
                <a:r>
                  <a:rPr lang="en-US" altLang="zh-HK" sz="23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HK" sz="2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</a:t>
                </a:r>
                <a:r>
                  <a:rPr lang="en-US" altLang="zh-HK" sz="23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HK" sz="2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dataset P, threshold , dimensionality d</a:t>
                </a:r>
              </a:p>
              <a:p>
                <a:pPr lvl="1"/>
                <a:r>
                  <a:rPr lang="en-US" altLang="zh-HK" sz="2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Output: 1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3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HK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ℱ</m:t>
                        </m:r>
                      </m:e>
                      <m:sub>
                        <m:r>
                          <a:rPr lang="en-US" altLang="zh-HK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lang="en-US" altLang="zh-HK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HK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𝑞</m:t>
                        </m:r>
                      </m:e>
                    </m:d>
                    <m:r>
                      <a:rPr lang="en-US" altLang="zh-HK" sz="2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≥</m:t>
                    </m:r>
                    <m:r>
                      <a:rPr lang="zh-HK" altLang="en-US" sz="2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𝜏</m:t>
                    </m:r>
                  </m:oMath>
                </a14:m>
                <a:r>
                  <a:rPr lang="en-US" altLang="zh-HK" sz="2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or -1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HK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ℱ</m:t>
                        </m:r>
                      </m:e>
                      <m:sub>
                        <m:r>
                          <a:rPr lang="en-US" altLang="zh-HK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lang="en-US" altLang="zh-HK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HK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𝑞</m:t>
                        </m:r>
                      </m:e>
                    </m:d>
                    <m:r>
                      <a:rPr lang="en-US" altLang="zh-HK" sz="2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&lt;</m:t>
                    </m:r>
                    <m:r>
                      <a:rPr lang="zh-HK" altLang="en-US" sz="23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𝜏</m:t>
                    </m:r>
                  </m:oMath>
                </a14:m>
                <a:r>
                  <a:rPr lang="en-US" altLang="zh-HK" sz="2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</a:p>
              <a:p>
                <a:pPr marL="0" indent="0">
                  <a:buNone/>
                </a:pPr>
                <a:endParaRPr lang="zh-HK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01C27D-2CF3-47E9-BBB4-77E174431E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64674" y="1866813"/>
                <a:ext cx="6266576" cy="1827614"/>
              </a:xfrm>
              <a:blipFill>
                <a:blip r:embed="rId2"/>
                <a:stretch>
                  <a:fillRect l="-1362" t="-4333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2387189-5BA7-4E7C-81B3-298385E5CA0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89905" y="1830078"/>
                <a:ext cx="6266576" cy="291439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HK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Approximate Kernel Aggregation Query (</a:t>
                </a:r>
                <a:r>
                  <a:rPr lang="en-US" altLang="zh-HK" sz="2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-KAQ)</a:t>
                </a:r>
              </a:p>
              <a:p>
                <a:pPr lvl="1"/>
                <a:r>
                  <a:rPr lang="en-US" altLang="zh-HK" sz="2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Input: query vector </a:t>
                </a:r>
                <a:r>
                  <a:rPr lang="en-US" altLang="zh-HK" sz="23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HK" sz="2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dataset P, relative error , </a:t>
                </a:r>
                <a:r>
                  <a:rPr lang="en-US" altLang="zh-HK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dimensionality d</a:t>
                </a:r>
                <a:endParaRPr lang="en-US" altLang="zh-HK" sz="23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lvl="1"/>
                <a:r>
                  <a:rPr lang="en-US" altLang="zh-HK" sz="2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Output: value</a:t>
                </a:r>
                <a:r>
                  <a:rPr lang="en-US" altLang="zh-HK" sz="23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HK" sz="23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en-US" altLang="zh-HK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𝐹</m:t>
                        </m:r>
                      </m:e>
                    </m:acc>
                  </m:oMath>
                </a14:m>
                <a:endParaRPr lang="en-US" altLang="zh-HK" sz="23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lvl="2"/>
                <a:endParaRPr lang="en-US" altLang="zh-HK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2387189-5BA7-4E7C-81B3-298385E5CA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9905" y="1830078"/>
                <a:ext cx="6266576" cy="2914390"/>
              </a:xfrm>
              <a:prstGeom prst="rect">
                <a:avLst/>
              </a:prstGeom>
              <a:blipFill>
                <a:blip r:embed="rId3"/>
                <a:stretch>
                  <a:fillRect l="-1459" t="-2720" r="-973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A05B571-AC65-4939-B905-A5C7BBEB8348}"/>
                  </a:ext>
                </a:extLst>
              </p:cNvPr>
              <p:cNvSpPr/>
              <p:nvPr/>
            </p:nvSpPr>
            <p:spPr>
              <a:xfrm>
                <a:off x="6493487" y="3322717"/>
                <a:ext cx="4741939" cy="4084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HK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where:</a:t>
                </a:r>
                <a:r>
                  <a:rPr lang="en-US" altLang="zh-HK" sz="2000" dirty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HK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(1−</m:t>
                        </m:r>
                        <m:r>
                          <a:rPr lang="zh-HK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𝜀</m:t>
                        </m:r>
                        <m:r>
                          <a:rPr lang="en-US" altLang="zh-HK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)</m:t>
                        </m:r>
                        <m:r>
                          <a:rPr lang="en-US" altLang="zh-HK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ℱ</m:t>
                        </m:r>
                      </m:e>
                      <m:sub>
                        <m:r>
                          <a:rPr lang="en-US" altLang="zh-HK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lang="en-US" altLang="zh-HK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HK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𝑞</m:t>
                        </m:r>
                      </m:e>
                    </m:d>
                    <m:r>
                      <a:rPr lang="en-US" altLang="zh-HK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≤</m:t>
                    </m:r>
                    <m:acc>
                      <m:accPr>
                        <m:chr m:val="̂"/>
                        <m:ctrlPr>
                          <a:rPr lang="en-US" altLang="zh-HK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en-US" altLang="zh-HK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𝐹</m:t>
                        </m:r>
                      </m:e>
                    </m:acc>
                    <m:sSub>
                      <m:sSubPr>
                        <m:ctrlPr>
                          <a:rPr lang="en-US" altLang="zh-HK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HK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≤</m:t>
                        </m:r>
                        <m:r>
                          <a:rPr lang="en-US" altLang="zh-HK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(1</m:t>
                        </m:r>
                        <m:r>
                          <a:rPr lang="en-US" altLang="zh-HK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+</m:t>
                        </m:r>
                        <m:r>
                          <a:rPr lang="zh-HK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𝜀</m:t>
                        </m:r>
                        <m:r>
                          <a:rPr lang="en-US" altLang="zh-HK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)</m:t>
                        </m:r>
                        <m:r>
                          <a:rPr lang="en-US" altLang="zh-HK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ℱ</m:t>
                        </m:r>
                      </m:e>
                      <m:sub>
                        <m:r>
                          <a:rPr lang="en-US" altLang="zh-HK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lang="en-US" altLang="zh-HK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HK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𝑞</m:t>
                        </m:r>
                      </m:e>
                    </m:d>
                  </m:oMath>
                </a14:m>
                <a:endParaRPr lang="zh-HK" altLang="en-US" sz="20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A05B571-AC65-4939-B905-A5C7BBEB83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487" y="3322717"/>
                <a:ext cx="4741939" cy="408445"/>
              </a:xfrm>
              <a:prstGeom prst="rect">
                <a:avLst/>
              </a:prstGeom>
              <a:blipFill>
                <a:blip r:embed="rId4"/>
                <a:stretch>
                  <a:fillRect l="-1285" t="-8955" b="-25373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6A3D04FB-A0D8-47FE-954D-295FCDCA67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6545" y="1011756"/>
            <a:ext cx="4077861" cy="61694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1733B9B-C296-471D-8FBB-82A3A141B49A}"/>
              </a:ext>
            </a:extLst>
          </p:cNvPr>
          <p:cNvSpPr/>
          <p:nvPr/>
        </p:nvSpPr>
        <p:spPr>
          <a:xfrm>
            <a:off x="1115603" y="990015"/>
            <a:ext cx="38122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aggregation function: </a:t>
            </a:r>
            <a:endParaRPr lang="zh-HK" altLang="en-US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AE0F085-8962-4C23-8BE2-B1050F32C8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301" y="4349292"/>
            <a:ext cx="3724275" cy="21240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AA86DA7-A82C-482B-8174-39B3E09C8C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42043" y="4349292"/>
            <a:ext cx="3895725" cy="21145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773B037-B932-4866-A74E-07AD30B2F0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33235" y="4336018"/>
            <a:ext cx="3781425" cy="215265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1324324-D03A-4EC5-8040-16D2275CC6D3}"/>
              </a:ext>
            </a:extLst>
          </p:cNvPr>
          <p:cNvSpPr/>
          <p:nvPr/>
        </p:nvSpPr>
        <p:spPr>
          <a:xfrm>
            <a:off x="1967812" y="6488668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KAQ</a:t>
            </a:r>
            <a:endParaRPr lang="zh-HK" alt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63165A-5774-43B0-B8D8-D48F481FB29C}"/>
              </a:ext>
            </a:extLst>
          </p:cNvPr>
          <p:cNvSpPr/>
          <p:nvPr/>
        </p:nvSpPr>
        <p:spPr>
          <a:xfrm>
            <a:off x="5565031" y="6473367"/>
            <a:ext cx="16129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-KAQ, =0.01</a:t>
            </a:r>
            <a:endParaRPr lang="zh-HK" alt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6B638C-34F1-4A3D-8ACC-00A9E392DC2F}"/>
              </a:ext>
            </a:extLst>
          </p:cNvPr>
          <p:cNvSpPr/>
          <p:nvPr/>
        </p:nvSpPr>
        <p:spPr>
          <a:xfrm>
            <a:off x="9528495" y="6473367"/>
            <a:ext cx="1497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-KAQ, =0.2</a:t>
            </a:r>
            <a:endParaRPr lang="zh-HK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442D16-3F61-4A84-8D11-1BE926F99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6B57-15D4-4826-B22A-9BABB5E2B49E}" type="slidenum">
              <a:rPr lang="zh-HK" altLang="en-US" smtClean="0"/>
              <a:t>4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179248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59BF5-0155-4C8B-8CB1-7CEA87FCD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Aggregation Queries are slow!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F0097-97C2-494D-AEC1-8D9EE7D05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231" y="1406176"/>
            <a:ext cx="10869538" cy="4351338"/>
          </a:xfrm>
        </p:spPr>
        <p:txBody>
          <a:bodyPr/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et al. </a:t>
            </a:r>
            <a:r>
              <a:rPr lang="en-US" altLang="zh-HK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“Despite their successes, what makes kernel methods difficult to use in many large scale problems is the fact that computing the decision function is typically expensive, especially at prediction time.” 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</a:p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Hsieh et al. “</a:t>
            </a:r>
            <a:r>
              <a:rPr lang="en-US" altLang="zh-HK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computing the decision function for the new test samples is typically expensive which limits the applicability of kernel methods to real-world applications.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[2]</a:t>
            </a:r>
          </a:p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Jung et al. “</a:t>
            </a:r>
            <a:r>
              <a:rPr lang="en-US" altLang="zh-HK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..., it has the disadvantage of requiring relatively large computations in the testing phase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[3]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4A9118-295D-4927-8763-25809CCF8DFE}"/>
              </a:ext>
            </a:extLst>
          </p:cNvPr>
          <p:cNvSpPr/>
          <p:nvPr/>
        </p:nvSpPr>
        <p:spPr>
          <a:xfrm>
            <a:off x="-76756" y="6101081"/>
            <a:ext cx="12192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Quoc V. Le, Tamas </a:t>
            </a:r>
            <a:r>
              <a:rPr lang="en-US" altLang="zh-HK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Sarlos</a:t>
            </a:r>
            <a:r>
              <a:rPr lang="en-US" altLang="zh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Alexander J. </a:t>
            </a:r>
            <a:r>
              <a:rPr lang="en-US" altLang="zh-HK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Smola</a:t>
            </a:r>
            <a:r>
              <a:rPr lang="en-US" altLang="zh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“</a:t>
            </a:r>
            <a:r>
              <a:rPr lang="en-US" altLang="zh-HK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Fastfood</a:t>
            </a:r>
            <a:r>
              <a:rPr lang="en-US" altLang="zh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computing </a:t>
            </a:r>
            <a:r>
              <a:rPr lang="en-US" altLang="zh-HK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hilbert</a:t>
            </a:r>
            <a:r>
              <a:rPr lang="en-US" altLang="zh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space expansions in loglinear time.” In ICML2013</a:t>
            </a:r>
          </a:p>
          <a:p>
            <a:r>
              <a:rPr lang="en-US" altLang="zh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Cho-</a:t>
            </a:r>
            <a:r>
              <a:rPr lang="en-US" altLang="zh-HK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Jui</a:t>
            </a:r>
            <a:r>
              <a:rPr lang="en-US" altLang="zh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Hsieh, Si </a:t>
            </a:r>
            <a:r>
              <a:rPr lang="en-US" altLang="zh-HK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altLang="zh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zh-HK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Inderjit</a:t>
            </a:r>
            <a:r>
              <a:rPr lang="en-US" altLang="zh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S. Dhillon. “Fast prediction for large-scale kernel machines.” In NIPS2014.</a:t>
            </a:r>
          </a:p>
          <a:p>
            <a:r>
              <a:rPr lang="en-US" altLang="zh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Ho </a:t>
            </a:r>
            <a:r>
              <a:rPr lang="en-US" altLang="zh-HK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</a:t>
            </a:r>
            <a:r>
              <a:rPr lang="en-US" altLang="zh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Jung and </a:t>
            </a:r>
            <a:r>
              <a:rPr lang="en-US" altLang="zh-HK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Gahyun</a:t>
            </a:r>
            <a:r>
              <a:rPr lang="en-US" altLang="zh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Kim. "Support vector number reduction: Survey and experimental evaluations." IEEE Trans. Intelligent Transportation Systems 2014.</a:t>
            </a:r>
            <a:endParaRPr lang="zh-HK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18BDBC-2362-4B18-B8B9-6AB6A4B3A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6B57-15D4-4826-B22A-9BABB5E2B49E}" type="slidenum">
              <a:rPr lang="zh-HK" altLang="en-US" smtClean="0"/>
              <a:t>5</a:t>
            </a:fld>
            <a:endParaRPr lang="zh-HK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709ABD-D4AA-4728-9BEE-40AC78654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1359" y="4979887"/>
            <a:ext cx="4077861" cy="6169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805973-185D-42C3-B897-806D50A904EE}"/>
              </a:ext>
            </a:extLst>
          </p:cNvPr>
          <p:cNvSpPr txBox="1"/>
          <p:nvPr/>
        </p:nvSpPr>
        <p:spPr>
          <a:xfrm>
            <a:off x="4364396" y="5661203"/>
            <a:ext cx="21595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O(|P| </a:t>
            </a:r>
            <a:r>
              <a:rPr lang="en-US" altLang="zh-HK" sz="2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 </a:t>
            </a:r>
            <a:r>
              <a:rPr lang="en-US" altLang="zh-HK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time</a:t>
            </a:r>
            <a:endParaRPr lang="zh-HK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3A8C696C-D2F6-4F75-B2EF-33918526781F}"/>
              </a:ext>
            </a:extLst>
          </p:cNvPr>
          <p:cNvSpPr/>
          <p:nvPr/>
        </p:nvSpPr>
        <p:spPr>
          <a:xfrm rot="5400000">
            <a:off x="5260600" y="3618896"/>
            <a:ext cx="199377" cy="407786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19928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58C86-D1AD-48CD-9311-626CDA40F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67" y="-86212"/>
            <a:ext cx="12029813" cy="1325563"/>
          </a:xfrm>
        </p:spPr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Work: Bounding Functions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EE43311-AE67-41F5-A5E0-C37CEAD9AB60}"/>
              </a:ext>
            </a:extLst>
          </p:cNvPr>
          <p:cNvCxnSpPr/>
          <p:nvPr/>
        </p:nvCxnSpPr>
        <p:spPr>
          <a:xfrm>
            <a:off x="6881188" y="3247742"/>
            <a:ext cx="3169762" cy="0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23B4B6A-B623-442D-BB48-434678489F1F}"/>
              </a:ext>
            </a:extLst>
          </p:cNvPr>
          <p:cNvSpPr txBox="1"/>
          <p:nvPr/>
        </p:nvSpPr>
        <p:spPr>
          <a:xfrm>
            <a:off x="10041222" y="2962604"/>
            <a:ext cx="38824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sym typeface="Symbol" panose="05050102010706020507" pitchFamily="18" charset="2"/>
              </a:rPr>
              <a:t></a:t>
            </a:r>
            <a:r>
              <a:rPr lang="en-US" altLang="zh-HK" sz="2600" dirty="0">
                <a:sym typeface="Symbol" panose="05050102010706020507" pitchFamily="18" charset="2"/>
              </a:rPr>
              <a:t></a:t>
            </a:r>
            <a:endParaRPr lang="zh-HK" altLang="en-US" sz="2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1BDE5B-9216-43BB-A753-F12CB4530D94}"/>
              </a:ext>
            </a:extLst>
          </p:cNvPr>
          <p:cNvSpPr txBox="1"/>
          <p:nvPr/>
        </p:nvSpPr>
        <p:spPr>
          <a:xfrm>
            <a:off x="2874224" y="3101612"/>
            <a:ext cx="21595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O(|P| </a:t>
            </a:r>
            <a:r>
              <a:rPr lang="en-US" altLang="zh-HK" sz="2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 </a:t>
            </a:r>
            <a:r>
              <a:rPr lang="en-US" altLang="zh-HK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time</a:t>
            </a:r>
            <a:endParaRPr lang="zh-HK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AAF6ABE7-4C23-4A5C-89F5-7CA963BB951D}"/>
              </a:ext>
            </a:extLst>
          </p:cNvPr>
          <p:cNvSpPr/>
          <p:nvPr/>
        </p:nvSpPr>
        <p:spPr>
          <a:xfrm rot="5400000">
            <a:off x="3770123" y="1093601"/>
            <a:ext cx="199376" cy="381664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5B0ED23-8AAD-43AB-9ADF-38E209523279}"/>
              </a:ext>
            </a:extLst>
          </p:cNvPr>
          <p:cNvCxnSpPr>
            <a:cxnSpLocks/>
          </p:cNvCxnSpPr>
          <p:nvPr/>
        </p:nvCxnSpPr>
        <p:spPr>
          <a:xfrm>
            <a:off x="7803043" y="1986806"/>
            <a:ext cx="0" cy="92391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F46ACAB-ABC1-4D96-8E19-9508EEEBDBD2}"/>
              </a:ext>
            </a:extLst>
          </p:cNvPr>
          <p:cNvSpPr txBox="1"/>
          <p:nvPr/>
        </p:nvSpPr>
        <p:spPr>
          <a:xfrm>
            <a:off x="7383259" y="1548669"/>
            <a:ext cx="989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UB(</a:t>
            </a:r>
            <a:r>
              <a:rPr lang="en-US" altLang="zh-H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B6E954-126B-47C5-8B6F-DE08287FA9EF}"/>
              </a:ext>
            </a:extLst>
          </p:cNvPr>
          <p:cNvSpPr txBox="1"/>
          <p:nvPr/>
        </p:nvSpPr>
        <p:spPr>
          <a:xfrm>
            <a:off x="7357345" y="2815936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LB(</a:t>
            </a:r>
            <a:r>
              <a:rPr lang="en-US" altLang="zh-H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4F856C-DA13-4E72-871D-3171B20FB884}"/>
              </a:ext>
            </a:extLst>
          </p:cNvPr>
          <p:cNvSpPr txBox="1"/>
          <p:nvPr/>
        </p:nvSpPr>
        <p:spPr>
          <a:xfrm>
            <a:off x="9479914" y="2839494"/>
            <a:ext cx="511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endParaRPr lang="zh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5D78F4-F9E5-425D-AA32-BFE215242795}"/>
              </a:ext>
            </a:extLst>
          </p:cNvPr>
          <p:cNvSpPr txBox="1"/>
          <p:nvPr/>
        </p:nvSpPr>
        <p:spPr>
          <a:xfrm>
            <a:off x="9532814" y="3270381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zh-HK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6D4F331-7275-4DE1-B998-57EFAD345A5C}"/>
              </a:ext>
            </a:extLst>
          </p:cNvPr>
          <p:cNvCxnSpPr>
            <a:cxnSpLocks/>
          </p:cNvCxnSpPr>
          <p:nvPr/>
        </p:nvCxnSpPr>
        <p:spPr>
          <a:xfrm flipH="1">
            <a:off x="8578584" y="3584768"/>
            <a:ext cx="17" cy="651329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A172E1B-BD45-4C33-8C3B-28B625D74574}"/>
              </a:ext>
            </a:extLst>
          </p:cNvPr>
          <p:cNvSpPr txBox="1"/>
          <p:nvPr/>
        </p:nvSpPr>
        <p:spPr>
          <a:xfrm>
            <a:off x="8083898" y="3208825"/>
            <a:ext cx="989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UB(</a:t>
            </a:r>
            <a:r>
              <a:rPr lang="en-US" altLang="zh-HK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HK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HK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ECAC1BD-D1EB-49FE-AF54-835F3B014F43}"/>
              </a:ext>
            </a:extLst>
          </p:cNvPr>
          <p:cNvSpPr txBox="1"/>
          <p:nvPr/>
        </p:nvSpPr>
        <p:spPr>
          <a:xfrm>
            <a:off x="8083898" y="4204018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LB(</a:t>
            </a:r>
            <a:r>
              <a:rPr lang="en-US" altLang="zh-HK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HK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HK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F921637-D21F-41BF-AB56-6C9222C63B4A}"/>
                  </a:ext>
                </a:extLst>
              </p:cNvPr>
              <p:cNvSpPr txBox="1"/>
              <p:nvPr/>
            </p:nvSpPr>
            <p:spPr>
              <a:xfrm>
                <a:off x="1961488" y="3893375"/>
                <a:ext cx="33557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K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𝐿𝐵</m:t>
                      </m:r>
                      <m:d>
                        <m:dPr>
                          <m:ctrlPr>
                            <a:rPr lang="en-US" altLang="zh-HK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4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HK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altLang="zh-HK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altLang="zh-HK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HK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𝑈𝐵</m:t>
                      </m:r>
                      <m:r>
                        <a:rPr lang="en-US" altLang="zh-HK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HK" sz="24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𝐪</m:t>
                      </m:r>
                      <m:r>
                        <a:rPr lang="en-US" altLang="zh-HK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HK" altLang="en-US" sz="2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F921637-D21F-41BF-AB56-6C9222C63B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488" y="3893375"/>
                <a:ext cx="3355790" cy="369332"/>
              </a:xfrm>
              <a:prstGeom prst="rect">
                <a:avLst/>
              </a:prstGeom>
              <a:blipFill>
                <a:blip r:embed="rId2"/>
                <a:stretch>
                  <a:fillRect l="-1818" r="-2727" b="-35000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0" name="Picture 59">
            <a:extLst>
              <a:ext uri="{FF2B5EF4-FFF2-40B4-BE49-F238E27FC236}">
                <a16:creationId xmlns:a16="http://schemas.microsoft.com/office/drawing/2014/main" id="{07F3DA86-4225-406F-A551-1E0E5DF54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80096"/>
            <a:ext cx="5133975" cy="7715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53B8F7-D396-498D-A29B-B27213031254}"/>
              </a:ext>
            </a:extLst>
          </p:cNvPr>
          <p:cNvSpPr txBox="1"/>
          <p:nvPr/>
        </p:nvSpPr>
        <p:spPr>
          <a:xfrm>
            <a:off x="8957495" y="2089720"/>
            <a:ext cx="2032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in class +1</a:t>
            </a:r>
            <a:endParaRPr lang="zh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EAA4AF-C8C7-432F-BC19-FDDB902B35C4}"/>
              </a:ext>
            </a:extLst>
          </p:cNvPr>
          <p:cNvSpPr txBox="1"/>
          <p:nvPr/>
        </p:nvSpPr>
        <p:spPr>
          <a:xfrm>
            <a:off x="8957495" y="3742353"/>
            <a:ext cx="1962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HK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in class -1</a:t>
            </a:r>
            <a:endParaRPr lang="zh-HK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9B7CFB-BDFC-4211-A13A-535EEAC4C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6B57-15D4-4826-B22A-9BABB5E2B49E}" type="slidenum">
              <a:rPr lang="zh-HK" altLang="en-US" smtClean="0"/>
              <a:t>6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81390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DD481-B706-486E-9BC6-B6870AED3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2297"/>
            <a:ext cx="10515600" cy="1325563"/>
          </a:xfrm>
        </p:spPr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Work: Bounding Functions</a:t>
            </a:r>
            <a:endParaRPr lang="zh-HK" altLang="en-US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2DCF3678-0F83-4B1A-8737-C3AD73444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7595" y="3545001"/>
            <a:ext cx="6048375" cy="35242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F274BEEA-E43E-46E3-B6BE-13C64E593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7595" y="3983765"/>
            <a:ext cx="6029325" cy="333375"/>
          </a:xfrm>
          <a:prstGeom prst="rect">
            <a:avLst/>
          </a:prstGeom>
        </p:spPr>
      </p:pic>
      <p:sp>
        <p:nvSpPr>
          <p:cNvPr id="39" name="Rectangle 25">
            <a:extLst>
              <a:ext uri="{FF2B5EF4-FFF2-40B4-BE49-F238E27FC236}">
                <a16:creationId xmlns:a16="http://schemas.microsoft.com/office/drawing/2014/main" id="{B250EED4-D866-4CDD-A827-7437DFD61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513" y="2329979"/>
            <a:ext cx="1568739" cy="1797199"/>
          </a:xfrm>
          <a:prstGeom prst="rect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0" name="Text Box 31">
            <a:extLst>
              <a:ext uri="{FF2B5EF4-FFF2-40B4-BE49-F238E27FC236}">
                <a16:creationId xmlns:a16="http://schemas.microsoft.com/office/drawing/2014/main" id="{7E829502-3279-4533-9CFF-31AFBCF960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535" y="1847231"/>
            <a:ext cx="36931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en-US" altLang="en-US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altLang="en-US" sz="2400" i="1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Oval 8">
            <a:extLst>
              <a:ext uri="{FF2B5EF4-FFF2-40B4-BE49-F238E27FC236}">
                <a16:creationId xmlns:a16="http://schemas.microsoft.com/office/drawing/2014/main" id="{A22D5842-3CDF-4AD5-B0EB-98A5008C3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5363" y="3360558"/>
            <a:ext cx="138113" cy="134938"/>
          </a:xfrm>
          <a:prstGeom prst="ellipse">
            <a:avLst/>
          </a:prstGeom>
          <a:solidFill>
            <a:schemeClr val="tx1"/>
          </a:solidFill>
          <a:ln w="1908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2" name="Text Box 20">
            <a:extLst>
              <a:ext uri="{FF2B5EF4-FFF2-40B4-BE49-F238E27FC236}">
                <a16:creationId xmlns:a16="http://schemas.microsoft.com/office/drawing/2014/main" id="{992B73FE-2A0C-4418-AD10-058AEE7F1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7763" y="3131810"/>
            <a:ext cx="335646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en-US" altLang="en-US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US" altLang="en-US" sz="2400" i="1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CC7FE1F-B5D0-4915-871F-13E5B407DC92}"/>
              </a:ext>
            </a:extLst>
          </p:cNvPr>
          <p:cNvCxnSpPr>
            <a:endCxn id="41" idx="2"/>
          </p:cNvCxnSpPr>
          <p:nvPr/>
        </p:nvCxnSpPr>
        <p:spPr bwMode="auto">
          <a:xfrm>
            <a:off x="1339040" y="2326086"/>
            <a:ext cx="2826323" cy="1101941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Text Box 31">
            <a:extLst>
              <a:ext uri="{FF2B5EF4-FFF2-40B4-BE49-F238E27FC236}">
                <a16:creationId xmlns:a16="http://schemas.microsoft.com/office/drawing/2014/main" id="{68E08DEE-AB7A-4333-AD79-DA06772BB8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0025" y="3406627"/>
            <a:ext cx="1454542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en-US" alt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mindist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2000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 Box 31">
            <a:extLst>
              <a:ext uri="{FF2B5EF4-FFF2-40B4-BE49-F238E27FC236}">
                <a16:creationId xmlns:a16="http://schemas.microsoft.com/office/drawing/2014/main" id="{5A896091-FF28-47F5-B27A-BC91527366FB}"/>
              </a:ext>
            </a:extLst>
          </p:cNvPr>
          <p:cNvSpPr txBox="1">
            <a:spLocks noChangeArrowheads="1"/>
          </p:cNvSpPr>
          <p:nvPr/>
        </p:nvSpPr>
        <p:spPr bwMode="auto">
          <a:xfrm rot="1245602">
            <a:off x="2395882" y="2607680"/>
            <a:ext cx="1497824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en-US" alt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maxdist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2000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848F18C-C3B8-4D7E-B33F-DA5CA3D53C80}"/>
              </a:ext>
            </a:extLst>
          </p:cNvPr>
          <p:cNvCxnSpPr>
            <a:endCxn id="41" idx="2"/>
          </p:cNvCxnSpPr>
          <p:nvPr/>
        </p:nvCxnSpPr>
        <p:spPr bwMode="auto">
          <a:xfrm>
            <a:off x="2927695" y="3415977"/>
            <a:ext cx="1237668" cy="12050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Line 44">
            <a:extLst>
              <a:ext uri="{FF2B5EF4-FFF2-40B4-BE49-F238E27FC236}">
                <a16:creationId xmlns:a16="http://schemas.microsoft.com/office/drawing/2014/main" id="{67DF885E-E611-4B57-9591-79CE22ED7AD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63367" y="1882740"/>
            <a:ext cx="0" cy="2453639"/>
          </a:xfrm>
          <a:prstGeom prst="line">
            <a:avLst/>
          </a:prstGeom>
          <a:noFill/>
          <a:ln w="12600">
            <a:solidFill>
              <a:srgbClr val="000000"/>
            </a:solidFill>
            <a:bevel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44">
            <a:extLst>
              <a:ext uri="{FF2B5EF4-FFF2-40B4-BE49-F238E27FC236}">
                <a16:creationId xmlns:a16="http://schemas.microsoft.com/office/drawing/2014/main" id="{7CF1E192-878D-49A6-9098-08ABFB1EAE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3367" y="4336381"/>
            <a:ext cx="4091940" cy="0"/>
          </a:xfrm>
          <a:prstGeom prst="line">
            <a:avLst/>
          </a:prstGeom>
          <a:noFill/>
          <a:ln w="12600">
            <a:solidFill>
              <a:srgbClr val="000000"/>
            </a:solidFill>
            <a:bevel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Oval 3">
            <a:extLst>
              <a:ext uri="{FF2B5EF4-FFF2-40B4-BE49-F238E27FC236}">
                <a16:creationId xmlns:a16="http://schemas.microsoft.com/office/drawing/2014/main" id="{5BC8DCF3-97C2-4D15-861F-EEDDD907CAC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772812" y="3985060"/>
            <a:ext cx="138113" cy="134937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8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2" name="Oval 1">
            <a:extLst>
              <a:ext uri="{FF2B5EF4-FFF2-40B4-BE49-F238E27FC236}">
                <a16:creationId xmlns:a16="http://schemas.microsoft.com/office/drawing/2014/main" id="{2AA86FB7-D02E-43E9-B2DF-FCF7CFED4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138" y="2827305"/>
            <a:ext cx="138113" cy="134937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8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3" name="Oval 3">
            <a:extLst>
              <a:ext uri="{FF2B5EF4-FFF2-40B4-BE49-F238E27FC236}">
                <a16:creationId xmlns:a16="http://schemas.microsoft.com/office/drawing/2014/main" id="{C335B913-2CD0-42A8-889C-725BCCE5C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4838" y="2322480"/>
            <a:ext cx="138113" cy="134937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8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63657807-072F-43E9-8237-65DF02F519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9856" y="2181660"/>
            <a:ext cx="5133975" cy="771525"/>
          </a:xfrm>
          <a:prstGeom prst="rect">
            <a:avLst/>
          </a:prstGeom>
        </p:spPr>
      </p:pic>
      <p:sp>
        <p:nvSpPr>
          <p:cNvPr id="3" name="Right Brace 2">
            <a:extLst>
              <a:ext uri="{FF2B5EF4-FFF2-40B4-BE49-F238E27FC236}">
                <a16:creationId xmlns:a16="http://schemas.microsoft.com/office/drawing/2014/main" id="{5677FB24-1660-48EA-BF8C-80C601C81819}"/>
              </a:ext>
            </a:extLst>
          </p:cNvPr>
          <p:cNvSpPr/>
          <p:nvPr/>
        </p:nvSpPr>
        <p:spPr>
          <a:xfrm rot="5400000">
            <a:off x="9190644" y="2306859"/>
            <a:ext cx="193690" cy="433886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310518-8E8B-480D-A0E9-E02AC63FC9BE}"/>
              </a:ext>
            </a:extLst>
          </p:cNvPr>
          <p:cNvSpPr txBox="1"/>
          <p:nvPr/>
        </p:nvSpPr>
        <p:spPr>
          <a:xfrm>
            <a:off x="8542734" y="4573135"/>
            <a:ext cx="148951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O(d) time</a:t>
            </a:r>
            <a:endParaRPr lang="zh-HK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C14ED2-26C7-4F50-A0BE-87A93FE99E8D}"/>
              </a:ext>
            </a:extLst>
          </p:cNvPr>
          <p:cNvSpPr txBox="1"/>
          <p:nvPr/>
        </p:nvSpPr>
        <p:spPr>
          <a:xfrm>
            <a:off x="405011" y="1037044"/>
            <a:ext cx="222048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|P|=3</a:t>
            </a:r>
            <a:endParaRPr lang="zh-HK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D106A-2C9E-4998-9016-15CBB8497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6B57-15D4-4826-B22A-9BABB5E2B49E}" type="slidenum">
              <a:rPr lang="zh-HK" altLang="en-US" smtClean="0"/>
              <a:t>7</a:t>
            </a:fld>
            <a:endParaRPr lang="zh-HK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E1C56E-72F5-497F-8A15-A3848404C10C}"/>
              </a:ext>
            </a:extLst>
          </p:cNvPr>
          <p:cNvSpPr/>
          <p:nvPr/>
        </p:nvSpPr>
        <p:spPr>
          <a:xfrm>
            <a:off x="-67112" y="6354202"/>
            <a:ext cx="106463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zh-HK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 Gan and P. Bailis. "Scalable kernel density classification via threshold based pruning" SIGMOD2017</a:t>
            </a:r>
            <a:endParaRPr lang="en-US" altLang="zh-HK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A. G. Gray, A. W. Moore “Nonparametric Density Estimation: Toward Computational Tractability” SDM03</a:t>
            </a:r>
          </a:p>
        </p:txBody>
      </p:sp>
    </p:spTree>
    <p:extLst>
      <p:ext uri="{BB962C8B-B14F-4D97-AF65-F5344CB8AC3E}">
        <p14:creationId xmlns:p14="http://schemas.microsoft.com/office/powerpoint/2010/main" val="136243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34BF8-88F1-45F9-8E3C-8CC41D825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1474"/>
            <a:ext cx="10515600" cy="1325563"/>
          </a:xfrm>
        </p:spPr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Weakness of Existing Bound Functions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8FF8DC-2AF2-404C-B7E9-C11C4E2DF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785" y="972610"/>
            <a:ext cx="6048375" cy="352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E296E2-32B2-45D6-8FFF-B7AF6F07D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706" y="1870464"/>
            <a:ext cx="6029325" cy="333375"/>
          </a:xfrm>
          <a:prstGeom prst="rect">
            <a:avLst/>
          </a:prstGeom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560799A-5446-483C-8863-BC10CEB8B414}"/>
              </a:ext>
            </a:extLst>
          </p:cNvPr>
          <p:cNvGraphicFramePr/>
          <p:nvPr>
            <p:extLst/>
          </p:nvPr>
        </p:nvGraphicFramePr>
        <p:xfrm>
          <a:off x="-4646" y="2362552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7" name="AutoShape 3">
            <a:extLst>
              <a:ext uri="{FF2B5EF4-FFF2-40B4-BE49-F238E27FC236}">
                <a16:creationId xmlns:a16="http://schemas.microsoft.com/office/drawing/2014/main" id="{D719492F-BAFE-48C0-9155-4E08A7E22F59}"/>
              </a:ext>
            </a:extLst>
          </p:cNvPr>
          <p:cNvCxnSpPr>
            <a:cxnSpLocks noChangeShapeType="1"/>
            <a:stCxn id="8" idx="0"/>
          </p:cNvCxnSpPr>
          <p:nvPr/>
        </p:nvCxnSpPr>
        <p:spPr bwMode="auto">
          <a:xfrm>
            <a:off x="2369425" y="4229044"/>
            <a:ext cx="0" cy="961466"/>
          </a:xfrm>
          <a:prstGeom prst="straightConnector1">
            <a:avLst/>
          </a:prstGeom>
          <a:noFill/>
          <a:ln w="6350">
            <a:solidFill>
              <a:srgbClr val="000000"/>
            </a:solidFill>
            <a:miter lim="800000"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Oval 8">
            <a:extLst>
              <a:ext uri="{FF2B5EF4-FFF2-40B4-BE49-F238E27FC236}">
                <a16:creationId xmlns:a16="http://schemas.microsoft.com/office/drawing/2014/main" id="{78445416-225D-4E60-9AD5-E998F229D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9987" y="4229044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DF985FF-7D47-4A21-8013-E0C96E6C3716}"/>
              </a:ext>
            </a:extLst>
          </p:cNvPr>
          <p:cNvCxnSpPr/>
          <p:nvPr/>
        </p:nvCxnSpPr>
        <p:spPr bwMode="auto">
          <a:xfrm>
            <a:off x="1851863" y="2876428"/>
            <a:ext cx="0" cy="3150652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4D1ABE-0E36-4493-B11D-52BDF48828A6}"/>
              </a:ext>
            </a:extLst>
          </p:cNvPr>
          <p:cNvCxnSpPr/>
          <p:nvPr/>
        </p:nvCxnSpPr>
        <p:spPr bwMode="auto">
          <a:xfrm>
            <a:off x="4498081" y="2855312"/>
            <a:ext cx="0" cy="3150652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AutoShape 3">
            <a:extLst>
              <a:ext uri="{FF2B5EF4-FFF2-40B4-BE49-F238E27FC236}">
                <a16:creationId xmlns:a16="http://schemas.microsoft.com/office/drawing/2014/main" id="{FBDF405C-5791-4C76-AC59-BCFF234CFCDC}"/>
              </a:ext>
            </a:extLst>
          </p:cNvPr>
          <p:cNvCxnSpPr>
            <a:cxnSpLocks noChangeShapeType="1"/>
            <a:stCxn id="14" idx="0"/>
          </p:cNvCxnSpPr>
          <p:nvPr/>
        </p:nvCxnSpPr>
        <p:spPr bwMode="auto">
          <a:xfrm flipH="1">
            <a:off x="3151163" y="4658227"/>
            <a:ext cx="1" cy="565446"/>
          </a:xfrm>
          <a:prstGeom prst="straightConnector1">
            <a:avLst/>
          </a:prstGeom>
          <a:noFill/>
          <a:ln w="6350">
            <a:solidFill>
              <a:srgbClr val="000000"/>
            </a:solidFill>
            <a:miter lim="800000"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0F07A11-395D-4B90-97AA-CE15B8EA4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3409" y="5028028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4" name="Oval 8">
            <a:extLst>
              <a:ext uri="{FF2B5EF4-FFF2-40B4-BE49-F238E27FC236}">
                <a16:creationId xmlns:a16="http://schemas.microsoft.com/office/drawing/2014/main" id="{023B9B23-DA19-45F4-8E96-ACA500C7A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726" y="4658227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6" name="Text Box 29">
            <a:extLst>
              <a:ext uri="{FF2B5EF4-FFF2-40B4-BE49-F238E27FC236}">
                <a16:creationId xmlns:a16="http://schemas.microsoft.com/office/drawing/2014/main" id="{5CCE1D39-30A1-47B1-895C-295644354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2797" y="4588562"/>
            <a:ext cx="949597" cy="71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en-US" alt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 eaLnBrk="1" hangingPunct="1">
              <a:buClrTx/>
              <a:buFontTx/>
              <a:buNone/>
            </a:pPr>
            <a:r>
              <a:rPr lang="en-US" alt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–x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2000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9C151B0-AA74-4B3A-8ABA-E8E9F57DC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0165" y="5190588"/>
            <a:ext cx="78875" cy="77524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A61B315-957D-4B46-93DA-6403E942F9B3}"/>
              </a:ext>
            </a:extLst>
          </p:cNvPr>
          <p:cNvGrpSpPr/>
          <p:nvPr/>
        </p:nvGrpSpPr>
        <p:grpSpPr>
          <a:xfrm>
            <a:off x="1634231" y="3441969"/>
            <a:ext cx="3162758" cy="1622972"/>
            <a:chOff x="3162877" y="2476417"/>
            <a:chExt cx="3162758" cy="1622972"/>
          </a:xfrm>
        </p:grpSpPr>
        <p:sp>
          <p:nvSpPr>
            <p:cNvPr id="20" name="Text Box 29">
              <a:extLst>
                <a:ext uri="{FF2B5EF4-FFF2-40B4-BE49-F238E27FC236}">
                  <a16:creationId xmlns:a16="http://schemas.microsoft.com/office/drawing/2014/main" id="{3488D7EE-75FD-4725-832C-DD9F9FD015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2877" y="2476417"/>
              <a:ext cx="552051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en-US" altLang="en-US" sz="2000" i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i="1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min</a:t>
              </a:r>
              <a:endParaRPr lang="en-US" altLang="en-US" sz="2000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 Box 29">
              <a:extLst>
                <a:ext uri="{FF2B5EF4-FFF2-40B4-BE49-F238E27FC236}">
                  <a16:creationId xmlns:a16="http://schemas.microsoft.com/office/drawing/2014/main" id="{F0E27A83-F573-4536-9AC5-B640207B20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7599" y="2864715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2" name="Text Box 29">
              <a:extLst>
                <a:ext uri="{FF2B5EF4-FFF2-40B4-BE49-F238E27FC236}">
                  <a16:creationId xmlns:a16="http://schemas.microsoft.com/office/drawing/2014/main" id="{C45139DA-722A-4FC0-9036-6068916DA4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7311" y="3247285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3" name="Text Box 29">
              <a:extLst>
                <a:ext uri="{FF2B5EF4-FFF2-40B4-BE49-F238E27FC236}">
                  <a16:creationId xmlns:a16="http://schemas.microsoft.com/office/drawing/2014/main" id="{06AD91FF-262F-43AF-BC9B-1BA086B3C2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0061" y="3608427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4" name="Text Box 29">
              <a:extLst>
                <a:ext uri="{FF2B5EF4-FFF2-40B4-BE49-F238E27FC236}">
                  <a16:creationId xmlns:a16="http://schemas.microsoft.com/office/drawing/2014/main" id="{2A247A3E-43A3-42B3-8971-2E3BB4467B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46332" y="3697098"/>
              <a:ext cx="579303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en-US" altLang="en-US" sz="2000" i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i="1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max</a:t>
              </a:r>
              <a:endParaRPr lang="en-US" altLang="en-US" sz="2000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C064679-C441-46A5-AEA8-3993EB479787}"/>
              </a:ext>
            </a:extLst>
          </p:cNvPr>
          <p:cNvCxnSpPr>
            <a:cxnSpLocks/>
            <a:endCxn id="18" idx="3"/>
          </p:cNvCxnSpPr>
          <p:nvPr/>
        </p:nvCxnSpPr>
        <p:spPr>
          <a:xfrm>
            <a:off x="1862254" y="5190588"/>
            <a:ext cx="2609462" cy="66171"/>
          </a:xfrm>
          <a:prstGeom prst="line">
            <a:avLst/>
          </a:prstGeom>
          <a:ln w="317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CE2035D-EE14-4906-ADA6-13D20B1214A6}"/>
              </a:ext>
            </a:extLst>
          </p:cNvPr>
          <p:cNvSpPr txBox="1"/>
          <p:nvPr/>
        </p:nvSpPr>
        <p:spPr>
          <a:xfrm>
            <a:off x="2432590" y="5256759"/>
            <a:ext cx="1459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bound:</a:t>
            </a:r>
          </a:p>
          <a:p>
            <a:pPr algn="ctr"/>
            <a:r>
              <a:rPr lang="en-US" altLang="zh-HK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</a:t>
            </a:r>
            <a:r>
              <a:rPr lang="en-US" altLang="zh-HK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HK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HK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AutoShape 3">
            <a:extLst>
              <a:ext uri="{FF2B5EF4-FFF2-40B4-BE49-F238E27FC236}">
                <a16:creationId xmlns:a16="http://schemas.microsoft.com/office/drawing/2014/main" id="{71A6597C-7BE5-4A40-805A-5373A625D53E}"/>
              </a:ext>
            </a:extLst>
          </p:cNvPr>
          <p:cNvCxnSpPr>
            <a:cxnSpLocks noChangeShapeType="1"/>
            <a:stCxn id="13" idx="4"/>
          </p:cNvCxnSpPr>
          <p:nvPr/>
        </p:nvCxnSpPr>
        <p:spPr bwMode="auto">
          <a:xfrm flipH="1">
            <a:off x="4010373" y="5105552"/>
            <a:ext cx="2474" cy="118121"/>
          </a:xfrm>
          <a:prstGeom prst="straightConnector1">
            <a:avLst/>
          </a:prstGeom>
          <a:noFill/>
          <a:ln w="6350">
            <a:solidFill>
              <a:srgbClr val="000000"/>
            </a:solidFill>
            <a:miter lim="800000"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65A0D407-2ADC-4B53-A180-3F9C21EA06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809" y="1055150"/>
            <a:ext cx="5133975" cy="771525"/>
          </a:xfrm>
          <a:prstGeom prst="rect">
            <a:avLst/>
          </a:prstGeom>
        </p:spPr>
      </p:pic>
      <p:graphicFrame>
        <p:nvGraphicFramePr>
          <p:cNvPr id="34" name="Chart 33">
            <a:extLst>
              <a:ext uri="{FF2B5EF4-FFF2-40B4-BE49-F238E27FC236}">
                <a16:creationId xmlns:a16="http://schemas.microsoft.com/office/drawing/2014/main" id="{CE3FA6F4-1A7A-447E-BF8B-E593B3C9BAA6}"/>
              </a:ext>
            </a:extLst>
          </p:cNvPr>
          <p:cNvGraphicFramePr/>
          <p:nvPr>
            <p:extLst/>
          </p:nvPr>
        </p:nvGraphicFramePr>
        <p:xfrm>
          <a:off x="6096000" y="2362552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cxnSp>
        <p:nvCxnSpPr>
          <p:cNvPr id="35" name="AutoShape 3">
            <a:extLst>
              <a:ext uri="{FF2B5EF4-FFF2-40B4-BE49-F238E27FC236}">
                <a16:creationId xmlns:a16="http://schemas.microsoft.com/office/drawing/2014/main" id="{4C272EA5-2D53-4C91-901D-736818DDF2B4}"/>
              </a:ext>
            </a:extLst>
          </p:cNvPr>
          <p:cNvCxnSpPr>
            <a:cxnSpLocks noChangeShapeType="1"/>
            <a:endCxn id="36" idx="4"/>
          </p:cNvCxnSpPr>
          <p:nvPr/>
        </p:nvCxnSpPr>
        <p:spPr bwMode="auto">
          <a:xfrm>
            <a:off x="8470070" y="3923081"/>
            <a:ext cx="1" cy="383487"/>
          </a:xfrm>
          <a:prstGeom prst="straightConnector1">
            <a:avLst/>
          </a:prstGeom>
          <a:noFill/>
          <a:ln w="6350">
            <a:solidFill>
              <a:srgbClr val="000000"/>
            </a:solidFill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BAEC79F-202B-4C68-B59E-3FAF27333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0633" y="4229044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GB"/>
            </a:defPPr>
            <a:lvl1pPr algn="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0B9C7A9-A444-4D3C-974C-F2D92AA80D97}"/>
              </a:ext>
            </a:extLst>
          </p:cNvPr>
          <p:cNvCxnSpPr/>
          <p:nvPr/>
        </p:nvCxnSpPr>
        <p:spPr bwMode="auto">
          <a:xfrm>
            <a:off x="7952509" y="2876428"/>
            <a:ext cx="0" cy="3150652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51BAF6A-9426-491B-BAFA-2DDA54A37014}"/>
              </a:ext>
            </a:extLst>
          </p:cNvPr>
          <p:cNvCxnSpPr/>
          <p:nvPr/>
        </p:nvCxnSpPr>
        <p:spPr bwMode="auto">
          <a:xfrm>
            <a:off x="10598727" y="2855312"/>
            <a:ext cx="0" cy="3150652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AutoShape 3">
            <a:extLst>
              <a:ext uri="{FF2B5EF4-FFF2-40B4-BE49-F238E27FC236}">
                <a16:creationId xmlns:a16="http://schemas.microsoft.com/office/drawing/2014/main" id="{4DB03482-7D14-49FA-B511-6E7BB280837F}"/>
              </a:ext>
            </a:extLst>
          </p:cNvPr>
          <p:cNvCxnSpPr>
            <a:cxnSpLocks noChangeShapeType="1"/>
            <a:endCxn id="43" idx="4"/>
          </p:cNvCxnSpPr>
          <p:nvPr/>
        </p:nvCxnSpPr>
        <p:spPr bwMode="auto">
          <a:xfrm>
            <a:off x="9237737" y="3923081"/>
            <a:ext cx="14073" cy="812670"/>
          </a:xfrm>
          <a:prstGeom prst="straightConnector1">
            <a:avLst/>
          </a:prstGeom>
          <a:noFill/>
          <a:ln w="6350">
            <a:solidFill>
              <a:srgbClr val="000000"/>
            </a:solidFill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AutoShape 3">
            <a:extLst>
              <a:ext uri="{FF2B5EF4-FFF2-40B4-BE49-F238E27FC236}">
                <a16:creationId xmlns:a16="http://schemas.microsoft.com/office/drawing/2014/main" id="{0485778C-EA92-43E4-BB63-7DD2614CF2E0}"/>
              </a:ext>
            </a:extLst>
          </p:cNvPr>
          <p:cNvCxnSpPr>
            <a:cxnSpLocks noChangeShapeType="1"/>
            <a:endCxn id="42" idx="4"/>
          </p:cNvCxnSpPr>
          <p:nvPr/>
        </p:nvCxnSpPr>
        <p:spPr bwMode="auto">
          <a:xfrm>
            <a:off x="10102326" y="3948816"/>
            <a:ext cx="11167" cy="1156736"/>
          </a:xfrm>
          <a:prstGeom prst="straightConnector1">
            <a:avLst/>
          </a:prstGeom>
          <a:noFill/>
          <a:ln w="6350">
            <a:solidFill>
              <a:srgbClr val="000000"/>
            </a:solidFill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D95C9AD6-BC04-4C24-A25B-6EFF4EB7C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4055" y="5028028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GB"/>
            </a:defPPr>
            <a:lvl1pPr algn="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6308EB8-433D-483B-AC9F-6DC74C1A0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2372" y="4658227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GB"/>
            </a:defPPr>
            <a:lvl1pPr algn="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6" name="Text Box 29">
            <a:extLst>
              <a:ext uri="{FF2B5EF4-FFF2-40B4-BE49-F238E27FC236}">
                <a16:creationId xmlns:a16="http://schemas.microsoft.com/office/drawing/2014/main" id="{608F949A-00BB-47DE-B713-E592EEA5B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23443" y="4588562"/>
            <a:ext cx="949597" cy="71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defPPr>
              <a:defRPr lang="en-GB"/>
            </a:defPPr>
            <a:lvl1pPr algn="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en-US" alt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 eaLnBrk="1" hangingPunct="1">
              <a:buClrTx/>
              <a:buFontTx/>
              <a:buNone/>
            </a:pPr>
            <a:r>
              <a:rPr lang="en-US" alt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–x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2000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A31E739-1D82-43B4-86F7-48DB378C3B3C}"/>
              </a:ext>
            </a:extLst>
          </p:cNvPr>
          <p:cNvGrpSpPr/>
          <p:nvPr/>
        </p:nvGrpSpPr>
        <p:grpSpPr>
          <a:xfrm>
            <a:off x="7734877" y="3417585"/>
            <a:ext cx="3174950" cy="2003693"/>
            <a:chOff x="3162877" y="2452033"/>
            <a:chExt cx="3174950" cy="2003693"/>
          </a:xfrm>
        </p:grpSpPr>
        <p:sp>
          <p:nvSpPr>
            <p:cNvPr id="48" name="Text Box 29">
              <a:extLst>
                <a:ext uri="{FF2B5EF4-FFF2-40B4-BE49-F238E27FC236}">
                  <a16:creationId xmlns:a16="http://schemas.microsoft.com/office/drawing/2014/main" id="{4BA3FC18-0285-4021-A48E-75BA4349F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2877" y="2452033"/>
              <a:ext cx="552051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defPPr>
                <a:defRPr lang="en-GB"/>
              </a:defPPr>
              <a:lvl1pPr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742950" indent="-285750"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en-US" altLang="en-US" sz="2000" i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i="1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min</a:t>
              </a:r>
              <a:endParaRPr lang="en-US" altLang="en-US" sz="2000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Text Box 29">
              <a:extLst>
                <a:ext uri="{FF2B5EF4-FFF2-40B4-BE49-F238E27FC236}">
                  <a16:creationId xmlns:a16="http://schemas.microsoft.com/office/drawing/2014/main" id="{8FE5FBE5-733E-441F-A14A-B313A56083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7599" y="3309723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defPPr>
                <a:defRPr lang="en-GB"/>
              </a:defPPr>
              <a:lvl1pPr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742950" indent="-285750"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0" name="Text Box 29">
              <a:extLst>
                <a:ext uri="{FF2B5EF4-FFF2-40B4-BE49-F238E27FC236}">
                  <a16:creationId xmlns:a16="http://schemas.microsoft.com/office/drawing/2014/main" id="{3E2D6919-1830-4E8C-9DE5-EED61DC88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7311" y="3692293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defPPr>
                <a:defRPr lang="en-GB"/>
              </a:defPPr>
              <a:lvl1pPr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742950" indent="-285750"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51" name="Text Box 29">
              <a:extLst>
                <a:ext uri="{FF2B5EF4-FFF2-40B4-BE49-F238E27FC236}">
                  <a16:creationId xmlns:a16="http://schemas.microsoft.com/office/drawing/2014/main" id="{B892E934-2B84-49E6-B164-DB7CF1A6D2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0061" y="4053435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defPPr>
                <a:defRPr lang="en-GB"/>
              </a:defPPr>
              <a:lvl1pPr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742950" indent="-285750"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52" name="Text Box 29">
              <a:extLst>
                <a:ext uri="{FF2B5EF4-FFF2-40B4-BE49-F238E27FC236}">
                  <a16:creationId xmlns:a16="http://schemas.microsoft.com/office/drawing/2014/main" id="{8CB47B89-E3C2-42CC-B22B-5017B2DA33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58524" y="3733674"/>
              <a:ext cx="579303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defPPr>
                <a:defRPr lang="en-GB"/>
              </a:defPPr>
              <a:lvl1pPr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742950" indent="-285750"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en-US" altLang="en-US" sz="2000" i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i="1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max</a:t>
              </a:r>
              <a:endParaRPr lang="en-US" altLang="en-US" sz="2000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3" name="Oval 52">
            <a:extLst>
              <a:ext uri="{FF2B5EF4-FFF2-40B4-BE49-F238E27FC236}">
                <a16:creationId xmlns:a16="http://schemas.microsoft.com/office/drawing/2014/main" id="{95A5EC75-B23D-48A3-99CA-6CF7B8E81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9051" y="3864708"/>
            <a:ext cx="78875" cy="77524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GB"/>
            </a:defPPr>
            <a:lvl1pPr algn="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332A94C-AB00-46FA-8F04-70C4F1CD2C88}"/>
              </a:ext>
            </a:extLst>
          </p:cNvPr>
          <p:cNvCxnSpPr>
            <a:cxnSpLocks/>
          </p:cNvCxnSpPr>
          <p:nvPr/>
        </p:nvCxnSpPr>
        <p:spPr>
          <a:xfrm>
            <a:off x="8019270" y="3897347"/>
            <a:ext cx="2563320" cy="51469"/>
          </a:xfrm>
          <a:prstGeom prst="line">
            <a:avLst/>
          </a:prstGeom>
          <a:ln w="317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F44095A-6286-4AC6-AD89-F4B8B2CA31F4}"/>
              </a:ext>
            </a:extLst>
          </p:cNvPr>
          <p:cNvSpPr txBox="1"/>
          <p:nvPr/>
        </p:nvSpPr>
        <p:spPr>
          <a:xfrm>
            <a:off x="8652687" y="3338306"/>
            <a:ext cx="1459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bound:</a:t>
            </a:r>
          </a:p>
          <a:p>
            <a:pPr algn="ctr"/>
            <a:r>
              <a:rPr lang="en-US" altLang="zh-HK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</a:t>
            </a:r>
            <a:r>
              <a:rPr lang="en-US" altLang="zh-HK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HK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HK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B07EEB6-E7BE-4E44-9558-E64C0353A645}"/>
              </a:ext>
            </a:extLst>
          </p:cNvPr>
          <p:cNvSpPr txBox="1"/>
          <p:nvPr/>
        </p:nvSpPr>
        <p:spPr>
          <a:xfrm>
            <a:off x="3983800" y="1621415"/>
            <a:ext cx="41389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HK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HK" altLang="en-US" sz="2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Right Brace 60">
            <a:extLst>
              <a:ext uri="{FF2B5EF4-FFF2-40B4-BE49-F238E27FC236}">
                <a16:creationId xmlns:a16="http://schemas.microsoft.com/office/drawing/2014/main" id="{BE5827AE-94DA-4CAC-9D4E-CF93EDB40B9D}"/>
              </a:ext>
            </a:extLst>
          </p:cNvPr>
          <p:cNvSpPr/>
          <p:nvPr/>
        </p:nvSpPr>
        <p:spPr>
          <a:xfrm rot="5400000">
            <a:off x="4073053" y="712405"/>
            <a:ext cx="227788" cy="183690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134D7B3-9049-4A6E-8820-200AEE69B3E2}"/>
              </a:ext>
            </a:extLst>
          </p:cNvPr>
          <p:cNvSpPr txBox="1"/>
          <p:nvPr/>
        </p:nvSpPr>
        <p:spPr>
          <a:xfrm>
            <a:off x="10465195" y="2234031"/>
            <a:ext cx="82632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HK" sz="26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endParaRPr lang="zh-HK" altLang="en-US" sz="2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Right Brace 62">
            <a:extLst>
              <a:ext uri="{FF2B5EF4-FFF2-40B4-BE49-F238E27FC236}">
                <a16:creationId xmlns:a16="http://schemas.microsoft.com/office/drawing/2014/main" id="{A90AB73B-66E2-4C86-AF7C-AD88B47CE7F1}"/>
              </a:ext>
            </a:extLst>
          </p:cNvPr>
          <p:cNvSpPr/>
          <p:nvPr/>
        </p:nvSpPr>
        <p:spPr>
          <a:xfrm rot="5400000">
            <a:off x="10635876" y="1243594"/>
            <a:ext cx="217334" cy="198930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01574B2-51FC-48C6-A35D-88B6F5C10C91}"/>
              </a:ext>
            </a:extLst>
          </p:cNvPr>
          <p:cNvSpPr txBox="1"/>
          <p:nvPr/>
        </p:nvSpPr>
        <p:spPr>
          <a:xfrm>
            <a:off x="10451055" y="1388443"/>
            <a:ext cx="82632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HK" sz="26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endParaRPr lang="zh-HK" altLang="en-US" sz="2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Right Brace 64">
            <a:extLst>
              <a:ext uri="{FF2B5EF4-FFF2-40B4-BE49-F238E27FC236}">
                <a16:creationId xmlns:a16="http://schemas.microsoft.com/office/drawing/2014/main" id="{F4E111AC-5EC1-4C78-9CB5-3C2A3181EE38}"/>
              </a:ext>
            </a:extLst>
          </p:cNvPr>
          <p:cNvSpPr/>
          <p:nvPr/>
        </p:nvSpPr>
        <p:spPr>
          <a:xfrm rot="5400000">
            <a:off x="10621736" y="398006"/>
            <a:ext cx="217334" cy="198930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2BEA542-57EB-4057-AFDC-0A82478B0DF0}"/>
              </a:ext>
            </a:extLst>
          </p:cNvPr>
          <p:cNvSpPr txBox="1"/>
          <p:nvPr/>
        </p:nvSpPr>
        <p:spPr>
          <a:xfrm>
            <a:off x="736978" y="4606938"/>
            <a:ext cx="108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 loose</a:t>
            </a:r>
            <a:endParaRPr lang="zh-HK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7A06123-5958-49A3-8604-4D28C67ED1D7}"/>
              </a:ext>
            </a:extLst>
          </p:cNvPr>
          <p:cNvCxnSpPr/>
          <p:nvPr/>
        </p:nvCxnSpPr>
        <p:spPr>
          <a:xfrm>
            <a:off x="1780946" y="4811585"/>
            <a:ext cx="58640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716A761C-4AD0-40E8-BB6E-51DBA33DBF0C}"/>
              </a:ext>
            </a:extLst>
          </p:cNvPr>
          <p:cNvSpPr txBox="1"/>
          <p:nvPr/>
        </p:nvSpPr>
        <p:spPr>
          <a:xfrm>
            <a:off x="10782421" y="4121902"/>
            <a:ext cx="108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 loose</a:t>
            </a:r>
            <a:endParaRPr lang="zh-HK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771FF76-CDBD-4BAC-8668-96BA961FEE45}"/>
              </a:ext>
            </a:extLst>
          </p:cNvPr>
          <p:cNvCxnSpPr>
            <a:cxnSpLocks/>
            <a:stCxn id="69" idx="1"/>
          </p:cNvCxnSpPr>
          <p:nvPr/>
        </p:nvCxnSpPr>
        <p:spPr>
          <a:xfrm flipH="1">
            <a:off x="10074055" y="4306568"/>
            <a:ext cx="70836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B43FB6B0-A8EB-480E-882F-E741DA824ACA}"/>
              </a:ext>
            </a:extLst>
          </p:cNvPr>
          <p:cNvSpPr/>
          <p:nvPr/>
        </p:nvSpPr>
        <p:spPr>
          <a:xfrm>
            <a:off x="47743" y="5900920"/>
            <a:ext cx="115180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HK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K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Can we develop the tighter lower and upper bound functions?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01B102-C38A-4ED8-A0C4-95F375F8F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6B57-15D4-4826-B22A-9BABB5E2B49E}" type="slidenum">
              <a:rPr lang="zh-HK" altLang="en-US" smtClean="0"/>
              <a:t>8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676020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9F48C-98A2-4575-910D-6BC67FF7B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56442"/>
            <a:ext cx="10515600" cy="1325563"/>
          </a:xfrm>
        </p:spPr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Work: Tangent and Chord Bounds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6" name="Chart 45">
            <a:extLst>
              <a:ext uri="{FF2B5EF4-FFF2-40B4-BE49-F238E27FC236}">
                <a16:creationId xmlns:a16="http://schemas.microsoft.com/office/drawing/2014/main" id="{78D1D405-64D7-4106-974C-3C926F9DB4C3}"/>
              </a:ext>
            </a:extLst>
          </p:cNvPr>
          <p:cNvGraphicFramePr/>
          <p:nvPr>
            <p:extLst/>
          </p:nvPr>
        </p:nvGraphicFramePr>
        <p:xfrm>
          <a:off x="0" y="2265522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47" name="AutoShape 3">
            <a:extLst>
              <a:ext uri="{FF2B5EF4-FFF2-40B4-BE49-F238E27FC236}">
                <a16:creationId xmlns:a16="http://schemas.microsoft.com/office/drawing/2014/main" id="{ACE50894-C738-4772-AE7B-2CC1A42E180A}"/>
              </a:ext>
            </a:extLst>
          </p:cNvPr>
          <p:cNvCxnSpPr>
            <a:cxnSpLocks noChangeShapeType="1"/>
            <a:stCxn id="48" idx="0"/>
          </p:cNvCxnSpPr>
          <p:nvPr/>
        </p:nvCxnSpPr>
        <p:spPr bwMode="auto">
          <a:xfrm flipH="1">
            <a:off x="2373630" y="4132014"/>
            <a:ext cx="441" cy="462688"/>
          </a:xfrm>
          <a:prstGeom prst="straightConnector1">
            <a:avLst/>
          </a:prstGeom>
          <a:noFill/>
          <a:ln w="6350">
            <a:solidFill>
              <a:srgbClr val="000000"/>
            </a:solidFill>
            <a:miter lim="800000"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" name="Oval 8">
            <a:extLst>
              <a:ext uri="{FF2B5EF4-FFF2-40B4-BE49-F238E27FC236}">
                <a16:creationId xmlns:a16="http://schemas.microsoft.com/office/drawing/2014/main" id="{DF7D048D-76E7-4D59-A6E3-D83429042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4633" y="4132014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CE31CC9-E044-45C6-AB85-AEE6CAAD346A}"/>
              </a:ext>
            </a:extLst>
          </p:cNvPr>
          <p:cNvCxnSpPr/>
          <p:nvPr/>
        </p:nvCxnSpPr>
        <p:spPr bwMode="auto">
          <a:xfrm>
            <a:off x="1856509" y="2779398"/>
            <a:ext cx="0" cy="3150652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02A6BE2-4DBF-4372-937F-22AA599AE474}"/>
              </a:ext>
            </a:extLst>
          </p:cNvPr>
          <p:cNvCxnSpPr/>
          <p:nvPr/>
        </p:nvCxnSpPr>
        <p:spPr bwMode="auto">
          <a:xfrm>
            <a:off x="4502727" y="2758282"/>
            <a:ext cx="0" cy="3150652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443A01E-3002-4BAB-9E89-EF758552830B}"/>
              </a:ext>
            </a:extLst>
          </p:cNvPr>
          <p:cNvCxnSpPr/>
          <p:nvPr/>
        </p:nvCxnSpPr>
        <p:spPr bwMode="auto">
          <a:xfrm>
            <a:off x="1866900" y="4476592"/>
            <a:ext cx="2640330" cy="655320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AutoShape 3">
            <a:extLst>
              <a:ext uri="{FF2B5EF4-FFF2-40B4-BE49-F238E27FC236}">
                <a16:creationId xmlns:a16="http://schemas.microsoft.com/office/drawing/2014/main" id="{D7420DD2-82DA-42C4-BEA9-9A60DF3289D8}"/>
              </a:ext>
            </a:extLst>
          </p:cNvPr>
          <p:cNvCxnSpPr>
            <a:cxnSpLocks noChangeShapeType="1"/>
            <a:stCxn id="54" idx="0"/>
          </p:cNvCxnSpPr>
          <p:nvPr/>
        </p:nvCxnSpPr>
        <p:spPr bwMode="auto">
          <a:xfrm>
            <a:off x="3155810" y="4561197"/>
            <a:ext cx="1410" cy="236705"/>
          </a:xfrm>
          <a:prstGeom prst="straightConnector1">
            <a:avLst/>
          </a:prstGeom>
          <a:noFill/>
          <a:ln w="6350">
            <a:solidFill>
              <a:srgbClr val="000000"/>
            </a:solidFill>
            <a:miter lim="800000"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226FA2DB-88AD-4722-9894-777F61D40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8055" y="4930998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4" name="Oval 8">
            <a:extLst>
              <a:ext uri="{FF2B5EF4-FFF2-40B4-BE49-F238E27FC236}">
                <a16:creationId xmlns:a16="http://schemas.microsoft.com/office/drawing/2014/main" id="{E6E9ED8C-9F6E-49E0-873F-6F41CCFF9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6372" y="4561197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7" name="Text Box 29">
            <a:extLst>
              <a:ext uri="{FF2B5EF4-FFF2-40B4-BE49-F238E27FC236}">
                <a16:creationId xmlns:a16="http://schemas.microsoft.com/office/drawing/2014/main" id="{36025338-9F55-48D9-AA5E-BC2D8C31E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7443" y="4491532"/>
            <a:ext cx="949597" cy="71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en-US" alt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 eaLnBrk="1" hangingPunct="1">
              <a:buClrTx/>
              <a:buFontTx/>
              <a:buNone/>
            </a:pPr>
            <a:r>
              <a:rPr lang="en-US" alt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–x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2000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 Box 29">
            <a:extLst>
              <a:ext uri="{FF2B5EF4-FFF2-40B4-BE49-F238E27FC236}">
                <a16:creationId xmlns:a16="http://schemas.microsoft.com/office/drawing/2014/main" id="{4C962F12-1EC3-463D-BA8A-E87C4391E4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0928" y="3539536"/>
            <a:ext cx="2538084" cy="617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</a:pPr>
            <a:r>
              <a:rPr lang="en-US" alt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tangent line </a:t>
            </a: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altLang="en-US" sz="16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1600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en-US" alt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 eaLnBrk="1" hangingPunct="1">
              <a:buClrTx/>
            </a:pP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US" altLang="en-US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F7A52A1-45FD-4723-9DB5-F84C2A8DF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4811" y="5093558"/>
            <a:ext cx="78875" cy="77524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48B7514-1E35-47BC-8E03-D867ABFC84A8}"/>
              </a:ext>
            </a:extLst>
          </p:cNvPr>
          <p:cNvGrpSpPr/>
          <p:nvPr/>
        </p:nvGrpSpPr>
        <p:grpSpPr>
          <a:xfrm>
            <a:off x="1638877" y="3344939"/>
            <a:ext cx="3162758" cy="1622972"/>
            <a:chOff x="3162877" y="2476417"/>
            <a:chExt cx="3162758" cy="1622972"/>
          </a:xfrm>
        </p:grpSpPr>
        <p:sp>
          <p:nvSpPr>
            <p:cNvPr id="61" name="Text Box 29">
              <a:extLst>
                <a:ext uri="{FF2B5EF4-FFF2-40B4-BE49-F238E27FC236}">
                  <a16:creationId xmlns:a16="http://schemas.microsoft.com/office/drawing/2014/main" id="{AA30EFCE-9C8B-467E-9F0C-F7BE31A05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2877" y="2476417"/>
              <a:ext cx="552051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en-US" altLang="en-US" sz="2000" i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i="1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min</a:t>
              </a:r>
              <a:endParaRPr lang="en-US" altLang="en-US" sz="2000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Text Box 29">
              <a:extLst>
                <a:ext uri="{FF2B5EF4-FFF2-40B4-BE49-F238E27FC236}">
                  <a16:creationId xmlns:a16="http://schemas.microsoft.com/office/drawing/2014/main" id="{B3AB06FC-E62B-4ACE-80B7-B1BF486D46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7599" y="2864715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3" name="Text Box 29">
              <a:extLst>
                <a:ext uri="{FF2B5EF4-FFF2-40B4-BE49-F238E27FC236}">
                  <a16:creationId xmlns:a16="http://schemas.microsoft.com/office/drawing/2014/main" id="{3F519B2B-CBF0-4CAC-BB39-EC6CAF38E6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7311" y="3247285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4" name="Text Box 29">
              <a:extLst>
                <a:ext uri="{FF2B5EF4-FFF2-40B4-BE49-F238E27FC236}">
                  <a16:creationId xmlns:a16="http://schemas.microsoft.com/office/drawing/2014/main" id="{27970017-18BF-4FA8-87AA-D8C7713E4B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0061" y="3608427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65" name="Text Box 29">
              <a:extLst>
                <a:ext uri="{FF2B5EF4-FFF2-40B4-BE49-F238E27FC236}">
                  <a16:creationId xmlns:a16="http://schemas.microsoft.com/office/drawing/2014/main" id="{F5CD2819-1F0A-4EA2-9D6C-361FEC9A09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46332" y="3697098"/>
              <a:ext cx="579303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en-US" altLang="en-US" sz="2000" i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i="1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max</a:t>
              </a:r>
              <a:endParaRPr lang="en-US" altLang="en-US" sz="2000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950997B-E6C2-4A86-9F93-26A1F8033ED1}"/>
              </a:ext>
            </a:extLst>
          </p:cNvPr>
          <p:cNvCxnSpPr>
            <a:cxnSpLocks/>
            <a:endCxn id="59" idx="3"/>
          </p:cNvCxnSpPr>
          <p:nvPr/>
        </p:nvCxnSpPr>
        <p:spPr>
          <a:xfrm>
            <a:off x="1866900" y="5093558"/>
            <a:ext cx="2609462" cy="66171"/>
          </a:xfrm>
          <a:prstGeom prst="line">
            <a:avLst/>
          </a:prstGeom>
          <a:ln w="317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48E526E-BFE5-432C-9F1A-8390D008A7C4}"/>
              </a:ext>
            </a:extLst>
          </p:cNvPr>
          <p:cNvSpPr txBox="1"/>
          <p:nvPr/>
        </p:nvSpPr>
        <p:spPr>
          <a:xfrm>
            <a:off x="2473603" y="5093480"/>
            <a:ext cx="1459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bound:</a:t>
            </a:r>
          </a:p>
          <a:p>
            <a:pPr algn="ctr"/>
            <a:r>
              <a:rPr lang="en-US" altLang="zh-HK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</a:t>
            </a:r>
            <a:r>
              <a:rPr lang="en-US" altLang="zh-HK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HK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HK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8" name="Chart 67">
            <a:extLst>
              <a:ext uri="{FF2B5EF4-FFF2-40B4-BE49-F238E27FC236}">
                <a16:creationId xmlns:a16="http://schemas.microsoft.com/office/drawing/2014/main" id="{9B1E3C49-9702-4EB6-A32B-85C52565C281}"/>
              </a:ext>
            </a:extLst>
          </p:cNvPr>
          <p:cNvGraphicFramePr/>
          <p:nvPr>
            <p:extLst/>
          </p:nvPr>
        </p:nvGraphicFramePr>
        <p:xfrm>
          <a:off x="6168085" y="2265522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9" name="AutoShape 3">
            <a:extLst>
              <a:ext uri="{FF2B5EF4-FFF2-40B4-BE49-F238E27FC236}">
                <a16:creationId xmlns:a16="http://schemas.microsoft.com/office/drawing/2014/main" id="{5BAC084F-2032-4ACB-81AC-0095DD5CC18C}"/>
              </a:ext>
            </a:extLst>
          </p:cNvPr>
          <p:cNvCxnSpPr>
            <a:cxnSpLocks noChangeShapeType="1"/>
            <a:endCxn id="70" idx="4"/>
          </p:cNvCxnSpPr>
          <p:nvPr/>
        </p:nvCxnSpPr>
        <p:spPr bwMode="auto">
          <a:xfrm>
            <a:off x="8540445" y="4048602"/>
            <a:ext cx="1711" cy="160936"/>
          </a:xfrm>
          <a:prstGeom prst="straightConnector1">
            <a:avLst/>
          </a:prstGeom>
          <a:noFill/>
          <a:ln w="6350">
            <a:solidFill>
              <a:srgbClr val="000000"/>
            </a:solidFill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8B643BEA-F373-4693-93A6-6B824CC6E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2718" y="4132014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GB"/>
            </a:defPPr>
            <a:lvl1pPr algn="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F730C98-A17F-4719-9DE1-AA3DE81F3233}"/>
              </a:ext>
            </a:extLst>
          </p:cNvPr>
          <p:cNvCxnSpPr/>
          <p:nvPr/>
        </p:nvCxnSpPr>
        <p:spPr bwMode="auto">
          <a:xfrm>
            <a:off x="8027365" y="3804762"/>
            <a:ext cx="2661920" cy="1315720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54E6451-91F5-418B-8504-731A6FD94C48}"/>
              </a:ext>
            </a:extLst>
          </p:cNvPr>
          <p:cNvCxnSpPr/>
          <p:nvPr/>
        </p:nvCxnSpPr>
        <p:spPr bwMode="auto">
          <a:xfrm>
            <a:off x="8024594" y="2779398"/>
            <a:ext cx="0" cy="3150652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9C78467-94E4-444C-8ECE-6459D9119500}"/>
              </a:ext>
            </a:extLst>
          </p:cNvPr>
          <p:cNvCxnSpPr/>
          <p:nvPr/>
        </p:nvCxnSpPr>
        <p:spPr bwMode="auto">
          <a:xfrm>
            <a:off x="10670812" y="2758282"/>
            <a:ext cx="0" cy="3150652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AutoShape 3">
            <a:extLst>
              <a:ext uri="{FF2B5EF4-FFF2-40B4-BE49-F238E27FC236}">
                <a16:creationId xmlns:a16="http://schemas.microsoft.com/office/drawing/2014/main" id="{3789AA43-14FF-4FA5-94FF-3DD2F490F517}"/>
              </a:ext>
            </a:extLst>
          </p:cNvPr>
          <p:cNvCxnSpPr>
            <a:cxnSpLocks noChangeShapeType="1"/>
            <a:endCxn id="77" idx="4"/>
          </p:cNvCxnSpPr>
          <p:nvPr/>
        </p:nvCxnSpPr>
        <p:spPr bwMode="auto">
          <a:xfrm>
            <a:off x="9320225" y="4444842"/>
            <a:ext cx="3670" cy="193879"/>
          </a:xfrm>
          <a:prstGeom prst="straightConnector1">
            <a:avLst/>
          </a:prstGeom>
          <a:noFill/>
          <a:ln w="6350">
            <a:solidFill>
              <a:srgbClr val="000000"/>
            </a:solidFill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" name="AutoShape 3">
            <a:extLst>
              <a:ext uri="{FF2B5EF4-FFF2-40B4-BE49-F238E27FC236}">
                <a16:creationId xmlns:a16="http://schemas.microsoft.com/office/drawing/2014/main" id="{74576AE5-D87D-4CF0-9D35-6A61CFEA83E5}"/>
              </a:ext>
            </a:extLst>
          </p:cNvPr>
          <p:cNvCxnSpPr>
            <a:cxnSpLocks noChangeShapeType="1"/>
            <a:endCxn id="76" idx="4"/>
          </p:cNvCxnSpPr>
          <p:nvPr/>
        </p:nvCxnSpPr>
        <p:spPr bwMode="auto">
          <a:xfrm>
            <a:off x="10183825" y="4851242"/>
            <a:ext cx="1753" cy="157280"/>
          </a:xfrm>
          <a:prstGeom prst="straightConnector1">
            <a:avLst/>
          </a:prstGeom>
          <a:noFill/>
          <a:ln w="6350">
            <a:solidFill>
              <a:srgbClr val="000000"/>
            </a:solidFill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88131272-A451-40DB-BBDF-C78045411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6140" y="4930998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GB"/>
            </a:defPPr>
            <a:lvl1pPr algn="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213F48D1-4AA0-40F8-AF95-5BD1788F0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4457" y="4561197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GB"/>
            </a:defPPr>
            <a:lvl1pPr algn="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0" name="Text Box 29">
            <a:extLst>
              <a:ext uri="{FF2B5EF4-FFF2-40B4-BE49-F238E27FC236}">
                <a16:creationId xmlns:a16="http://schemas.microsoft.com/office/drawing/2014/main" id="{9EED9953-54AC-4054-A69D-B38232A33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95528" y="4491532"/>
            <a:ext cx="949597" cy="71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defPPr>
              <a:defRPr lang="en-GB"/>
            </a:defPPr>
            <a:lvl1pPr algn="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en-US" alt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 eaLnBrk="1" hangingPunct="1">
              <a:buClrTx/>
              <a:buFontTx/>
              <a:buNone/>
            </a:pPr>
            <a:r>
              <a:rPr lang="en-US" alt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–x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2000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6E9FF2C2-1E33-4C2A-8904-675D8D876B40}"/>
              </a:ext>
            </a:extLst>
          </p:cNvPr>
          <p:cNvGrpSpPr/>
          <p:nvPr/>
        </p:nvGrpSpPr>
        <p:grpSpPr>
          <a:xfrm>
            <a:off x="7806962" y="3320555"/>
            <a:ext cx="3174950" cy="2003693"/>
            <a:chOff x="3162877" y="2452033"/>
            <a:chExt cx="3174950" cy="2003693"/>
          </a:xfrm>
        </p:grpSpPr>
        <p:sp>
          <p:nvSpPr>
            <p:cNvPr id="82" name="Text Box 29">
              <a:extLst>
                <a:ext uri="{FF2B5EF4-FFF2-40B4-BE49-F238E27FC236}">
                  <a16:creationId xmlns:a16="http://schemas.microsoft.com/office/drawing/2014/main" id="{F7D99AED-FE49-4463-A18B-7AB9E28674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2877" y="2452033"/>
              <a:ext cx="552051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defPPr>
                <a:defRPr lang="en-GB"/>
              </a:defPPr>
              <a:lvl1pPr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742950" indent="-285750"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en-US" altLang="en-US" sz="2000" i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i="1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min</a:t>
              </a:r>
              <a:endParaRPr lang="en-US" altLang="en-US" sz="2000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Text Box 29">
              <a:extLst>
                <a:ext uri="{FF2B5EF4-FFF2-40B4-BE49-F238E27FC236}">
                  <a16:creationId xmlns:a16="http://schemas.microsoft.com/office/drawing/2014/main" id="{B6EF4D8D-4F31-41F1-B386-EBD87F5DB6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7599" y="3309723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defPPr>
                <a:defRPr lang="en-GB"/>
              </a:defPPr>
              <a:lvl1pPr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742950" indent="-285750"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84" name="Text Box 29">
              <a:extLst>
                <a:ext uri="{FF2B5EF4-FFF2-40B4-BE49-F238E27FC236}">
                  <a16:creationId xmlns:a16="http://schemas.microsoft.com/office/drawing/2014/main" id="{A6369355-023A-4C14-BD61-CE4A3E6F00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7311" y="3692293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defPPr>
                <a:defRPr lang="en-GB"/>
              </a:defPPr>
              <a:lvl1pPr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742950" indent="-285750"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85" name="Text Box 29">
              <a:extLst>
                <a:ext uri="{FF2B5EF4-FFF2-40B4-BE49-F238E27FC236}">
                  <a16:creationId xmlns:a16="http://schemas.microsoft.com/office/drawing/2014/main" id="{B6293358-53BB-40BF-A1EF-18E750325D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0061" y="4053435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defPPr>
                <a:defRPr lang="en-GB"/>
              </a:defPPr>
              <a:lvl1pPr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742950" indent="-285750"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86" name="Text Box 29">
              <a:extLst>
                <a:ext uri="{FF2B5EF4-FFF2-40B4-BE49-F238E27FC236}">
                  <a16:creationId xmlns:a16="http://schemas.microsoft.com/office/drawing/2014/main" id="{956A3043-0C94-47C2-AEE9-D9540B7DFA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58524" y="3733674"/>
              <a:ext cx="579303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defPPr>
                <a:defRPr lang="en-GB"/>
              </a:defPPr>
              <a:lvl1pPr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742950" indent="-285750"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r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en-US" altLang="en-US" sz="2000" i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i="1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max</a:t>
              </a:r>
              <a:endParaRPr lang="en-US" altLang="en-US" sz="2000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7" name="Oval 86">
            <a:extLst>
              <a:ext uri="{FF2B5EF4-FFF2-40B4-BE49-F238E27FC236}">
                <a16:creationId xmlns:a16="http://schemas.microsoft.com/office/drawing/2014/main" id="{5D2323F3-8EA5-40F1-96E7-FB4830854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136" y="3767678"/>
            <a:ext cx="78875" cy="77524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GB"/>
            </a:defPPr>
            <a:lvl1pPr algn="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B278F13-9014-4909-8F4F-F08082F56B46}"/>
              </a:ext>
            </a:extLst>
          </p:cNvPr>
          <p:cNvSpPr txBox="1"/>
          <p:nvPr/>
        </p:nvSpPr>
        <p:spPr>
          <a:xfrm>
            <a:off x="9216085" y="3916594"/>
            <a:ext cx="1518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chord:</a:t>
            </a:r>
          </a:p>
          <a:p>
            <a:pPr algn="ctr"/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HK" sz="16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(x)=m</a:t>
            </a:r>
            <a:r>
              <a:rPr lang="en-US" altLang="zh-HK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+ c</a:t>
            </a:r>
            <a:r>
              <a:rPr lang="en-US" altLang="zh-HK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HK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B3F2A58E-D0FB-4786-B44B-C746B7D99D03}"/>
              </a:ext>
            </a:extLst>
          </p:cNvPr>
          <p:cNvCxnSpPr>
            <a:cxnSpLocks/>
          </p:cNvCxnSpPr>
          <p:nvPr/>
        </p:nvCxnSpPr>
        <p:spPr>
          <a:xfrm>
            <a:off x="8091355" y="3800317"/>
            <a:ext cx="2563320" cy="51469"/>
          </a:xfrm>
          <a:prstGeom prst="line">
            <a:avLst/>
          </a:prstGeom>
          <a:ln w="317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A42AAFEC-97C2-4234-9338-E06650A6AC81}"/>
              </a:ext>
            </a:extLst>
          </p:cNvPr>
          <p:cNvSpPr txBox="1"/>
          <p:nvPr/>
        </p:nvSpPr>
        <p:spPr>
          <a:xfrm>
            <a:off x="8724772" y="3241276"/>
            <a:ext cx="1459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bound:</a:t>
            </a:r>
          </a:p>
          <a:p>
            <a:pPr algn="ctr"/>
            <a:r>
              <a:rPr lang="en-US" altLang="zh-HK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</a:t>
            </a:r>
            <a:r>
              <a:rPr lang="en-US" altLang="zh-HK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HK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HK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F1B92208-65D3-4933-B8EE-EE5B690221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8079" y="811817"/>
            <a:ext cx="6048375" cy="352425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34693D43-2676-46C3-99C0-CF99AF3837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2000" y="1709671"/>
            <a:ext cx="6029325" cy="333375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CE08DB81-C118-4B53-9158-E435439F75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103" y="894357"/>
            <a:ext cx="5133975" cy="771525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F69A4894-BEC0-40D4-AA1E-7373BF949904}"/>
              </a:ext>
            </a:extLst>
          </p:cNvPr>
          <p:cNvSpPr txBox="1"/>
          <p:nvPr/>
        </p:nvSpPr>
        <p:spPr>
          <a:xfrm>
            <a:off x="4015094" y="1460622"/>
            <a:ext cx="41389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HK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HK" altLang="en-US" sz="2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Right Brace 94">
            <a:extLst>
              <a:ext uri="{FF2B5EF4-FFF2-40B4-BE49-F238E27FC236}">
                <a16:creationId xmlns:a16="http://schemas.microsoft.com/office/drawing/2014/main" id="{C5390E48-310B-4952-B13D-849191AC5118}"/>
              </a:ext>
            </a:extLst>
          </p:cNvPr>
          <p:cNvSpPr/>
          <p:nvPr/>
        </p:nvSpPr>
        <p:spPr>
          <a:xfrm rot="5400000">
            <a:off x="4104347" y="551612"/>
            <a:ext cx="227788" cy="183690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7DC8EEC-41B7-4155-A106-8039832DA655}"/>
              </a:ext>
            </a:extLst>
          </p:cNvPr>
          <p:cNvSpPr txBox="1"/>
          <p:nvPr/>
        </p:nvSpPr>
        <p:spPr>
          <a:xfrm>
            <a:off x="10496489" y="2073238"/>
            <a:ext cx="82632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HK" sz="26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endParaRPr lang="zh-HK" altLang="en-US" sz="2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Right Brace 96">
            <a:extLst>
              <a:ext uri="{FF2B5EF4-FFF2-40B4-BE49-F238E27FC236}">
                <a16:creationId xmlns:a16="http://schemas.microsoft.com/office/drawing/2014/main" id="{63F09B1F-396C-41D1-9153-07C32ACC6317}"/>
              </a:ext>
            </a:extLst>
          </p:cNvPr>
          <p:cNvSpPr/>
          <p:nvPr/>
        </p:nvSpPr>
        <p:spPr>
          <a:xfrm rot="5400000">
            <a:off x="10667170" y="1082801"/>
            <a:ext cx="217334" cy="198930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FDA5B36-BF81-401D-B6BA-EB82A423C59B}"/>
              </a:ext>
            </a:extLst>
          </p:cNvPr>
          <p:cNvSpPr txBox="1"/>
          <p:nvPr/>
        </p:nvSpPr>
        <p:spPr>
          <a:xfrm>
            <a:off x="10482349" y="1227650"/>
            <a:ext cx="82632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HK" sz="26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endParaRPr lang="zh-HK" altLang="en-US" sz="2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Right Brace 98">
            <a:extLst>
              <a:ext uri="{FF2B5EF4-FFF2-40B4-BE49-F238E27FC236}">
                <a16:creationId xmlns:a16="http://schemas.microsoft.com/office/drawing/2014/main" id="{8EB94947-9572-4AF5-8BC6-07D22343BC16}"/>
              </a:ext>
            </a:extLst>
          </p:cNvPr>
          <p:cNvSpPr/>
          <p:nvPr/>
        </p:nvSpPr>
        <p:spPr>
          <a:xfrm rot="5400000">
            <a:off x="10653030" y="237213"/>
            <a:ext cx="217334" cy="198930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C21518F-B204-40A7-9F44-73D3552F1856}"/>
              </a:ext>
            </a:extLst>
          </p:cNvPr>
          <p:cNvSpPr txBox="1"/>
          <p:nvPr/>
        </p:nvSpPr>
        <p:spPr>
          <a:xfrm>
            <a:off x="0" y="6363693"/>
            <a:ext cx="85404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How to compute these tight bounds quickly?</a:t>
            </a:r>
            <a:endParaRPr lang="zh-HK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4F9644-8C9A-4832-9C01-3867EA36B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6B57-15D4-4826-B22A-9BABB5E2B49E}" type="slidenum">
              <a:rPr lang="zh-HK" altLang="en-US" smtClean="0"/>
              <a:t>9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85254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1707</Words>
  <Application>Microsoft Office PowerPoint</Application>
  <PresentationFormat>Widescreen</PresentationFormat>
  <Paragraphs>243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新細明體</vt:lpstr>
      <vt:lpstr>Arial</vt:lpstr>
      <vt:lpstr>Calibri</vt:lpstr>
      <vt:lpstr>Calibri Light</vt:lpstr>
      <vt:lpstr>Cambria Math</vt:lpstr>
      <vt:lpstr>Symbol</vt:lpstr>
      <vt:lpstr>Times New Roman</vt:lpstr>
      <vt:lpstr>Office Theme</vt:lpstr>
      <vt:lpstr>KARL: Fast Kernel Aggregation Queries</vt:lpstr>
      <vt:lpstr>Kernel Density Estimation/ Classification</vt:lpstr>
      <vt:lpstr>Kernel Support Vector Machine Classification</vt:lpstr>
      <vt:lpstr>Kernel Aggregation Queries (KAQ)</vt:lpstr>
      <vt:lpstr>Kernel Aggregation Queries are slow!</vt:lpstr>
      <vt:lpstr>Existing Work: Bounding Functions</vt:lpstr>
      <vt:lpstr>Existing Work: Bounding Functions</vt:lpstr>
      <vt:lpstr>Weakness of Existing Bound Functions</vt:lpstr>
      <vt:lpstr>Our Work: Tangent and Chord Bounds</vt:lpstr>
      <vt:lpstr>O(d)-time Tighter Linear Bound</vt:lpstr>
      <vt:lpstr>Advanced Version:  Optimized Tangent Bounds</vt:lpstr>
      <vt:lpstr>Other kernel functions: Polynomial kernel</vt:lpstr>
      <vt:lpstr>Wrong Bound Functions for Tangent and Chord</vt:lpstr>
      <vt:lpstr>Correct Bound Functions via Rotation</vt:lpstr>
      <vt:lpstr>Experimental Results (Gaussian kernel):</vt:lpstr>
      <vt:lpstr>Experimental Results (Polynomial kernel):</vt:lpstr>
      <vt:lpstr>Conclusion and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Kernel Aggregation Queries</dc:title>
  <dc:creator>Edison</dc:creator>
  <cp:lastModifiedBy>Edison</cp:lastModifiedBy>
  <cp:revision>18</cp:revision>
  <dcterms:created xsi:type="dcterms:W3CDTF">2018-11-27T13:49:18Z</dcterms:created>
  <dcterms:modified xsi:type="dcterms:W3CDTF">2019-02-01T04:46:49Z</dcterms:modified>
</cp:coreProperties>
</file>