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2" r:id="rId2"/>
    <p:sldId id="314" r:id="rId3"/>
    <p:sldId id="290" r:id="rId4"/>
    <p:sldId id="293" r:id="rId5"/>
    <p:sldId id="292" r:id="rId6"/>
    <p:sldId id="315" r:id="rId7"/>
    <p:sldId id="294" r:id="rId8"/>
    <p:sldId id="295" r:id="rId9"/>
    <p:sldId id="296" r:id="rId10"/>
    <p:sldId id="316" r:id="rId11"/>
    <p:sldId id="301" r:id="rId12"/>
    <p:sldId id="298" r:id="rId13"/>
    <p:sldId id="300" r:id="rId14"/>
    <p:sldId id="311" r:id="rId1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DF-4BBE-B99A-7883FB504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405-4DAD-9083-F17A2CE79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CD-4879-A392-E80C5F831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796B2-CECE-48E9-B3FE-720105A41541}" type="datetimeFigureOut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32525-796E-445D-862A-04C0833E61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109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B561-9A97-4F17-B7B9-5CFD3A81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DCE7F-F71F-4891-90BB-7AA27822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7F79-6A98-47C3-8902-F4B4E2EC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31C5-B29B-4C25-8844-0034E87C4BC6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B95F-6F8B-4E5F-8F8F-5FE50C99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B139-4483-4D48-AE1F-4811B9D6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078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8649-27B7-428B-A38F-B92EC767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ACA09-74D3-4F28-A387-AADF48902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6F3D-6F87-4D5D-83BB-6D9D3A9E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906-0844-4288-A8FB-1A0AFF7F7240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2F513-8B33-4935-AE7D-A924D16B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6CAF-80CA-43D6-8C98-2D7FF369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5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B9368-0F8F-4581-A7FA-EF3015966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2323-4746-4A70-AAEA-807809F8B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F85F-C156-4C15-A24C-84D9BC2E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CA5A-A448-4E94-AF68-F9F1CC20894F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6DDF-77B4-430B-8E0B-7BA66CE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6AFC-638B-4798-89EA-F332B379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603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C13B-5141-48D5-BA23-84F8FC0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7566-4AED-423B-92FD-504D6F2A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8EE2-369F-4E53-9D1F-7B1D9A0A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5316-E0E8-4F62-A434-791C6A026C4E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6003-27B9-4BF7-B219-87669144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57D7-554B-471C-AABF-2816B404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784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93D8-A805-4020-9769-B31916E9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52B6-6A4E-4C7C-A915-E13AC895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636-6CDA-4E2E-A14A-2CEC5800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757-3013-405D-BA55-43C4530FF661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8D33-5850-4D7C-8007-3190578B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F1BC-7B42-4307-BB06-5972443B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55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9B06-7983-4A90-9A4A-D65C779C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6EF4-B276-4898-B6B1-639DFAAA7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52735-4F8D-4234-AEF1-337E33A5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C8F1-0F60-4158-879D-F3ADAAA0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5B7A-80D9-46D8-AD13-BC1A6ED2C9AB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221CC-517C-4C77-AB6F-9E6D7FAB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F3A3-1D22-447D-9A71-37CA956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681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7587-468B-433E-A2B3-A173D1FF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1897-91C0-47D1-9303-154E37B3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26E6C-9218-41A0-89D9-04085AEC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5FFD8-D4DA-4F1A-8144-34828A3CA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27B11-7109-408A-B413-AD4AA988F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9D196-D85F-4AF5-9057-5ABD5685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15C-99C0-4DC9-8DA1-4CEF9FF5D133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B000-12F8-4992-883E-6A3EEAB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C0946-D31D-4001-9308-DF98ABB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99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3FB2-90B6-4825-AD56-D46C7FB4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9953C-C38C-4C8F-8D12-AF21B02E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159-DC91-466D-BF21-D1290BA69855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880BD-EF41-4D28-8536-66786C9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C8F49-5E4B-421D-B546-E00BF87B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563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E6EA5-1C53-4F2A-B930-32CEF3AD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61E-3050-467B-9CCD-D5DD34C20EBF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8941A-0775-419C-8286-AA61A0C7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2B7FA-AA6C-415C-B0AF-6BD59AF9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30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0BE-6AB0-4ED0-B475-0F7B28F0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1338-7E56-4A33-B489-F73BCF7D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22137-02D2-4546-9DF7-EC60130B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CB105-E424-4EFC-BBED-3C8EAD3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0766-C753-43D7-99E2-AFC1147051F5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3831-DF7C-4AAC-A860-2D7DE555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3597-96E7-4019-84E8-616B7EE7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653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616A-6EBD-4098-BE13-A055DF9B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6D59F-ECA0-48AE-B9C1-2EE29BAC2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98DA7-4DCC-4748-A855-04A8BA88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53BB8-A31A-47C4-B287-6BF38B78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1A1E-33AE-4FB9-A723-29464B340953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3F13-96C9-413C-AF66-77831B24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9C12-D6CF-4E78-878B-F9554280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6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84836-610F-4F62-90BB-D66A788D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867A-CD3F-4915-91CE-EC8C7C19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B8AB-0F86-4D51-B364-672E4E1CF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4368-AAF9-4E5D-9858-94B28A4846B0}" type="datetime1">
              <a:rPr lang="zh-HK" altLang="en-US" smtClean="0"/>
              <a:t>5/4/2019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6A28-83CD-4017-AA03-A81C0105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8DC9-0ABD-4BE6-8A84-298BB2C35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03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cjlin/libsvm/" TargetMode="External"/><Relationship Id="rId2" Type="http://schemas.openxmlformats.org/officeDocument/2006/relationships/hyperlink" Target="https://github.com/edisonchan2013928/KARL-Fast-Kernel-Aggregation-Qu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05C-320F-4CBB-A10F-065E62A5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34" y="968539"/>
            <a:ext cx="12902268" cy="2387600"/>
          </a:xfrm>
        </p:spPr>
        <p:txBody>
          <a:bodyPr>
            <a:normAutofit/>
          </a:bodyPr>
          <a:lstStyle/>
          <a:p>
            <a:r>
              <a:rPr lang="en-US" altLang="zh-HK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 Fast Kernel Aggregation Queries</a:t>
            </a:r>
            <a:endParaRPr lang="zh-HK" altLang="en-US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93B-C9AE-4880-B782-405EF8DFB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(Edison) Tsz Nam Chan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 Lung Yiu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Leong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The University of Hong Kong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Hong Kong Polytechnic University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University of Macau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(Presented by: Edison)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40DAC-6E44-4E8B-A71E-8B59B92B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26" y="362114"/>
            <a:ext cx="1571625" cy="180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397E4-2D2F-4CF6-AB0C-C91D5489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77" y="362114"/>
            <a:ext cx="1713320" cy="175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A727A-64F3-41E1-9C32-086C0536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367" y="383786"/>
            <a:ext cx="1759815" cy="175687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FFA72-7E08-4EE5-93F7-E3D13D7B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9013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F48C-98A2-4575-910D-6BC67FF7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6442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Work: Tangent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F9644-8C9A-4832-9C01-3867EA36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10</a:t>
            </a:fld>
            <a:endParaRPr lang="zh-HK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CD0CE0-51CF-4D16-9FF8-0966F642AD13}"/>
              </a:ext>
            </a:extLst>
          </p:cNvPr>
          <p:cNvSpPr txBox="1"/>
          <p:nvPr/>
        </p:nvSpPr>
        <p:spPr>
          <a:xfrm>
            <a:off x="6609740" y="1281792"/>
            <a:ext cx="40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A6378EA6-803C-4D27-98A7-F37E62C5A025}"/>
              </a:ext>
            </a:extLst>
          </p:cNvPr>
          <p:cNvSpPr/>
          <p:nvPr/>
        </p:nvSpPr>
        <p:spPr>
          <a:xfrm rot="5400000">
            <a:off x="6723340" y="603045"/>
            <a:ext cx="110722" cy="14682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AF27D9-F1C6-46A4-9327-614B5958A1DE}"/>
              </a:ext>
            </a:extLst>
          </p:cNvPr>
          <p:cNvSpPr txBox="1"/>
          <p:nvPr/>
        </p:nvSpPr>
        <p:spPr>
          <a:xfrm>
            <a:off x="7367753" y="2031796"/>
            <a:ext cx="694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1150502-8BA1-4C0A-AA46-A542AA07521B}"/>
                  </a:ext>
                </a:extLst>
              </p:cNvPr>
              <p:cNvSpPr txBox="1"/>
              <p:nvPr/>
            </p:nvSpPr>
            <p:spPr>
              <a:xfrm>
                <a:off x="3765799" y="1750824"/>
                <a:ext cx="4938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1150502-8BA1-4C0A-AA46-A542AA07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799" y="1750824"/>
                <a:ext cx="4938531" cy="276999"/>
              </a:xfrm>
              <a:prstGeom prst="rect">
                <a:avLst/>
              </a:prstGeom>
              <a:blipFill>
                <a:blip r:embed="rId2"/>
                <a:stretch>
                  <a:fillRect l="-741" t="-4348" r="-1358" b="-3260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1AD84A9-342C-441F-912F-229B0F25C6C8}"/>
                  </a:ext>
                </a:extLst>
              </p:cNvPr>
              <p:cNvSpPr txBox="1"/>
              <p:nvPr/>
            </p:nvSpPr>
            <p:spPr>
              <a:xfrm>
                <a:off x="3884054" y="816308"/>
                <a:ext cx="3740063" cy="706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1AD84A9-342C-441F-912F-229B0F25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54" y="816308"/>
                <a:ext cx="3740063" cy="706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CEA87CE7-C0EF-44B3-9617-A12232475B4C}"/>
              </a:ext>
            </a:extLst>
          </p:cNvPr>
          <p:cNvSpPr/>
          <p:nvPr/>
        </p:nvSpPr>
        <p:spPr>
          <a:xfrm rot="5400000">
            <a:off x="7586408" y="1213405"/>
            <a:ext cx="95797" cy="1812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977438-5A66-4261-A3C0-A3C78B42FAF0}"/>
              </a:ext>
            </a:extLst>
          </p:cNvPr>
          <p:cNvSpPr/>
          <p:nvPr/>
        </p:nvSpPr>
        <p:spPr>
          <a:xfrm>
            <a:off x="6956111" y="4725602"/>
            <a:ext cx="490745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2: </a:t>
            </a:r>
          </a:p>
          <a:p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compute this tighter bound quickly?</a:t>
            </a:r>
            <a:endParaRPr lang="zh-HK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A1D886C-564B-489E-A525-8B141A866044}"/>
              </a:ext>
            </a:extLst>
          </p:cNvPr>
          <p:cNvGraphicFramePr/>
          <p:nvPr>
            <p:extLst/>
          </p:nvPr>
        </p:nvGraphicFramePr>
        <p:xfrm>
          <a:off x="385842" y="237469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4" name="AutoShape 3">
            <a:extLst>
              <a:ext uri="{FF2B5EF4-FFF2-40B4-BE49-F238E27FC236}">
                <a16:creationId xmlns:a16="http://schemas.microsoft.com/office/drawing/2014/main" id="{10FE2A06-2ABD-4862-9D6A-722C3746693D}"/>
              </a:ext>
            </a:extLst>
          </p:cNvPr>
          <p:cNvCxnSpPr>
            <a:cxnSpLocks noChangeShapeType="1"/>
            <a:stCxn id="35" idx="0"/>
          </p:cNvCxnSpPr>
          <p:nvPr/>
        </p:nvCxnSpPr>
        <p:spPr bwMode="auto">
          <a:xfrm flipH="1">
            <a:off x="2759472" y="4241191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8">
            <a:extLst>
              <a:ext uri="{FF2B5EF4-FFF2-40B4-BE49-F238E27FC236}">
                <a16:creationId xmlns:a16="http://schemas.microsoft.com/office/drawing/2014/main" id="{1D6CE3F0-2085-4AAA-AC8D-3C50D15C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475" y="4241191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20F60D-AA9C-47BE-B384-5364A14C3525}"/>
              </a:ext>
            </a:extLst>
          </p:cNvPr>
          <p:cNvCxnSpPr/>
          <p:nvPr/>
        </p:nvCxnSpPr>
        <p:spPr bwMode="auto">
          <a:xfrm>
            <a:off x="2242351" y="2888575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1A889D-06B7-4EED-8482-FB2CC2B61E59}"/>
              </a:ext>
            </a:extLst>
          </p:cNvPr>
          <p:cNvCxnSpPr/>
          <p:nvPr/>
        </p:nvCxnSpPr>
        <p:spPr bwMode="auto">
          <a:xfrm>
            <a:off x="4888569" y="2867459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562232-ED70-40EE-8277-9F52149B3DF2}"/>
              </a:ext>
            </a:extLst>
          </p:cNvPr>
          <p:cNvCxnSpPr/>
          <p:nvPr/>
        </p:nvCxnSpPr>
        <p:spPr bwMode="auto">
          <a:xfrm>
            <a:off x="2252742" y="4585769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AutoShape 3">
            <a:extLst>
              <a:ext uri="{FF2B5EF4-FFF2-40B4-BE49-F238E27FC236}">
                <a16:creationId xmlns:a16="http://schemas.microsoft.com/office/drawing/2014/main" id="{39A11357-620E-4A21-B254-DB444EDFFB47}"/>
              </a:ext>
            </a:extLst>
          </p:cNvPr>
          <p:cNvCxnSpPr>
            <a:cxnSpLocks noChangeShapeType="1"/>
            <a:stCxn id="41" idx="0"/>
          </p:cNvCxnSpPr>
          <p:nvPr/>
        </p:nvCxnSpPr>
        <p:spPr bwMode="auto">
          <a:xfrm>
            <a:off x="3541652" y="4670374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1236A2D-3369-4E5F-BC10-DB14657DA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897" y="504017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DE2D42C3-738D-46CD-8FD2-337B45A6C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214" y="467037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46E93695-2B94-4406-9B5D-C8F1DE0C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285" y="4600709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2E94C602-625D-4F54-A95B-AA2476FCA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770" y="3648713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982852-4159-4B41-85DB-F1474981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653" y="5202735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09B408F-6882-4ECF-9160-0C6AB0C163D2}"/>
              </a:ext>
            </a:extLst>
          </p:cNvPr>
          <p:cNvGrpSpPr/>
          <p:nvPr/>
        </p:nvGrpSpPr>
        <p:grpSpPr>
          <a:xfrm>
            <a:off x="2024719" y="3454116"/>
            <a:ext cx="3162758" cy="1622972"/>
            <a:chOff x="3162877" y="2476417"/>
            <a:chExt cx="3162758" cy="1622972"/>
          </a:xfrm>
        </p:grpSpPr>
        <p:sp>
          <p:nvSpPr>
            <p:cNvPr id="46" name="Text Box 29">
              <a:extLst>
                <a:ext uri="{FF2B5EF4-FFF2-40B4-BE49-F238E27FC236}">
                  <a16:creationId xmlns:a16="http://schemas.microsoft.com/office/drawing/2014/main" id="{1332DED9-9C3D-433F-AF2D-07F30B7A5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67C4FDC1-6529-45FB-8DF6-2318A5286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" name="Text Box 29">
              <a:extLst>
                <a:ext uri="{FF2B5EF4-FFF2-40B4-BE49-F238E27FC236}">
                  <a16:creationId xmlns:a16="http://schemas.microsoft.com/office/drawing/2014/main" id="{97D61362-DCB7-4670-AD06-090B92878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D303984F-812B-4CD9-A70F-B169EB19E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" name="Text Box 29">
              <a:extLst>
                <a:ext uri="{FF2B5EF4-FFF2-40B4-BE49-F238E27FC236}">
                  <a16:creationId xmlns:a16="http://schemas.microsoft.com/office/drawing/2014/main" id="{607ABD52-5032-4572-AFF5-7525E1930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E6892B-5758-411A-9CA2-6621E6FFE615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2252742" y="5202735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5338A3F-847E-4E9E-B798-5D975501B30C}"/>
              </a:ext>
            </a:extLst>
          </p:cNvPr>
          <p:cNvSpPr txBox="1"/>
          <p:nvPr/>
        </p:nvSpPr>
        <p:spPr>
          <a:xfrm>
            <a:off x="2859445" y="5202657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9A4D55-330A-428C-B1B7-C7681AB8319E}"/>
                  </a:ext>
                </a:extLst>
              </p:cNvPr>
              <p:cNvSpPr txBox="1"/>
              <p:nvPr/>
            </p:nvSpPr>
            <p:spPr>
              <a:xfrm>
                <a:off x="6462738" y="3327412"/>
                <a:ext cx="5744265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9A4D55-330A-428C-B1B7-C7681AB8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738" y="3327412"/>
                <a:ext cx="5744265" cy="862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7CB7F583-B3A5-4DD0-BB70-6DDE35D0E453}"/>
              </a:ext>
            </a:extLst>
          </p:cNvPr>
          <p:cNvSpPr txBox="1"/>
          <p:nvPr/>
        </p:nvSpPr>
        <p:spPr>
          <a:xfrm>
            <a:off x="10477553" y="3892579"/>
            <a:ext cx="40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87B4E859-B6F7-4C29-BA47-E599931380AC}"/>
              </a:ext>
            </a:extLst>
          </p:cNvPr>
          <p:cNvSpPr/>
          <p:nvPr/>
        </p:nvSpPr>
        <p:spPr>
          <a:xfrm rot="5400000">
            <a:off x="10591153" y="3213832"/>
            <a:ext cx="110722" cy="14682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33E90-5AA0-4037-BFC9-8BE554AD5424}"/>
              </a:ext>
            </a:extLst>
          </p:cNvPr>
          <p:cNvSpPr/>
          <p:nvPr/>
        </p:nvSpPr>
        <p:spPr>
          <a:xfrm>
            <a:off x="6419639" y="2913663"/>
            <a:ext cx="19908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 Bound:</a:t>
            </a:r>
            <a:endParaRPr lang="zh-HK" alt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94073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01B7-7E8C-4EE8-A47C-37B8816F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59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O(d)-time Tighter Linear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FF1E7C-B6B4-43CC-A6DF-03D9D6585465}"/>
              </a:ext>
            </a:extLst>
          </p:cNvPr>
          <p:cNvCxnSpPr>
            <a:cxnSpLocks/>
          </p:cNvCxnSpPr>
          <p:nvPr/>
        </p:nvCxnSpPr>
        <p:spPr>
          <a:xfrm flipH="1" flipV="1">
            <a:off x="8274867" y="1982708"/>
            <a:ext cx="63376" cy="277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02A993-BFDA-4FEC-8111-91F0CCB88E6A}"/>
              </a:ext>
            </a:extLst>
          </p:cNvPr>
          <p:cNvCxnSpPr>
            <a:cxnSpLocks/>
          </p:cNvCxnSpPr>
          <p:nvPr/>
        </p:nvCxnSpPr>
        <p:spPr>
          <a:xfrm flipV="1">
            <a:off x="8120958" y="4517679"/>
            <a:ext cx="31777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BD1EA-5640-4FC7-9344-137D0FC83EEC}"/>
              </a:ext>
            </a:extLst>
          </p:cNvPr>
          <p:cNvSpPr txBox="1"/>
          <p:nvPr/>
        </p:nvSpPr>
        <p:spPr>
          <a:xfrm>
            <a:off x="11298725" y="4333013"/>
            <a:ext cx="6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A2B74-B7E6-4054-B698-E210BD639AD1}"/>
              </a:ext>
            </a:extLst>
          </p:cNvPr>
          <p:cNvSpPr txBox="1"/>
          <p:nvPr/>
        </p:nvSpPr>
        <p:spPr>
          <a:xfrm>
            <a:off x="7663899" y="1613376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Tightness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655C96-5C74-4BC8-AA17-9E9EE8FF7B41}"/>
              </a:ext>
            </a:extLst>
          </p:cNvPr>
          <p:cNvSpPr/>
          <p:nvPr/>
        </p:nvSpPr>
        <p:spPr>
          <a:xfrm>
            <a:off x="10836998" y="2086334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4090A0-D86D-4B16-AB81-D657CD23410D}"/>
              </a:ext>
            </a:extLst>
          </p:cNvPr>
          <p:cNvSpPr txBox="1"/>
          <p:nvPr/>
        </p:nvSpPr>
        <p:spPr>
          <a:xfrm>
            <a:off x="10603993" y="17492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90B576-DFF5-40AA-ACAB-1DFAF36015B2}"/>
              </a:ext>
            </a:extLst>
          </p:cNvPr>
          <p:cNvSpPr/>
          <p:nvPr/>
        </p:nvSpPr>
        <p:spPr>
          <a:xfrm>
            <a:off x="8777477" y="3896869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3C4AD-56AF-4A67-8C0D-5978E14B0369}"/>
              </a:ext>
            </a:extLst>
          </p:cNvPr>
          <p:cNvCxnSpPr>
            <a:stCxn id="16" idx="4"/>
          </p:cNvCxnSpPr>
          <p:nvPr/>
        </p:nvCxnSpPr>
        <p:spPr>
          <a:xfrm flipH="1">
            <a:off x="10959218" y="2322997"/>
            <a:ext cx="1" cy="219468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B3F9E5-8EBE-4A70-9D92-FDAD59319634}"/>
              </a:ext>
            </a:extLst>
          </p:cNvPr>
          <p:cNvSpPr txBox="1"/>
          <p:nvPr/>
        </p:nvSpPr>
        <p:spPr>
          <a:xfrm>
            <a:off x="10538269" y="45176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P|d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7D540A-12ED-4C5E-80EB-85334A8A344D}"/>
              </a:ext>
            </a:extLst>
          </p:cNvPr>
          <p:cNvSpPr txBox="1"/>
          <p:nvPr/>
        </p:nvSpPr>
        <p:spPr>
          <a:xfrm>
            <a:off x="8589356" y="453465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7F95A6-49BE-4AB0-9354-ADE957071AF0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8899698" y="4133532"/>
            <a:ext cx="9195" cy="38414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0A301C-3F17-45DC-B695-F0C5A8BAD1E9}"/>
              </a:ext>
            </a:extLst>
          </p:cNvPr>
          <p:cNvSpPr/>
          <p:nvPr/>
        </p:nvSpPr>
        <p:spPr>
          <a:xfrm>
            <a:off x="8777476" y="3168751"/>
            <a:ext cx="244442" cy="2366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6B5E88-EE00-4793-9155-9973658D8F8D}"/>
              </a:ext>
            </a:extLst>
          </p:cNvPr>
          <p:cNvSpPr txBox="1"/>
          <p:nvPr/>
        </p:nvSpPr>
        <p:spPr>
          <a:xfrm>
            <a:off x="8999390" y="383053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86B3BB-E638-4AA1-8F9A-F1E641335A76}"/>
              </a:ext>
            </a:extLst>
          </p:cNvPr>
          <p:cNvSpPr txBox="1"/>
          <p:nvPr/>
        </p:nvSpPr>
        <p:spPr>
          <a:xfrm>
            <a:off x="8589356" y="283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07221-633C-471C-8B1D-0802DEC6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11</a:t>
            </a:fld>
            <a:endParaRPr lang="zh-HK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36BCD-62A3-452F-B285-EC83B07B4724}"/>
              </a:ext>
            </a:extLst>
          </p:cNvPr>
          <p:cNvSpPr txBox="1"/>
          <p:nvPr/>
        </p:nvSpPr>
        <p:spPr>
          <a:xfrm>
            <a:off x="5305209" y="211860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20D63B2-109A-4816-9135-167894A80779}"/>
              </a:ext>
            </a:extLst>
          </p:cNvPr>
          <p:cNvSpPr/>
          <p:nvPr/>
        </p:nvSpPr>
        <p:spPr>
          <a:xfrm rot="5400000">
            <a:off x="5363998" y="1216817"/>
            <a:ext cx="296318" cy="17101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6420-E94E-41DB-A15C-7E9522D23C07}"/>
              </a:ext>
            </a:extLst>
          </p:cNvPr>
          <p:cNvSpPr txBox="1"/>
          <p:nvPr/>
        </p:nvSpPr>
        <p:spPr>
          <a:xfrm>
            <a:off x="4954689" y="359764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19E708B-37DD-4B2A-B3AA-0B0A89FCFBCF}"/>
              </a:ext>
            </a:extLst>
          </p:cNvPr>
          <p:cNvSpPr/>
          <p:nvPr/>
        </p:nvSpPr>
        <p:spPr>
          <a:xfrm rot="5400000">
            <a:off x="5045942" y="2814469"/>
            <a:ext cx="230478" cy="15564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/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bound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zh-HK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blipFill>
                <a:blip r:embed="rId5"/>
                <a:stretch>
                  <a:fillRect l="-2783" t="-10526" r="-2041" b="-289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/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/>
              <p:nvPr/>
            </p:nvSpPr>
            <p:spPr>
              <a:xfrm>
                <a:off x="971223" y="2933631"/>
                <a:ext cx="5744265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23" y="2933631"/>
                <a:ext cx="5744265" cy="862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/>
              <p:nvPr/>
            </p:nvSpPr>
            <p:spPr>
              <a:xfrm>
                <a:off x="485996" y="4399955"/>
                <a:ext cx="6875408" cy="382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𝑤𝑚</m:t>
                      </m:r>
                      <m:r>
                        <a:rPr lang="zh-HK" alt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sub>
                          </m:sSub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𝑤𝑐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6" y="4399955"/>
                <a:ext cx="6875408" cy="382156"/>
              </a:xfrm>
              <a:prstGeom prst="rect">
                <a:avLst/>
              </a:prstGeom>
              <a:blipFill>
                <a:blip r:embed="rId8"/>
                <a:stretch>
                  <a:fillRect l="-443" r="-887" b="-2580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0061DD0-EB32-4074-A5C3-B67EDFB65FA6}"/>
              </a:ext>
            </a:extLst>
          </p:cNvPr>
          <p:cNvSpPr txBox="1"/>
          <p:nvPr/>
        </p:nvSpPr>
        <p:spPr>
          <a:xfrm>
            <a:off x="118547" y="553818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/>
              <p:nvPr/>
            </p:nvSpPr>
            <p:spPr>
              <a:xfrm>
                <a:off x="990845" y="5466635"/>
                <a:ext cx="1665199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45" y="5466635"/>
                <a:ext cx="1665199" cy="6383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F40DA22-5AFD-4AAA-921A-9E4DC216C855}"/>
              </a:ext>
            </a:extLst>
          </p:cNvPr>
          <p:cNvSpPr txBox="1"/>
          <p:nvPr/>
        </p:nvSpPr>
        <p:spPr>
          <a:xfrm>
            <a:off x="2613428" y="5538181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/>
              <p:nvPr/>
            </p:nvSpPr>
            <p:spPr>
              <a:xfrm>
                <a:off x="3291093" y="5466635"/>
                <a:ext cx="2077492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HK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𝐩</m:t>
                                      </m:r>
                                    </m:e>
                                    <m:sub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93" y="5466635"/>
                <a:ext cx="2077492" cy="6383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E0270DD6-80EB-4DB4-BAF2-34A0B11F58DA}"/>
              </a:ext>
            </a:extLst>
          </p:cNvPr>
          <p:cNvSpPr/>
          <p:nvPr/>
        </p:nvSpPr>
        <p:spPr>
          <a:xfrm rot="5400000">
            <a:off x="5134389" y="4564932"/>
            <a:ext cx="167126" cy="6878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9B6289-53B6-4325-803E-428CCC24F3A0}"/>
              </a:ext>
            </a:extLst>
          </p:cNvPr>
          <p:cNvSpPr txBox="1"/>
          <p:nvPr/>
        </p:nvSpPr>
        <p:spPr>
          <a:xfrm>
            <a:off x="4874004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FCB0E4-F521-4D3F-A821-51DB068AD177}"/>
              </a:ext>
            </a:extLst>
          </p:cNvPr>
          <p:cNvSpPr/>
          <p:nvPr/>
        </p:nvSpPr>
        <p:spPr>
          <a:xfrm rot="5400000">
            <a:off x="4008021" y="4617509"/>
            <a:ext cx="167126" cy="5827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D78989-989C-48D5-8818-F03228805EAA}"/>
              </a:ext>
            </a:extLst>
          </p:cNvPr>
          <p:cNvSpPr txBox="1"/>
          <p:nvPr/>
        </p:nvSpPr>
        <p:spPr>
          <a:xfrm>
            <a:off x="3677593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0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FC4D-5C19-4629-AACD-644FABC1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Version: 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Bounds</a:t>
            </a:r>
            <a:endParaRPr lang="zh-HK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75703D-8D9D-459E-B5FA-A23234591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163446"/>
              </p:ext>
            </p:extLst>
          </p:nvPr>
        </p:nvGraphicFramePr>
        <p:xfrm>
          <a:off x="2799562" y="169725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AutoShape 3">
            <a:extLst>
              <a:ext uri="{FF2B5EF4-FFF2-40B4-BE49-F238E27FC236}">
                <a16:creationId xmlns:a16="http://schemas.microsoft.com/office/drawing/2014/main" id="{4E3A8655-B6C5-4DB8-9DE1-6B6BF9A15279}"/>
              </a:ext>
            </a:extLst>
          </p:cNvPr>
          <p:cNvCxnSpPr>
            <a:cxnSpLocks noChangeShapeType="1"/>
            <a:stCxn id="6" idx="0"/>
          </p:cNvCxnSpPr>
          <p:nvPr/>
        </p:nvCxnSpPr>
        <p:spPr bwMode="auto">
          <a:xfrm flipH="1">
            <a:off x="5169382" y="3563748"/>
            <a:ext cx="4251" cy="16550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8">
            <a:extLst>
              <a:ext uri="{FF2B5EF4-FFF2-40B4-BE49-F238E27FC236}">
                <a16:creationId xmlns:a16="http://schemas.microsoft.com/office/drawing/2014/main" id="{6AEC7E26-AD2D-40EF-BA92-E06F6C45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195" y="356374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97D92B-E5FD-4A34-A5CB-D84F74DA8067}"/>
              </a:ext>
            </a:extLst>
          </p:cNvPr>
          <p:cNvCxnSpPr/>
          <p:nvPr/>
        </p:nvCxnSpPr>
        <p:spPr bwMode="auto">
          <a:xfrm>
            <a:off x="4656071" y="2211132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40F262-6759-4639-8BD4-3EE058970988}"/>
              </a:ext>
            </a:extLst>
          </p:cNvPr>
          <p:cNvCxnSpPr/>
          <p:nvPr/>
        </p:nvCxnSpPr>
        <p:spPr bwMode="auto">
          <a:xfrm>
            <a:off x="7302289" y="2190016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9B1D000-D3F4-4531-9B0B-6571B715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617" y="4362732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74295F4-713B-465C-AACC-04244147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934" y="3992931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A3DC1981-9BDE-47CA-910F-66786813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005" y="3923266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D8B257-9BF8-408B-8A8D-E1C4F9FA0999}"/>
              </a:ext>
            </a:extLst>
          </p:cNvPr>
          <p:cNvCxnSpPr/>
          <p:nvPr/>
        </p:nvCxnSpPr>
        <p:spPr bwMode="auto">
          <a:xfrm>
            <a:off x="4664938" y="3476272"/>
            <a:ext cx="2639568" cy="12374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AutoShape 3">
            <a:extLst>
              <a:ext uri="{FF2B5EF4-FFF2-40B4-BE49-F238E27FC236}">
                <a16:creationId xmlns:a16="http://schemas.microsoft.com/office/drawing/2014/main" id="{B63B39FC-7116-485A-88B4-43ACA601E710}"/>
              </a:ext>
            </a:extLst>
          </p:cNvPr>
          <p:cNvCxnSpPr>
            <a:cxnSpLocks noChangeShapeType="1"/>
            <a:stCxn id="9" idx="0"/>
          </p:cNvCxnSpPr>
          <p:nvPr/>
        </p:nvCxnSpPr>
        <p:spPr bwMode="auto">
          <a:xfrm flipH="1">
            <a:off x="6815302" y="4362732"/>
            <a:ext cx="1753" cy="147574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770C25-0130-48B6-80A6-8DDC71EE0FD0}"/>
              </a:ext>
            </a:extLst>
          </p:cNvPr>
          <p:cNvGrpSpPr/>
          <p:nvPr/>
        </p:nvGrpSpPr>
        <p:grpSpPr>
          <a:xfrm>
            <a:off x="4438439" y="2776673"/>
            <a:ext cx="3162758" cy="1622972"/>
            <a:chOff x="3162877" y="2476417"/>
            <a:chExt cx="3162758" cy="1622972"/>
          </a:xfrm>
        </p:grpSpPr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9986A5A7-ABFA-4D19-850B-F2E636019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9">
              <a:extLst>
                <a:ext uri="{FF2B5EF4-FFF2-40B4-BE49-F238E27FC236}">
                  <a16:creationId xmlns:a16="http://schemas.microsoft.com/office/drawing/2014/main" id="{2B45B640-C488-4F45-9FB3-7ED0CC43A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668A155C-2841-4CD1-956C-6E210E532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D9701CB7-219B-49A8-8F62-C633ADFE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88BBFF0C-D8FE-411C-9148-1010BBD08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3BF8771-1BC7-4573-BA29-D6249463B770}"/>
              </a:ext>
            </a:extLst>
          </p:cNvPr>
          <p:cNvSpPr txBox="1"/>
          <p:nvPr/>
        </p:nvSpPr>
        <p:spPr>
          <a:xfrm>
            <a:off x="4599960" y="4489098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line (at t):</a:t>
            </a:r>
          </a:p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HK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(x)=mx </a:t>
            </a:r>
            <a:r>
              <a:rPr lang="en-US" altLang="zh-HK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4CBF5-72E6-495C-8FC9-2013C258E3D6}"/>
              </a:ext>
            </a:extLst>
          </p:cNvPr>
          <p:cNvSpPr txBox="1"/>
          <p:nvPr/>
        </p:nvSpPr>
        <p:spPr>
          <a:xfrm>
            <a:off x="2280740" y="5880709"/>
            <a:ext cx="83586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optimized tangent line is also in O(d) time.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A180A-6013-439B-B7D3-0B9960D8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6956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34FC-1682-4F6F-963A-7CA1737A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CE827-63A1-4F0F-870C-781831F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13</a:t>
            </a:fld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1A193-2A97-4630-9C7A-396636B17088}"/>
              </a:ext>
            </a:extLst>
          </p:cNvPr>
          <p:cNvSpPr txBox="1"/>
          <p:nvPr/>
        </p:nvSpPr>
        <p:spPr>
          <a:xfrm>
            <a:off x="3909270" y="2353929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(Queries/sec)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CF22C2-896C-4821-9A4C-4000534DF710}"/>
              </a:ext>
            </a:extLst>
          </p:cNvPr>
          <p:cNvSpPr/>
          <p:nvPr/>
        </p:nvSpPr>
        <p:spPr>
          <a:xfrm>
            <a:off x="-1" y="6567586"/>
            <a:ext cx="12192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SOTA: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4C276-5236-4693-83F3-E63B5CCB4085}"/>
              </a:ext>
            </a:extLst>
          </p:cNvPr>
          <p:cNvSpPr txBox="1"/>
          <p:nvPr/>
        </p:nvSpPr>
        <p:spPr>
          <a:xfrm>
            <a:off x="1160951" y="1165102"/>
            <a:ext cx="7957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SCAN (baseline), LIBSVM, SOTA and KARL</a:t>
            </a:r>
          </a:p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 UCI Machine Learning Repository/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89770-7D7E-452B-A4D7-4E6CBD63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54" y="2872220"/>
            <a:ext cx="51720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54FB-DD1B-496E-8DC2-18F7AA82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86B0-2311-4730-A8F8-852E659F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986"/>
            <a:ext cx="10515600" cy="5396014"/>
          </a:xfrm>
        </p:spPr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done: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Kernel Aggregation Rapid Library (KARL)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 wide range of models (in prediction stage)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Classification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SVM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 SVM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higher throughput than the state-of-the-art by 2.5-738x times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implementation into the library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different types of machine learning models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different types of kernel functions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interesting applications, e.g., Kernel Density Visualization (Ongoing)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4F6FE-5E57-4E65-A4ED-A8EAE177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443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83D9-C34A-41C0-A43B-3D02436E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0"/>
            <a:ext cx="1204099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 and 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63DFA-EF6F-49A5-8067-14DF65289F0F}"/>
              </a:ext>
            </a:extLst>
          </p:cNvPr>
          <p:cNvSpPr/>
          <p:nvPr/>
        </p:nvSpPr>
        <p:spPr>
          <a:xfrm>
            <a:off x="1676551" y="1786603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/>
              <p:nvPr/>
            </p:nvSpPr>
            <p:spPr>
              <a:xfrm>
                <a:off x="5488813" y="1664391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13" y="1664391"/>
                <a:ext cx="4639090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6F2BB6-EB83-48A3-A2A0-2EB0739D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2</a:t>
            </a:fld>
            <a:endParaRPr lang="zh-HK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26FDD-B6EE-44BF-9BA8-D3289A912616}"/>
              </a:ext>
            </a:extLst>
          </p:cNvPr>
          <p:cNvSpPr txBox="1"/>
          <p:nvPr/>
        </p:nvSpPr>
        <p:spPr>
          <a:xfrm>
            <a:off x="8297002" y="1342849"/>
            <a:ext cx="192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E5EEB97-07B7-49EB-8CFC-C476DFE46973}"/>
              </a:ext>
            </a:extLst>
          </p:cNvPr>
          <p:cNvSpPr/>
          <p:nvPr/>
        </p:nvSpPr>
        <p:spPr>
          <a:xfrm rot="16200000">
            <a:off x="9115120" y="1181882"/>
            <a:ext cx="181524" cy="12184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C32AB-0A3B-4853-B8B5-6F380940A608}"/>
              </a:ext>
            </a:extLst>
          </p:cNvPr>
          <p:cNvSpPr txBox="1"/>
          <p:nvPr/>
        </p:nvSpPr>
        <p:spPr>
          <a:xfrm>
            <a:off x="5367994" y="2280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F532FDC-1948-4258-89A6-E6962C2A3E66}"/>
              </a:ext>
            </a:extLst>
          </p:cNvPr>
          <p:cNvSpPr/>
          <p:nvPr/>
        </p:nvSpPr>
        <p:spPr>
          <a:xfrm rot="5400000">
            <a:off x="5684016" y="2181130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791119F-25CF-4B96-A8D4-8307AFD5B74F}"/>
              </a:ext>
            </a:extLst>
          </p:cNvPr>
          <p:cNvSpPr/>
          <p:nvPr/>
        </p:nvSpPr>
        <p:spPr>
          <a:xfrm rot="16200000">
            <a:off x="6009753" y="1668560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AD2A6-6103-4CDE-A685-1069B7025A48}"/>
              </a:ext>
            </a:extLst>
          </p:cNvPr>
          <p:cNvSpPr txBox="1"/>
          <p:nvPr/>
        </p:nvSpPr>
        <p:spPr>
          <a:xfrm>
            <a:off x="5713655" y="13255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D7A74E0-B668-49D8-AC57-63DB8D0BFD7D}"/>
              </a:ext>
            </a:extLst>
          </p:cNvPr>
          <p:cNvSpPr/>
          <p:nvPr/>
        </p:nvSpPr>
        <p:spPr>
          <a:xfrm rot="16200000">
            <a:off x="7227906" y="1671353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2743D9-338A-43D3-962F-FCCB2D6F1B45}"/>
              </a:ext>
            </a:extLst>
          </p:cNvPr>
          <p:cNvSpPr txBox="1"/>
          <p:nvPr/>
        </p:nvSpPr>
        <p:spPr>
          <a:xfrm>
            <a:off x="6760154" y="1334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85EDB6-4B6F-4E20-9524-711F169A5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522056"/>
                  </p:ext>
                </p:extLst>
              </p:nvPr>
            </p:nvGraphicFramePr>
            <p:xfrm>
              <a:off x="811988" y="3289410"/>
              <a:ext cx="10313874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3747">
                      <a:extLst>
                        <a:ext uri="{9D8B030D-6E8A-4147-A177-3AD203B41FA5}">
                          <a16:colId xmlns:a16="http://schemas.microsoft.com/office/drawing/2014/main" val="70952935"/>
                        </a:ext>
                      </a:extLst>
                    </a:gridCol>
                    <a:gridCol w="2932169">
                      <a:extLst>
                        <a:ext uri="{9D8B030D-6E8A-4147-A177-3AD203B41FA5}">
                          <a16:colId xmlns:a16="http://schemas.microsoft.com/office/drawing/2014/main" val="2733440155"/>
                        </a:ext>
                      </a:extLst>
                    </a:gridCol>
                    <a:gridCol w="3437958">
                      <a:extLst>
                        <a:ext uri="{9D8B030D-6E8A-4147-A177-3AD203B41FA5}">
                          <a16:colId xmlns:a16="http://schemas.microsoft.com/office/drawing/2014/main" val="6650353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of weighting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Used in model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Application(s)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7434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I: identical, positive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(most specific)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 Density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Crime rate prediction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Ecological modeling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Particle Searching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0145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II: positive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(subsuming Type I)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Outlier detection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3421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III: no restriction 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HK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altLang="zh-HK" sz="1800" b="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(subsuming Type II)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Tumor samples classification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Image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574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85EDB6-4B6F-4E20-9524-711F169A5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4522056"/>
                  </p:ext>
                </p:extLst>
              </p:nvPr>
            </p:nvGraphicFramePr>
            <p:xfrm>
              <a:off x="811988" y="3289410"/>
              <a:ext cx="10313874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3747">
                      <a:extLst>
                        <a:ext uri="{9D8B030D-6E8A-4147-A177-3AD203B41FA5}">
                          <a16:colId xmlns:a16="http://schemas.microsoft.com/office/drawing/2014/main" val="70952935"/>
                        </a:ext>
                      </a:extLst>
                    </a:gridCol>
                    <a:gridCol w="2932169">
                      <a:extLst>
                        <a:ext uri="{9D8B030D-6E8A-4147-A177-3AD203B41FA5}">
                          <a16:colId xmlns:a16="http://schemas.microsoft.com/office/drawing/2014/main" val="2733440155"/>
                        </a:ext>
                      </a:extLst>
                    </a:gridCol>
                    <a:gridCol w="3437958">
                      <a:extLst>
                        <a:ext uri="{9D8B030D-6E8A-4147-A177-3AD203B41FA5}">
                          <a16:colId xmlns:a16="http://schemas.microsoft.com/office/drawing/2014/main" val="6650353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Type of weighting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Used in model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Application(s)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743482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5" t="-44000" r="-161978" b="-1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 Density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Crime rate prediction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Ecological modeling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Particle Searching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014567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5" t="-203774" r="-161978" b="-1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Outlier detection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342132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5" t="-214667" r="-161978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2-class SVM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fault detection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Tumor samples classification</a:t>
                          </a:r>
                        </a:p>
                        <a:p>
                          <a:pPr algn="ctr"/>
                          <a:r>
                            <a:rPr lang="en-US" altLang="zh-HK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Image classification</a:t>
                          </a:r>
                          <a:endParaRPr lang="zh-HK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57499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9E0E80E-B935-484D-A585-1DE451F42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69547"/>
              </p:ext>
            </p:extLst>
          </p:nvPr>
        </p:nvGraphicFramePr>
        <p:xfrm>
          <a:off x="813732" y="3305262"/>
          <a:ext cx="10310070" cy="2827090"/>
        </p:xfrm>
        <a:graphic>
          <a:graphicData uri="http://schemas.openxmlformats.org/drawingml/2006/table">
            <a:tbl>
              <a:tblPr/>
              <a:tblGrid>
                <a:gridCol w="10310070">
                  <a:extLst>
                    <a:ext uri="{9D8B030D-6E8A-4147-A177-3AD203B41FA5}">
                      <a16:colId xmlns:a16="http://schemas.microsoft.com/office/drawing/2014/main" val="3576131327"/>
                    </a:ext>
                  </a:extLst>
                </a:gridCol>
              </a:tblGrid>
              <a:tr h="2827090">
                <a:tc>
                  <a:txBody>
                    <a:bodyPr/>
                    <a:lstStyle/>
                    <a:p>
                      <a:endParaRPr lang="en-US" altLang="zh-HK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08231"/>
                  </a:ext>
                </a:extLst>
              </a:tr>
            </a:tbl>
          </a:graphicData>
        </a:graphic>
      </p:graphicFrame>
      <p:sp>
        <p:nvSpPr>
          <p:cNvPr id="23" name="Right Brace 22">
            <a:extLst>
              <a:ext uri="{FF2B5EF4-FFF2-40B4-BE49-F238E27FC236}">
                <a16:creationId xmlns:a16="http://schemas.microsoft.com/office/drawing/2014/main" id="{AAA69F15-2861-4FCD-A147-BB8E33817E25}"/>
              </a:ext>
            </a:extLst>
          </p:cNvPr>
          <p:cNvSpPr/>
          <p:nvPr/>
        </p:nvSpPr>
        <p:spPr>
          <a:xfrm rot="5400000">
            <a:off x="8210755" y="2153384"/>
            <a:ext cx="172493" cy="2541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84CDF-32B6-458E-8698-274E76CA0FFB}"/>
              </a:ext>
            </a:extLst>
          </p:cNvPr>
          <p:cNvSpPr txBox="1"/>
          <p:nvPr/>
        </p:nvSpPr>
        <p:spPr>
          <a:xfrm>
            <a:off x="7819947" y="229403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02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17052" y="-100892"/>
            <a:ext cx="9492143" cy="1143000"/>
          </a:xfrm>
        </p:spPr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618" y="962008"/>
            <a:ext cx="5738070" cy="5181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Black dots (Crimes)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Aggravated assault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Robbery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Commercial burglary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motor vehicle theft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Regions: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Crime rates prediction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9197" y="829453"/>
            <a:ext cx="3960686" cy="54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T. Hart and P.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Zandbergen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“Kernel density estimation and hotspot mapping Examining the influence of interpolation method, grid cell size, and bandwidth on crime forecasting”, International Journal of Police Strategies and Management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BA86-B21B-4CB5-A1CC-FE4FF5F4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3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94CFC9-F59F-4E0A-959B-E49C96BD618C}"/>
                  </a:ext>
                </a:extLst>
              </p:cNvPr>
              <p:cNvSpPr/>
              <p:nvPr/>
            </p:nvSpPr>
            <p:spPr>
              <a:xfrm>
                <a:off x="5390769" y="2213096"/>
                <a:ext cx="840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94CFC9-F59F-4E0A-959B-E49C96BD6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769" y="2213096"/>
                <a:ext cx="84080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4FF75B-FD65-4EA9-AAC9-57F460747FF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31577" y="2397762"/>
            <a:ext cx="1045636" cy="38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F159EB-270C-4F66-A181-1F74E1101823}"/>
              </a:ext>
            </a:extLst>
          </p:cNvPr>
          <p:cNvSpPr txBox="1"/>
          <p:nvPr/>
        </p:nvSpPr>
        <p:spPr>
          <a:xfrm>
            <a:off x="4679458" y="1941607"/>
            <a:ext cx="23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generate color?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4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8662-6A02-4DAD-91F1-D6B2BA8C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-282333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 (KAQ)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C27D-2CF3-47E9-BBB4-77E17443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1626" y="1915452"/>
                <a:ext cx="10349577" cy="15258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 Kernel Aggregation Query (</a:t>
                </a:r>
                <a14:m>
                  <m:oMath xmlns:m="http://schemas.openxmlformats.org/officeDocument/2006/math"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-KAQ):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dataset </a:t>
                </a:r>
                <a:r>
                  <a:rPr lang="en-US" altLang="zh-HK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threshold</a:t>
                </a:r>
                <a14:m>
                  <m:oMath xmlns:m="http://schemas.openxmlformats.org/officeDocument/2006/math">
                    <m:r>
                      <a:rPr lang="en-US" altLang="zh-HK" sz="2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endParaRPr lang="en-US" altLang="zh-HK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Boolean value </a:t>
                </a:r>
              </a:p>
              <a:p>
                <a:pPr lvl="2"/>
                <a:r>
                  <a:rPr lang="en-US" altLang="zh-HK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high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19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zh-HK" alt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or low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19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zh-HK" alt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19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C27D-2CF3-47E9-BBB4-77E17443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1626" y="1915452"/>
                <a:ext cx="10349577" cy="1525870"/>
              </a:xfrm>
              <a:blipFill>
                <a:blip r:embed="rId2"/>
                <a:stretch>
                  <a:fillRect l="-824" t="-5179" b="-438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1733B9B-C296-471D-8FBB-82A3A141B49A}"/>
              </a:ext>
            </a:extLst>
          </p:cNvPr>
          <p:cNvSpPr/>
          <p:nvPr/>
        </p:nvSpPr>
        <p:spPr>
          <a:xfrm>
            <a:off x="1115603" y="990015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E0F085-8962-4C23-8BE2-B1050F32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26" y="3556617"/>
            <a:ext cx="3724275" cy="2124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A86DA7-A82C-482B-8174-39B3E09C8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447" y="3592408"/>
            <a:ext cx="3895725" cy="21145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324324-D03A-4EC5-8040-16D2275CC6D3}"/>
              </a:ext>
            </a:extLst>
          </p:cNvPr>
          <p:cNvSpPr/>
          <p:nvPr/>
        </p:nvSpPr>
        <p:spPr>
          <a:xfrm>
            <a:off x="3027137" y="569599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KAQ</a:t>
            </a:r>
            <a:endParaRPr lang="zh-HK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3165A-5774-43B0-B8D8-D48F481FB29C}"/>
              </a:ext>
            </a:extLst>
          </p:cNvPr>
          <p:cNvSpPr/>
          <p:nvPr/>
        </p:nvSpPr>
        <p:spPr>
          <a:xfrm>
            <a:off x="7092435" y="5716483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-KAQ, =0.01</a:t>
            </a: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2D16-3F61-4A84-8D11-1BE926F9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4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F35335-2EC5-479E-AF34-4BAB163BD61C}"/>
                  </a:ext>
                </a:extLst>
              </p:cNvPr>
              <p:cNvSpPr txBox="1"/>
              <p:nvPr/>
            </p:nvSpPr>
            <p:spPr>
              <a:xfrm>
                <a:off x="4826082" y="845925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F35335-2EC5-479E-AF34-4BAB163BD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82" y="845925"/>
                <a:ext cx="4639090" cy="8629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24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9BF5-0155-4C8B-8CB1-7CEA87FC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 are slow!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0097-97C2-494D-AEC1-8D9EE7D0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31" y="2219481"/>
            <a:ext cx="10869538" cy="2117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et al. </a:t>
            </a:r>
            <a:r>
              <a:rPr lang="en-US" altLang="zh-HK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“Despite their successes, what makes kernel methods difficult to use in many large scale problems is the fact that </a:t>
            </a:r>
            <a:r>
              <a:rPr lang="en-US" altLang="zh-HK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the decision function is typically expensive, especially at prediction time.</a:t>
            </a:r>
            <a:r>
              <a:rPr lang="en-US" altLang="zh-HK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A9118-295D-4927-8763-25809CCF8DFE}"/>
              </a:ext>
            </a:extLst>
          </p:cNvPr>
          <p:cNvSpPr/>
          <p:nvPr/>
        </p:nvSpPr>
        <p:spPr>
          <a:xfrm>
            <a:off x="-68367" y="6584364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Quoc V. Le, Tamas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Sarlos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Alexander J.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Smola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Fastfood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computing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hilbert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expansions in loglinear time.” In ICML2013</a:t>
            </a:r>
            <a:endParaRPr lang="zh-HK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8BDBC-2362-4B18-B8B9-6AB6A4B3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5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887465-C61F-415D-B233-7C39221BC295}"/>
                  </a:ext>
                </a:extLst>
              </p:cNvPr>
              <p:cNvSpPr txBox="1"/>
              <p:nvPr/>
            </p:nvSpPr>
            <p:spPr>
              <a:xfrm>
                <a:off x="2930170" y="4520705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887465-C61F-415D-B233-7C39221BC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170" y="4520705"/>
                <a:ext cx="4639090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0C252A44-9A74-4B05-94D7-F75F29781BC5}"/>
              </a:ext>
            </a:extLst>
          </p:cNvPr>
          <p:cNvSpPr/>
          <p:nvPr/>
        </p:nvSpPr>
        <p:spPr>
          <a:xfrm rot="5400000">
            <a:off x="5739285" y="3781673"/>
            <a:ext cx="159350" cy="350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80E2B-D2D7-430F-AF2F-CE85916F5906}"/>
              </a:ext>
            </a:extLst>
          </p:cNvPr>
          <p:cNvSpPr txBox="1"/>
          <p:nvPr/>
        </p:nvSpPr>
        <p:spPr>
          <a:xfrm>
            <a:off x="4831953" y="5623770"/>
            <a:ext cx="2159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C817F601-D672-4A82-A932-F4E2C39F7237}"/>
              </a:ext>
            </a:extLst>
          </p:cNvPr>
          <p:cNvSpPr/>
          <p:nvPr/>
        </p:nvSpPr>
        <p:spPr>
          <a:xfrm>
            <a:off x="8787569" y="4520705"/>
            <a:ext cx="2453679" cy="1291906"/>
          </a:xfrm>
          <a:prstGeom prst="cloudCallout">
            <a:avLst>
              <a:gd name="adj1" fmla="val -111603"/>
              <a:gd name="adj2" fmla="val 520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45C1B-2A71-49DC-B54F-9CD940BC2FBC}"/>
              </a:ext>
            </a:extLst>
          </p:cNvPr>
          <p:cNvSpPr txBox="1"/>
          <p:nvPr/>
        </p:nvSpPr>
        <p:spPr>
          <a:xfrm>
            <a:off x="9102439" y="4737504"/>
            <a:ext cx="19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large are |P| and d?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2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E08B245-C228-4787-8671-C62125701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19377"/>
              </p:ext>
            </p:extLst>
          </p:nvPr>
        </p:nvGraphicFramePr>
        <p:xfrm>
          <a:off x="3346509" y="3099107"/>
          <a:ext cx="440072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934">
                  <a:extLst>
                    <a:ext uri="{9D8B030D-6E8A-4147-A177-3AD203B41FA5}">
                      <a16:colId xmlns:a16="http://schemas.microsoft.com/office/drawing/2014/main" val="70952935"/>
                    </a:ext>
                  </a:extLst>
                </a:gridCol>
                <a:gridCol w="1235344">
                  <a:extLst>
                    <a:ext uri="{9D8B030D-6E8A-4147-A177-3AD203B41FA5}">
                      <a16:colId xmlns:a16="http://schemas.microsoft.com/office/drawing/2014/main" val="2733440155"/>
                    </a:ext>
                  </a:extLst>
                </a:gridCol>
                <a:gridCol w="1121447">
                  <a:extLst>
                    <a:ext uri="{9D8B030D-6E8A-4147-A177-3AD203B41FA5}">
                      <a16:colId xmlns:a16="http://schemas.microsoft.com/office/drawing/2014/main" val="66503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indexing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43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LibSVM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14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Scikit</a:t>
                      </a:r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-learn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42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KARL (this paper)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7499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3079E6-CF08-4D34-A0A8-F668D49DA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39757"/>
              </p:ext>
            </p:extLst>
          </p:nvPr>
        </p:nvGraphicFramePr>
        <p:xfrm>
          <a:off x="3346509" y="3099107"/>
          <a:ext cx="4400725" cy="1752600"/>
        </p:xfrm>
        <a:graphic>
          <a:graphicData uri="http://schemas.openxmlformats.org/drawingml/2006/table">
            <a:tbl>
              <a:tblPr/>
              <a:tblGrid>
                <a:gridCol w="4400725">
                  <a:extLst>
                    <a:ext uri="{9D8B030D-6E8A-4147-A177-3AD203B41FA5}">
                      <a16:colId xmlns:a16="http://schemas.microsoft.com/office/drawing/2014/main" val="3576131327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endParaRPr lang="en-US" altLang="zh-HK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082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529642-9E5E-4A24-AD53-1FA8FB57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contribution: KARL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C260BF-09EB-4480-B705-FB47877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481676"/>
            <a:ext cx="10515600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Rapid Library (KARL)</a:t>
            </a:r>
          </a:p>
          <a:p>
            <a:pPr lvl="1"/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2.5-738x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up over state-of-the-art in different datasets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Fastest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in 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 phase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3A284-C70E-44A1-AB62-5EA22A577E1D}"/>
              </a:ext>
            </a:extLst>
          </p:cNvPr>
          <p:cNvSpPr/>
          <p:nvPr/>
        </p:nvSpPr>
        <p:spPr>
          <a:xfrm>
            <a:off x="0" y="5934670"/>
            <a:ext cx="94543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HK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https://github.com/edisonchan2013928/KARL-Fast-Kernel-Aggregation-Queries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https://www.csie.ntu.edu.tw/~cjlin/libsvm/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-learn: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https://scikit-learn.org/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1BBA2-F261-457E-920E-D36C4FA2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0445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8C86-D1AD-48CD-9311-626CDA40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7" y="-86212"/>
            <a:ext cx="12029813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speed up? 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E43311-AE67-41F5-A5E0-C37CEAD9AB60}"/>
              </a:ext>
            </a:extLst>
          </p:cNvPr>
          <p:cNvCxnSpPr>
            <a:cxnSpLocks/>
          </p:cNvCxnSpPr>
          <p:nvPr/>
        </p:nvCxnSpPr>
        <p:spPr>
          <a:xfrm>
            <a:off x="7472762" y="4318377"/>
            <a:ext cx="1214188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3B4B6A-B623-442D-BB48-434678489F1F}"/>
              </a:ext>
            </a:extLst>
          </p:cNvPr>
          <p:cNvSpPr txBox="1"/>
          <p:nvPr/>
        </p:nvSpPr>
        <p:spPr>
          <a:xfrm>
            <a:off x="8686950" y="4049437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B0ED23-8AAD-43AB-9ADF-38E209523279}"/>
              </a:ext>
            </a:extLst>
          </p:cNvPr>
          <p:cNvCxnSpPr>
            <a:cxnSpLocks/>
          </p:cNvCxnSpPr>
          <p:nvPr/>
        </p:nvCxnSpPr>
        <p:spPr>
          <a:xfrm>
            <a:off x="8143275" y="3359987"/>
            <a:ext cx="0" cy="5687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46ACAB-ABC1-4D96-8E19-9508EEEBDBD2}"/>
              </a:ext>
            </a:extLst>
          </p:cNvPr>
          <p:cNvSpPr txBox="1"/>
          <p:nvPr/>
        </p:nvSpPr>
        <p:spPr>
          <a:xfrm>
            <a:off x="7697577" y="292666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6E954-126B-47C5-8B6F-DE08287FA9EF}"/>
              </a:ext>
            </a:extLst>
          </p:cNvPr>
          <p:cNvSpPr txBox="1"/>
          <p:nvPr/>
        </p:nvSpPr>
        <p:spPr>
          <a:xfrm>
            <a:off x="7697577" y="383399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/>
              <p:nvPr/>
            </p:nvSpPr>
            <p:spPr>
              <a:xfrm>
                <a:off x="1640262" y="3208396"/>
                <a:ext cx="3355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d>
                        <m:d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𝑈𝐵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HK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62" y="3208396"/>
                <a:ext cx="3355790" cy="369332"/>
              </a:xfrm>
              <a:prstGeom prst="rect">
                <a:avLst/>
              </a:prstGeom>
              <a:blipFill>
                <a:blip r:embed="rId2"/>
                <a:stretch>
                  <a:fillRect l="-1633" r="-2722" b="-3442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7CFB-BDFC-4211-A13A-535EEAC4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7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/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299C17-2DA2-49A2-8F8B-F9514C7E5CDC}"/>
              </a:ext>
            </a:extLst>
          </p:cNvPr>
          <p:cNvCxnSpPr>
            <a:cxnSpLocks/>
          </p:cNvCxnSpPr>
          <p:nvPr/>
        </p:nvCxnSpPr>
        <p:spPr>
          <a:xfrm>
            <a:off x="2078437" y="3646742"/>
            <a:ext cx="0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E27928-8E6A-4756-B764-7B000C72B516}"/>
              </a:ext>
            </a:extLst>
          </p:cNvPr>
          <p:cNvCxnSpPr/>
          <p:nvPr/>
        </p:nvCxnSpPr>
        <p:spPr>
          <a:xfrm>
            <a:off x="4435377" y="3644158"/>
            <a:ext cx="0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8FB725-AB35-4E46-B65D-6E818EF161C3}"/>
              </a:ext>
            </a:extLst>
          </p:cNvPr>
          <p:cNvSpPr txBox="1"/>
          <p:nvPr/>
        </p:nvSpPr>
        <p:spPr>
          <a:xfrm>
            <a:off x="399353" y="4447350"/>
            <a:ext cx="6253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faster than O(|P| </a:t>
            </a:r>
            <a:r>
              <a:rPr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</a:p>
          <a:p>
            <a:pPr marL="514350" indent="-514350">
              <a:buAutoNum type="arabicPeriod"/>
            </a:pPr>
            <a:r>
              <a:rPr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tight</a:t>
            </a:r>
            <a:endParaRPr lang="zh-HK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91C99A-79FC-4710-B5FB-0DBB8C1A591F}"/>
                  </a:ext>
                </a:extLst>
              </p:cNvPr>
              <p:cNvSpPr txBox="1"/>
              <p:nvPr/>
            </p:nvSpPr>
            <p:spPr>
              <a:xfrm>
                <a:off x="6920618" y="2066106"/>
                <a:ext cx="502550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Conditions for avoiding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zh-HK" altLang="en-US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evaluation:</a:t>
                </a:r>
                <a:endParaRPr lang="zh-HK" altLang="en-US" sz="22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91C99A-79FC-4710-B5FB-0DBB8C1A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18" y="2066106"/>
                <a:ext cx="5025504" cy="430887"/>
              </a:xfrm>
              <a:prstGeom prst="rect">
                <a:avLst/>
              </a:prstGeom>
              <a:blipFill>
                <a:blip r:embed="rId4"/>
                <a:stretch>
                  <a:fillRect l="-1576" t="-9859" b="-2676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9C00D3-A4D5-425C-9B82-38985E387E8A}"/>
              </a:ext>
            </a:extLst>
          </p:cNvPr>
          <p:cNvCxnSpPr>
            <a:cxnSpLocks/>
          </p:cNvCxnSpPr>
          <p:nvPr/>
        </p:nvCxnSpPr>
        <p:spPr>
          <a:xfrm>
            <a:off x="9802158" y="3223947"/>
            <a:ext cx="1214188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1F3F15-1542-4273-AC84-949B1C5D126D}"/>
              </a:ext>
            </a:extLst>
          </p:cNvPr>
          <p:cNvSpPr txBox="1"/>
          <p:nvPr/>
        </p:nvSpPr>
        <p:spPr>
          <a:xfrm>
            <a:off x="10978746" y="2946067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924A34-275C-426D-A24A-E93B10043FAC}"/>
                  </a:ext>
                </a:extLst>
              </p:cNvPr>
              <p:cNvSpPr/>
              <p:nvPr/>
            </p:nvSpPr>
            <p:spPr>
              <a:xfrm>
                <a:off x="7067450" y="2562197"/>
                <a:ext cx="2132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altLang="zh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zh-HK" dirty="0">
                        <a:sym typeface="Symbol" panose="05050102010706020507" pitchFamily="18" charset="2"/>
                      </a:rPr>
                      <m:t>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924A34-275C-426D-A24A-E93B10043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450" y="2562197"/>
                <a:ext cx="2132828" cy="369332"/>
              </a:xfrm>
              <a:prstGeom prst="rect">
                <a:avLst/>
              </a:prstGeom>
              <a:blipFill>
                <a:blip r:embed="rId5"/>
                <a:stretch>
                  <a:fillRect l="-2286" t="-9836" b="-2295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E05ABCB-E1B5-423E-BD60-8DE4500F5FFE}"/>
                  </a:ext>
                </a:extLst>
              </p:cNvPr>
              <p:cNvSpPr/>
              <p:nvPr/>
            </p:nvSpPr>
            <p:spPr>
              <a:xfrm>
                <a:off x="9294144" y="2556193"/>
                <a:ext cx="2132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altLang="zh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HK" dirty="0">
                        <a:sym typeface="Symbol" panose="05050102010706020507" pitchFamily="18" charset="2"/>
                      </a:rPr>
                      <m:t>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E05ABCB-E1B5-423E-BD60-8DE4500F5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144" y="2556193"/>
                <a:ext cx="2132828" cy="369332"/>
              </a:xfrm>
              <a:prstGeom prst="rect">
                <a:avLst/>
              </a:prstGeom>
              <a:blipFill>
                <a:blip r:embed="rId6"/>
                <a:stretch>
                  <a:fillRect l="-2571" t="-9836" b="-2295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137370-F75F-4D0C-8028-78BFF269875E}"/>
              </a:ext>
            </a:extLst>
          </p:cNvPr>
          <p:cNvCxnSpPr>
            <a:cxnSpLocks/>
          </p:cNvCxnSpPr>
          <p:nvPr/>
        </p:nvCxnSpPr>
        <p:spPr>
          <a:xfrm>
            <a:off x="10438888" y="3668781"/>
            <a:ext cx="0" cy="5687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4F8875-CEC6-43CC-8CE4-E705225FC87E}"/>
              </a:ext>
            </a:extLst>
          </p:cNvPr>
          <p:cNvSpPr txBox="1"/>
          <p:nvPr/>
        </p:nvSpPr>
        <p:spPr>
          <a:xfrm>
            <a:off x="9993190" y="3235459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D33EC0-1336-4AA9-88D9-582DC07E40F6}"/>
              </a:ext>
            </a:extLst>
          </p:cNvPr>
          <p:cNvSpPr txBox="1"/>
          <p:nvPr/>
        </p:nvSpPr>
        <p:spPr>
          <a:xfrm>
            <a:off x="9993190" y="41427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9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D481-B706-486E-9BC6-B6870AED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297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Work: Bounding Functions</a:t>
            </a:r>
            <a:endParaRPr lang="zh-HK" altLang="en-US" dirty="0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250EED4-D866-4CDD-A827-7437DFD6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513" y="2329979"/>
            <a:ext cx="1568739" cy="1797199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7E829502-3279-4533-9CFF-31AFBCF96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535" y="1847231"/>
            <a:ext cx="3693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A22D5842-3CDF-4AD5-B0EB-98A5008C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63" y="3360558"/>
            <a:ext cx="138113" cy="134938"/>
          </a:xfrm>
          <a:prstGeom prst="ellipse">
            <a:avLst/>
          </a:prstGeom>
          <a:solidFill>
            <a:schemeClr val="tx1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992B73FE-2A0C-4418-AD10-058AEE7F1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763" y="3131810"/>
            <a:ext cx="3356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C7FE1F-B5D0-4915-871F-13E5B407DC92}"/>
              </a:ext>
            </a:extLst>
          </p:cNvPr>
          <p:cNvCxnSpPr>
            <a:endCxn id="41" idx="2"/>
          </p:cNvCxnSpPr>
          <p:nvPr/>
        </p:nvCxnSpPr>
        <p:spPr bwMode="auto">
          <a:xfrm>
            <a:off x="1339040" y="2326086"/>
            <a:ext cx="2826323" cy="110194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 Box 31">
            <a:extLst>
              <a:ext uri="{FF2B5EF4-FFF2-40B4-BE49-F238E27FC236}">
                <a16:creationId xmlns:a16="http://schemas.microsoft.com/office/drawing/2014/main" id="{68E08DEE-AB7A-4333-AD79-DA06772B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025" y="3406627"/>
            <a:ext cx="145454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5A896091-FF28-47F5-B27A-BC91527366FB}"/>
              </a:ext>
            </a:extLst>
          </p:cNvPr>
          <p:cNvSpPr txBox="1">
            <a:spLocks noChangeArrowheads="1"/>
          </p:cNvSpPr>
          <p:nvPr/>
        </p:nvSpPr>
        <p:spPr bwMode="auto">
          <a:xfrm rot="1245602">
            <a:off x="2395882" y="2607680"/>
            <a:ext cx="149782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8F18C-C3B8-4D7E-B33F-DA5CA3D53C80}"/>
              </a:ext>
            </a:extLst>
          </p:cNvPr>
          <p:cNvCxnSpPr>
            <a:endCxn id="41" idx="2"/>
          </p:cNvCxnSpPr>
          <p:nvPr/>
        </p:nvCxnSpPr>
        <p:spPr bwMode="auto">
          <a:xfrm>
            <a:off x="2927695" y="3415977"/>
            <a:ext cx="1237668" cy="1205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Line 44">
            <a:extLst>
              <a:ext uri="{FF2B5EF4-FFF2-40B4-BE49-F238E27FC236}">
                <a16:creationId xmlns:a16="http://schemas.microsoft.com/office/drawing/2014/main" id="{67DF885E-E611-4B57-9591-79CE22ED7A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3367" y="1882740"/>
            <a:ext cx="0" cy="2453639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id="{7CF1E192-878D-49A6-9098-08ABFB1EA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367" y="4336381"/>
            <a:ext cx="4091940" cy="0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5BC8DCF3-97C2-4D15-861F-EEDDD907CAC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72812" y="398506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Oval 1">
            <a:extLst>
              <a:ext uri="{FF2B5EF4-FFF2-40B4-BE49-F238E27FC236}">
                <a16:creationId xmlns:a16="http://schemas.microsoft.com/office/drawing/2014/main" id="{2AA86FB7-D02E-43E9-B2DF-FCF7CFED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38" y="2827305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C335B913-2CD0-42A8-889C-725BCCE5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38" y="232248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677FB24-1660-48EA-BF8C-80C601C81819}"/>
              </a:ext>
            </a:extLst>
          </p:cNvPr>
          <p:cNvSpPr/>
          <p:nvPr/>
        </p:nvSpPr>
        <p:spPr>
          <a:xfrm rot="5400000">
            <a:off x="8997058" y="1522578"/>
            <a:ext cx="159275" cy="46722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10518-8E8B-480D-A0E9-E02AC63FC9BE}"/>
              </a:ext>
            </a:extLst>
          </p:cNvPr>
          <p:cNvSpPr txBox="1"/>
          <p:nvPr/>
        </p:nvSpPr>
        <p:spPr>
          <a:xfrm>
            <a:off x="8182006" y="3966656"/>
            <a:ext cx="16039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14ED2-26C7-4F50-A0BE-87A93FE99E8D}"/>
              </a:ext>
            </a:extLst>
          </p:cNvPr>
          <p:cNvSpPr txBox="1"/>
          <p:nvPr/>
        </p:nvSpPr>
        <p:spPr>
          <a:xfrm>
            <a:off x="405011" y="1037044"/>
            <a:ext cx="2220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|P|=3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106A-2C9E-4998-9016-15CBB849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8</a:t>
            </a:fld>
            <a:endParaRPr lang="zh-HK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1C56E-72F5-497F-8A15-A3848404C10C}"/>
              </a:ext>
            </a:extLst>
          </p:cNvPr>
          <p:cNvSpPr/>
          <p:nvPr/>
        </p:nvSpPr>
        <p:spPr>
          <a:xfrm>
            <a:off x="-67112" y="6354202"/>
            <a:ext cx="10646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G. Gray, A. W. Moore “Nonparametric Density Estimation: Toward Computational Tractability” SDM03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547EA8-4350-45DE-8D0A-57AE59107B65}"/>
                  </a:ext>
                </a:extLst>
              </p:cNvPr>
              <p:cNvSpPr txBox="1"/>
              <p:nvPr/>
            </p:nvSpPr>
            <p:spPr>
              <a:xfrm>
                <a:off x="5548679" y="2029232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547EA8-4350-45DE-8D0A-57AE59107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79" y="2029232"/>
                <a:ext cx="4565802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0E29D7-A64C-412C-815E-82A085DB0AA1}"/>
                  </a:ext>
                </a:extLst>
              </p:cNvPr>
              <p:cNvSpPr txBox="1"/>
              <p:nvPr/>
            </p:nvSpPr>
            <p:spPr>
              <a:xfrm>
                <a:off x="5427595" y="2971771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0E29D7-A64C-412C-815E-82A085DB0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595" y="2971771"/>
                <a:ext cx="6026586" cy="338554"/>
              </a:xfrm>
              <a:prstGeom prst="rect">
                <a:avLst/>
              </a:prstGeom>
              <a:blipFill>
                <a:blip r:embed="rId3"/>
                <a:stretch>
                  <a:fillRect l="-607" t="-3571" r="-1213" b="-3392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F16D0E-E4F2-49AD-91C2-709CBD71021C}"/>
                  </a:ext>
                </a:extLst>
              </p:cNvPr>
              <p:cNvSpPr txBox="1"/>
              <p:nvPr/>
            </p:nvSpPr>
            <p:spPr>
              <a:xfrm>
                <a:off x="5386253" y="3360558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F16D0E-E4F2-49AD-91C2-709CBD71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253" y="3360558"/>
                <a:ext cx="6026586" cy="338554"/>
              </a:xfrm>
              <a:prstGeom prst="rect">
                <a:avLst/>
              </a:prstGeom>
              <a:blipFill>
                <a:blip r:embed="rId4"/>
                <a:stretch>
                  <a:fillRect l="-506" t="-3571" r="-1113" b="-3392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4BF8-88F1-45F9-8E3C-8CC41D82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474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 of Existing Bound Functions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60799A-5446-483C-8863-BC10CEB8B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494547"/>
              </p:ext>
            </p:extLst>
          </p:nvPr>
        </p:nvGraphicFramePr>
        <p:xfrm>
          <a:off x="385842" y="237254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AutoShape 3">
            <a:extLst>
              <a:ext uri="{FF2B5EF4-FFF2-40B4-BE49-F238E27FC236}">
                <a16:creationId xmlns:a16="http://schemas.microsoft.com/office/drawing/2014/main" id="{D719492F-BAFE-48C0-9155-4E08A7E22F59}"/>
              </a:ext>
            </a:extLst>
          </p:cNvPr>
          <p:cNvCxnSpPr>
            <a:cxnSpLocks noChangeShapeType="1"/>
            <a:stCxn id="8" idx="0"/>
          </p:cNvCxnSpPr>
          <p:nvPr/>
        </p:nvCxnSpPr>
        <p:spPr bwMode="auto">
          <a:xfrm>
            <a:off x="2759913" y="4239035"/>
            <a:ext cx="0" cy="96146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8">
            <a:extLst>
              <a:ext uri="{FF2B5EF4-FFF2-40B4-BE49-F238E27FC236}">
                <a16:creationId xmlns:a16="http://schemas.microsoft.com/office/drawing/2014/main" id="{78445416-225D-4E60-9AD5-E998F229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475" y="423903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F985FF-7D47-4A21-8013-E0C96E6C3716}"/>
              </a:ext>
            </a:extLst>
          </p:cNvPr>
          <p:cNvCxnSpPr/>
          <p:nvPr/>
        </p:nvCxnSpPr>
        <p:spPr bwMode="auto">
          <a:xfrm>
            <a:off x="2242351" y="2886419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D1ABE-0E36-4493-B11D-52BDF48828A6}"/>
              </a:ext>
            </a:extLst>
          </p:cNvPr>
          <p:cNvCxnSpPr/>
          <p:nvPr/>
        </p:nvCxnSpPr>
        <p:spPr bwMode="auto">
          <a:xfrm>
            <a:off x="4888569" y="2865303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AutoShape 3">
            <a:extLst>
              <a:ext uri="{FF2B5EF4-FFF2-40B4-BE49-F238E27FC236}">
                <a16:creationId xmlns:a16="http://schemas.microsoft.com/office/drawing/2014/main" id="{FBDF405C-5791-4C76-AC59-BCFF234CFCDC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H="1">
            <a:off x="3541651" y="4668218"/>
            <a:ext cx="1" cy="56544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0F07A11-395D-4B90-97AA-CE15B8EA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897" y="5038019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023B9B23-DA19-45F4-8E96-ACA500C7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214" y="466821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5CCE1D39-30A1-47B1-895C-295644354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285" y="4598553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C151B0-AA74-4B3A-8ABA-E8E9F57D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653" y="5200579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61B315-957D-4B46-93DA-6403E942F9B3}"/>
              </a:ext>
            </a:extLst>
          </p:cNvPr>
          <p:cNvGrpSpPr/>
          <p:nvPr/>
        </p:nvGrpSpPr>
        <p:grpSpPr>
          <a:xfrm>
            <a:off x="2024719" y="3451960"/>
            <a:ext cx="3162758" cy="1622972"/>
            <a:chOff x="3162877" y="2476417"/>
            <a:chExt cx="3162758" cy="1622972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3488D7EE-75FD-4725-832C-DD9F9FD01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F0E27A83-F573-4536-9AC5-B640207B2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C45139DA-722A-4FC0-9036-6068916D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06AD91FF-262F-43AF-BC9B-1BA086B3C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A247A3E-43A3-42B3-8971-2E3BB4467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064679-C441-46A5-AEA8-3993EB47978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2252742" y="5200579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E2035D-EE14-4906-ADA6-13D20B1214A6}"/>
              </a:ext>
            </a:extLst>
          </p:cNvPr>
          <p:cNvSpPr txBox="1"/>
          <p:nvPr/>
        </p:nvSpPr>
        <p:spPr>
          <a:xfrm>
            <a:off x="2823078" y="5266750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AutoShape 3">
            <a:extLst>
              <a:ext uri="{FF2B5EF4-FFF2-40B4-BE49-F238E27FC236}">
                <a16:creationId xmlns:a16="http://schemas.microsoft.com/office/drawing/2014/main" id="{71A6597C-7BE5-4A40-805A-5373A625D53E}"/>
              </a:ext>
            </a:extLst>
          </p:cNvPr>
          <p:cNvCxnSpPr>
            <a:cxnSpLocks noChangeShapeType="1"/>
            <a:stCxn id="13" idx="4"/>
          </p:cNvCxnSpPr>
          <p:nvPr/>
        </p:nvCxnSpPr>
        <p:spPr bwMode="auto">
          <a:xfrm flipH="1">
            <a:off x="4400861" y="5115543"/>
            <a:ext cx="2474" cy="118121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2BEA542-57EB-4057-AFDC-0A82478B0DF0}"/>
              </a:ext>
            </a:extLst>
          </p:cNvPr>
          <p:cNvSpPr txBox="1"/>
          <p:nvPr/>
        </p:nvSpPr>
        <p:spPr>
          <a:xfrm>
            <a:off x="1127466" y="4616929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A06123-5958-49A3-8604-4D28C67ED1D7}"/>
              </a:ext>
            </a:extLst>
          </p:cNvPr>
          <p:cNvCxnSpPr/>
          <p:nvPr/>
        </p:nvCxnSpPr>
        <p:spPr>
          <a:xfrm>
            <a:off x="2171434" y="4821576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99BFE8-5565-4A96-82D1-027D86FB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9</a:t>
            </a:fld>
            <a:endParaRPr lang="zh-HK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66E17-20DE-4F72-ADCA-338BB566B873}"/>
              </a:ext>
            </a:extLst>
          </p:cNvPr>
          <p:cNvSpPr txBox="1"/>
          <p:nvPr/>
        </p:nvSpPr>
        <p:spPr>
          <a:xfrm>
            <a:off x="6609740" y="1281792"/>
            <a:ext cx="40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BD879C27-A6EF-4630-A5F8-5F5F125E0137}"/>
              </a:ext>
            </a:extLst>
          </p:cNvPr>
          <p:cNvSpPr/>
          <p:nvPr/>
        </p:nvSpPr>
        <p:spPr>
          <a:xfrm rot="5400000">
            <a:off x="6723340" y="603045"/>
            <a:ext cx="110722" cy="14682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909B57-4B66-46A3-877A-0077BAA420C6}"/>
              </a:ext>
            </a:extLst>
          </p:cNvPr>
          <p:cNvSpPr txBox="1"/>
          <p:nvPr/>
        </p:nvSpPr>
        <p:spPr>
          <a:xfrm>
            <a:off x="7367753" y="2031796"/>
            <a:ext cx="694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96343C-6CB0-42D1-8F0F-B6043163B80A}"/>
                  </a:ext>
                </a:extLst>
              </p:cNvPr>
              <p:cNvSpPr txBox="1"/>
              <p:nvPr/>
            </p:nvSpPr>
            <p:spPr>
              <a:xfrm>
                <a:off x="3765799" y="1750824"/>
                <a:ext cx="4938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96343C-6CB0-42D1-8F0F-B6043163B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799" y="1750824"/>
                <a:ext cx="4938531" cy="276999"/>
              </a:xfrm>
              <a:prstGeom prst="rect">
                <a:avLst/>
              </a:prstGeom>
              <a:blipFill>
                <a:blip r:embed="rId3"/>
                <a:stretch>
                  <a:fillRect l="-741" t="-4348" r="-1358" b="-3260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387AEE-92AD-47E8-8C41-261E5A7CFDBA}"/>
                  </a:ext>
                </a:extLst>
              </p:cNvPr>
              <p:cNvSpPr txBox="1"/>
              <p:nvPr/>
            </p:nvSpPr>
            <p:spPr>
              <a:xfrm>
                <a:off x="3884054" y="816308"/>
                <a:ext cx="3740063" cy="706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387AEE-92AD-47E8-8C41-261E5A7CF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54" y="816308"/>
                <a:ext cx="3740063" cy="706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2835EB2D-EA81-48AD-8762-27126B92879D}"/>
              </a:ext>
            </a:extLst>
          </p:cNvPr>
          <p:cNvSpPr/>
          <p:nvPr/>
        </p:nvSpPr>
        <p:spPr>
          <a:xfrm rot="5400000">
            <a:off x="7586408" y="1213405"/>
            <a:ext cx="95797" cy="1812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BB8B28B-CE85-4E53-B41D-C4D452EDB95F}"/>
              </a:ext>
            </a:extLst>
          </p:cNvPr>
          <p:cNvSpPr/>
          <p:nvPr/>
        </p:nvSpPr>
        <p:spPr>
          <a:xfrm>
            <a:off x="6964715" y="4729584"/>
            <a:ext cx="49074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1: </a:t>
            </a:r>
          </a:p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develop the tighter lower bound function? </a:t>
            </a:r>
          </a:p>
        </p:txBody>
      </p:sp>
    </p:spTree>
    <p:extLst>
      <p:ext uri="{BB962C8B-B14F-4D97-AF65-F5344CB8AC3E}">
        <p14:creationId xmlns:p14="http://schemas.microsoft.com/office/powerpoint/2010/main" val="367602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1290</Words>
  <Application>Microsoft Office PowerPoint</Application>
  <PresentationFormat>Widescreen</PresentationFormat>
  <Paragraphs>206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KARL: Fast Kernel Aggregation Queries</vt:lpstr>
      <vt:lpstr>Kernel Aggregation Function and  Machine learning Models</vt:lpstr>
      <vt:lpstr>Kernel Density Classification</vt:lpstr>
      <vt:lpstr>Kernel Aggregation Queries (KAQ)</vt:lpstr>
      <vt:lpstr>Kernel Aggregation Queries are slow!</vt:lpstr>
      <vt:lpstr>Our contribution: KARL</vt:lpstr>
      <vt:lpstr>How to speed up? </vt:lpstr>
      <vt:lpstr>Existing Work: Bounding Functions</vt:lpstr>
      <vt:lpstr>Weakness of Existing Bound Functions</vt:lpstr>
      <vt:lpstr>Our Work: Tangent Bound</vt:lpstr>
      <vt:lpstr>O(d)-time Tighter Linear Bound</vt:lpstr>
      <vt:lpstr>Advanced Version:  Optimized Tangent Bounds</vt:lpstr>
      <vt:lpstr>Experimental Results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Aggregation Queries</dc:title>
  <dc:creator>Edison</dc:creator>
  <cp:lastModifiedBy>Edison</cp:lastModifiedBy>
  <cp:revision>59</cp:revision>
  <dcterms:created xsi:type="dcterms:W3CDTF">2018-11-27T13:49:18Z</dcterms:created>
  <dcterms:modified xsi:type="dcterms:W3CDTF">2019-04-05T14:51:44Z</dcterms:modified>
</cp:coreProperties>
</file>