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2" r:id="rId2"/>
    <p:sldId id="314" r:id="rId3"/>
    <p:sldId id="290" r:id="rId4"/>
    <p:sldId id="291" r:id="rId5"/>
    <p:sldId id="293" r:id="rId6"/>
    <p:sldId id="292" r:id="rId7"/>
    <p:sldId id="315" r:id="rId8"/>
    <p:sldId id="294" r:id="rId9"/>
    <p:sldId id="295" r:id="rId10"/>
    <p:sldId id="296" r:id="rId11"/>
    <p:sldId id="297" r:id="rId12"/>
    <p:sldId id="301" r:id="rId13"/>
    <p:sldId id="298" r:id="rId14"/>
    <p:sldId id="300" r:id="rId15"/>
    <p:sldId id="313" r:id="rId16"/>
    <p:sldId id="311" r:id="rId17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FDF-4BBE-B99A-7883FB504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99D-406B-9C45-4BC7E27D8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ACD-4879-A392-E80C5F831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528-47CD-80BE-1270C41B2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796B2-CECE-48E9-B3FE-720105A41541}" type="datetimeFigureOut">
              <a:rPr lang="zh-HK" altLang="en-US" smtClean="0"/>
              <a:t>23/3/2019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32525-796E-445D-862A-04C0833E613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1099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B561-9A97-4F17-B7B9-5CFD3A81E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DCE7F-F71F-4891-90BB-7AA27822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27F79-6A98-47C3-8902-F4B4E2EC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31C5-B29B-4C25-8844-0034E87C4BC6}" type="datetime1">
              <a:rPr lang="zh-HK" altLang="en-US" smtClean="0"/>
              <a:t>23/3/2019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B95F-6F8B-4E5F-8F8F-5FE50C99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DB139-4483-4D48-AE1F-4811B9D6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078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8649-27B7-428B-A38F-B92EC767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ACA09-74D3-4F28-A387-AADF48902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6F3D-6F87-4D5D-83BB-6D9D3A9E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2906-0844-4288-A8FB-1A0AFF7F7240}" type="datetime1">
              <a:rPr lang="zh-HK" altLang="en-US" smtClean="0"/>
              <a:t>23/3/2019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2F513-8B33-4935-AE7D-A924D16B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6CAF-80CA-43D6-8C98-2D7FF369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5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B9368-0F8F-4581-A7FA-EF3015966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2323-4746-4A70-AAEA-807809F8B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0F85F-C156-4C15-A24C-84D9BC2E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CA5A-A448-4E94-AF68-F9F1CC20894F}" type="datetime1">
              <a:rPr lang="zh-HK" altLang="en-US" smtClean="0"/>
              <a:t>23/3/2019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6DDF-77B4-430B-8E0B-7BA66CE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E6AFC-638B-4798-89EA-F332B379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603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C13B-5141-48D5-BA23-84F8FC0E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7566-4AED-423B-92FD-504D6F2A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8EE2-369F-4E53-9D1F-7B1D9A0A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5316-E0E8-4F62-A434-791C6A026C4E}" type="datetime1">
              <a:rPr lang="zh-HK" altLang="en-US" smtClean="0"/>
              <a:t>23/3/2019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06003-27B9-4BF7-B219-87669144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257D7-554B-471C-AABF-2816B404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784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93D8-A805-4020-9769-B31916E9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E52B6-6A4E-4C7C-A915-E13AC895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636-6CDA-4E2E-A14A-2CEC5800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C757-3013-405D-BA55-43C4530FF661}" type="datetime1">
              <a:rPr lang="zh-HK" altLang="en-US" smtClean="0"/>
              <a:t>23/3/2019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8D33-5850-4D7C-8007-3190578B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2F1BC-7B42-4307-BB06-5972443B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8555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9B06-7983-4A90-9A4A-D65C779C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6EF4-B276-4898-B6B1-639DFAAA7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52735-4F8D-4234-AEF1-337E33A5F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C8F1-0F60-4158-879D-F3ADAAA0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5B7A-80D9-46D8-AD13-BC1A6ED2C9AB}" type="datetime1">
              <a:rPr lang="zh-HK" altLang="en-US" smtClean="0"/>
              <a:t>23/3/2019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221CC-517C-4C77-AB6F-9E6D7FAB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4F3A3-1D22-447D-9A71-37CA956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2681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7587-468B-433E-A2B3-A173D1FF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B1897-91C0-47D1-9303-154E37B3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26E6C-9218-41A0-89D9-04085AEC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5FFD8-D4DA-4F1A-8144-34828A3CA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27B11-7109-408A-B413-AD4AA988F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9D196-D85F-4AF5-9057-5ABD5685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15C-99C0-4DC9-8DA1-4CEF9FF5D133}" type="datetime1">
              <a:rPr lang="zh-HK" altLang="en-US" smtClean="0"/>
              <a:t>23/3/2019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AB000-12F8-4992-883E-6A3EEABA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C0946-D31D-4001-9308-DF98ABB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3996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3FB2-90B6-4825-AD56-D46C7FB4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9953C-C38C-4C8F-8D12-AF21B02E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3159-DC91-466D-BF21-D1290BA69855}" type="datetime1">
              <a:rPr lang="zh-HK" altLang="en-US" smtClean="0"/>
              <a:t>23/3/2019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880BD-EF41-4D28-8536-66786C93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C8F49-5E4B-421D-B546-E00BF87B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5637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E6EA5-1C53-4F2A-B930-32CEF3AD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D61E-3050-467B-9CCD-D5DD34C20EBF}" type="datetime1">
              <a:rPr lang="zh-HK" altLang="en-US" smtClean="0"/>
              <a:t>23/3/2019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8941A-0775-419C-8286-AA61A0C7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2B7FA-AA6C-415C-B0AF-6BD59AF9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9309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A0BE-6AB0-4ED0-B475-0F7B28F0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21338-7E56-4A33-B489-F73BCF7D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22137-02D2-4546-9DF7-EC60130BE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CB105-E424-4EFC-BBED-3C8EAD3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0766-C753-43D7-99E2-AFC1147051F5}" type="datetime1">
              <a:rPr lang="zh-HK" altLang="en-US" smtClean="0"/>
              <a:t>23/3/2019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93831-DF7C-4AAC-A860-2D7DE555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33597-96E7-4019-84E8-616B7EE7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653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616A-6EBD-4098-BE13-A055DF9B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6D59F-ECA0-48AE-B9C1-2EE29BAC2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98DA7-4DCC-4748-A855-04A8BA881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53BB8-A31A-47C4-B287-6BF38B78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1A1E-33AE-4FB9-A723-29464B340953}" type="datetime1">
              <a:rPr lang="zh-HK" altLang="en-US" smtClean="0"/>
              <a:t>23/3/2019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3F13-96C9-413C-AF66-77831B24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9C12-D6CF-4E78-878B-F9554280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162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84836-610F-4F62-90BB-D66A788D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867A-CD3F-4915-91CE-EC8C7C192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B8AB-0F86-4D51-B364-672E4E1CF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54368-AAF9-4E5D-9858-94B28A4846B0}" type="datetime1">
              <a:rPr lang="zh-HK" altLang="en-US" smtClean="0"/>
              <a:t>23/3/2019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E6A28-83CD-4017-AA03-A81C0105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C8DC9-0ABD-4BE6-8A84-298BB2C35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03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9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005C-320F-4CBB-A10F-065E62A5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5134" y="968539"/>
            <a:ext cx="12902268" cy="2387600"/>
          </a:xfrm>
        </p:spPr>
        <p:txBody>
          <a:bodyPr>
            <a:normAutofit/>
          </a:bodyPr>
          <a:lstStyle/>
          <a:p>
            <a:r>
              <a:rPr lang="en-US" altLang="zh-HK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KARL: Fast Kernel Aggregation Queries</a:t>
            </a:r>
            <a:endParaRPr lang="zh-HK" altLang="en-US" sz="5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93B-C9AE-4880-B782-405EF8DFB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(Edison) Tsz Nam Chan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 Lung Yiu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Leong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The University of Hong Kong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Hong Kong Polytechnic University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University of Macau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(Presented by: Edison)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40DAC-6E44-4E8B-A71E-8B59B92B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26" y="362114"/>
            <a:ext cx="1571625" cy="1800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1397E4-2D2F-4CF6-AB0C-C91D5489C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77" y="362114"/>
            <a:ext cx="1713320" cy="1756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A727A-64F3-41E1-9C32-086C05366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367" y="383786"/>
            <a:ext cx="1759815" cy="175687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9FFA72-7E08-4EE5-93F7-E3D13D7B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9013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4BF8-88F1-45F9-8E3C-8CC41D82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474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 of Existing Bound Functions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60799A-5446-483C-8863-BC10CEB8B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4497450"/>
              </p:ext>
            </p:extLst>
          </p:nvPr>
        </p:nvGraphicFramePr>
        <p:xfrm>
          <a:off x="3011596" y="207892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AutoShape 3">
            <a:extLst>
              <a:ext uri="{FF2B5EF4-FFF2-40B4-BE49-F238E27FC236}">
                <a16:creationId xmlns:a16="http://schemas.microsoft.com/office/drawing/2014/main" id="{D719492F-BAFE-48C0-9155-4E08A7E22F59}"/>
              </a:ext>
            </a:extLst>
          </p:cNvPr>
          <p:cNvCxnSpPr>
            <a:cxnSpLocks noChangeShapeType="1"/>
            <a:stCxn id="8" idx="0"/>
          </p:cNvCxnSpPr>
          <p:nvPr/>
        </p:nvCxnSpPr>
        <p:spPr bwMode="auto">
          <a:xfrm>
            <a:off x="5385667" y="3945420"/>
            <a:ext cx="0" cy="96146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8">
            <a:extLst>
              <a:ext uri="{FF2B5EF4-FFF2-40B4-BE49-F238E27FC236}">
                <a16:creationId xmlns:a16="http://schemas.microsoft.com/office/drawing/2014/main" id="{78445416-225D-4E60-9AD5-E998F229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229" y="394542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F985FF-7D47-4A21-8013-E0C96E6C3716}"/>
              </a:ext>
            </a:extLst>
          </p:cNvPr>
          <p:cNvCxnSpPr/>
          <p:nvPr/>
        </p:nvCxnSpPr>
        <p:spPr bwMode="auto">
          <a:xfrm>
            <a:off x="4868105" y="2592804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4D1ABE-0E36-4493-B11D-52BDF48828A6}"/>
              </a:ext>
            </a:extLst>
          </p:cNvPr>
          <p:cNvCxnSpPr/>
          <p:nvPr/>
        </p:nvCxnSpPr>
        <p:spPr bwMode="auto">
          <a:xfrm>
            <a:off x="7514323" y="257168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AutoShape 3">
            <a:extLst>
              <a:ext uri="{FF2B5EF4-FFF2-40B4-BE49-F238E27FC236}">
                <a16:creationId xmlns:a16="http://schemas.microsoft.com/office/drawing/2014/main" id="{FBDF405C-5791-4C76-AC59-BCFF234CFCDC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H="1">
            <a:off x="6167405" y="4374603"/>
            <a:ext cx="1" cy="56544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0F07A11-395D-4B90-97AA-CE15B8EA4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651" y="474440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023B9B23-DA19-45F4-8E96-ACA500C7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968" y="4374603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5CCE1D39-30A1-47B1-895C-295644354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039" y="4304938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C151B0-AA74-4B3A-8ABA-E8E9F57D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7" y="4906964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61B315-957D-4B46-93DA-6403E942F9B3}"/>
              </a:ext>
            </a:extLst>
          </p:cNvPr>
          <p:cNvGrpSpPr/>
          <p:nvPr/>
        </p:nvGrpSpPr>
        <p:grpSpPr>
          <a:xfrm>
            <a:off x="4650473" y="3158345"/>
            <a:ext cx="3162758" cy="1622972"/>
            <a:chOff x="3162877" y="2476417"/>
            <a:chExt cx="3162758" cy="1622972"/>
          </a:xfrm>
        </p:grpSpPr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3488D7EE-75FD-4725-832C-DD9F9FD01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9">
              <a:extLst>
                <a:ext uri="{FF2B5EF4-FFF2-40B4-BE49-F238E27FC236}">
                  <a16:creationId xmlns:a16="http://schemas.microsoft.com/office/drawing/2014/main" id="{F0E27A83-F573-4536-9AC5-B640207B2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 Box 29">
              <a:extLst>
                <a:ext uri="{FF2B5EF4-FFF2-40B4-BE49-F238E27FC236}">
                  <a16:creationId xmlns:a16="http://schemas.microsoft.com/office/drawing/2014/main" id="{C45139DA-722A-4FC0-9036-6068916DA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06AD91FF-262F-43AF-BC9B-1BA086B3C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2A247A3E-43A3-42B3-8971-2E3BB4467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064679-C441-46A5-AEA8-3993EB479787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4878496" y="4906964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E2035D-EE14-4906-ADA6-13D20B1214A6}"/>
              </a:ext>
            </a:extLst>
          </p:cNvPr>
          <p:cNvSpPr txBox="1"/>
          <p:nvPr/>
        </p:nvSpPr>
        <p:spPr>
          <a:xfrm>
            <a:off x="5448832" y="4973135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AutoShape 3">
            <a:extLst>
              <a:ext uri="{FF2B5EF4-FFF2-40B4-BE49-F238E27FC236}">
                <a16:creationId xmlns:a16="http://schemas.microsoft.com/office/drawing/2014/main" id="{71A6597C-7BE5-4A40-805A-5373A625D53E}"/>
              </a:ext>
            </a:extLst>
          </p:cNvPr>
          <p:cNvCxnSpPr>
            <a:cxnSpLocks noChangeShapeType="1"/>
            <a:stCxn id="13" idx="4"/>
          </p:cNvCxnSpPr>
          <p:nvPr/>
        </p:nvCxnSpPr>
        <p:spPr bwMode="auto">
          <a:xfrm flipH="1">
            <a:off x="7026615" y="4821928"/>
            <a:ext cx="2474" cy="118121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01574B2-51FC-48C6-A35D-88B6F5C10C91}"/>
              </a:ext>
            </a:extLst>
          </p:cNvPr>
          <p:cNvSpPr txBox="1"/>
          <p:nvPr/>
        </p:nvSpPr>
        <p:spPr>
          <a:xfrm>
            <a:off x="9932398" y="1626911"/>
            <a:ext cx="8263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F4E111AC-5EC1-4C78-9CB5-3C2A3181EE38}"/>
              </a:ext>
            </a:extLst>
          </p:cNvPr>
          <p:cNvSpPr/>
          <p:nvPr/>
        </p:nvSpPr>
        <p:spPr>
          <a:xfrm rot="5400000">
            <a:off x="10166122" y="558428"/>
            <a:ext cx="224612" cy="21958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BEA542-57EB-4057-AFDC-0A82478B0DF0}"/>
              </a:ext>
            </a:extLst>
          </p:cNvPr>
          <p:cNvSpPr txBox="1"/>
          <p:nvPr/>
        </p:nvSpPr>
        <p:spPr>
          <a:xfrm>
            <a:off x="3753220" y="4323314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loose</a:t>
            </a:r>
            <a:endParaRPr lang="zh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A06123-5958-49A3-8604-4D28C67ED1D7}"/>
              </a:ext>
            </a:extLst>
          </p:cNvPr>
          <p:cNvCxnSpPr/>
          <p:nvPr/>
        </p:nvCxnSpPr>
        <p:spPr>
          <a:xfrm>
            <a:off x="4797188" y="4527961"/>
            <a:ext cx="5864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43FB6B0-A8EB-480E-882F-E741DA824ACA}"/>
              </a:ext>
            </a:extLst>
          </p:cNvPr>
          <p:cNvSpPr/>
          <p:nvPr/>
        </p:nvSpPr>
        <p:spPr>
          <a:xfrm>
            <a:off x="47743" y="5900920"/>
            <a:ext cx="115180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HK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Can we develop the tighter lower bound functions?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4F4E2D-4AA9-4FED-9E92-39ED8EE5062D}"/>
                  </a:ext>
                </a:extLst>
              </p:cNvPr>
              <p:cNvSpPr txBox="1"/>
              <p:nvPr/>
            </p:nvSpPr>
            <p:spPr>
              <a:xfrm>
                <a:off x="5539241" y="1164269"/>
                <a:ext cx="602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4F4E2D-4AA9-4FED-9E92-39ED8EE50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241" y="1164269"/>
                <a:ext cx="6026586" cy="338554"/>
              </a:xfrm>
              <a:prstGeom prst="rect">
                <a:avLst/>
              </a:prstGeom>
              <a:blipFill>
                <a:blip r:embed="rId3"/>
                <a:stretch>
                  <a:fillRect l="-607" t="-3571" r="-1215" b="-3214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F8D8EC27-C7AE-481C-B631-0E20E3972D17}"/>
              </a:ext>
            </a:extLst>
          </p:cNvPr>
          <p:cNvSpPr txBox="1"/>
          <p:nvPr/>
        </p:nvSpPr>
        <p:spPr>
          <a:xfrm>
            <a:off x="4094707" y="1555113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58367162-C8B1-4F86-830E-CF45981FBDF7}"/>
              </a:ext>
            </a:extLst>
          </p:cNvPr>
          <p:cNvSpPr/>
          <p:nvPr/>
        </p:nvSpPr>
        <p:spPr>
          <a:xfrm rot="5400000">
            <a:off x="4201771" y="707126"/>
            <a:ext cx="199768" cy="16815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00A9630-003A-4215-A752-69ABDEDD489B}"/>
                  </a:ext>
                </a:extLst>
              </p:cNvPr>
              <p:cNvSpPr txBox="1"/>
              <p:nvPr/>
            </p:nvSpPr>
            <p:spPr>
              <a:xfrm>
                <a:off x="794836" y="938406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00A9630-003A-4215-A752-69ABDEDD4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36" y="938406"/>
                <a:ext cx="4565802" cy="862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99BFE8-5565-4A96-82D1-027D86FB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7602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F48C-98A2-4575-910D-6BC67FF7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6442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Work: Tangent Bound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C21518F-B204-40A7-9F44-73D3552F1856}"/>
              </a:ext>
            </a:extLst>
          </p:cNvPr>
          <p:cNvSpPr txBox="1"/>
          <p:nvPr/>
        </p:nvSpPr>
        <p:spPr>
          <a:xfrm>
            <a:off x="0" y="6363693"/>
            <a:ext cx="85404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How to compute these tight bounds quickly?</a:t>
            </a:r>
            <a:endParaRPr lang="zh-HK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F9644-8C9A-4832-9C01-3867EA36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11</a:t>
            </a:fld>
            <a:endParaRPr lang="zh-HK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CD0CE0-51CF-4D16-9FF8-0966F642AD13}"/>
              </a:ext>
            </a:extLst>
          </p:cNvPr>
          <p:cNvSpPr txBox="1"/>
          <p:nvPr/>
        </p:nvSpPr>
        <p:spPr>
          <a:xfrm>
            <a:off x="4094707" y="1555113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A6378EA6-803C-4D27-98A7-F37E62C5A025}"/>
              </a:ext>
            </a:extLst>
          </p:cNvPr>
          <p:cNvSpPr/>
          <p:nvPr/>
        </p:nvSpPr>
        <p:spPr>
          <a:xfrm rot="5400000">
            <a:off x="4201771" y="707126"/>
            <a:ext cx="199768" cy="16815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AF27D9-F1C6-46A4-9327-614B5958A1DE}"/>
              </a:ext>
            </a:extLst>
          </p:cNvPr>
          <p:cNvSpPr txBox="1"/>
          <p:nvPr/>
        </p:nvSpPr>
        <p:spPr>
          <a:xfrm>
            <a:off x="9932398" y="1626911"/>
            <a:ext cx="8263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ight Brace 78">
            <a:extLst>
              <a:ext uri="{FF2B5EF4-FFF2-40B4-BE49-F238E27FC236}">
                <a16:creationId xmlns:a16="http://schemas.microsoft.com/office/drawing/2014/main" id="{660353D1-4EDE-4ACB-B091-91E914977EA0}"/>
              </a:ext>
            </a:extLst>
          </p:cNvPr>
          <p:cNvSpPr/>
          <p:nvPr/>
        </p:nvSpPr>
        <p:spPr>
          <a:xfrm rot="5400000">
            <a:off x="10166122" y="558428"/>
            <a:ext cx="224612" cy="21958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1150502-8BA1-4C0A-AA46-A542AA07521B}"/>
                  </a:ext>
                </a:extLst>
              </p:cNvPr>
              <p:cNvSpPr txBox="1"/>
              <p:nvPr/>
            </p:nvSpPr>
            <p:spPr>
              <a:xfrm>
                <a:off x="5539241" y="1164269"/>
                <a:ext cx="602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1150502-8BA1-4C0A-AA46-A542AA07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241" y="1164269"/>
                <a:ext cx="6026586" cy="338554"/>
              </a:xfrm>
              <a:prstGeom prst="rect">
                <a:avLst/>
              </a:prstGeom>
              <a:blipFill>
                <a:blip r:embed="rId2"/>
                <a:stretch>
                  <a:fillRect l="-607" t="-3571" r="-1215" b="-3214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1AD84A9-342C-441F-912F-229B0F25C6C8}"/>
                  </a:ext>
                </a:extLst>
              </p:cNvPr>
              <p:cNvSpPr txBox="1"/>
              <p:nvPr/>
            </p:nvSpPr>
            <p:spPr>
              <a:xfrm>
                <a:off x="794836" y="938406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1AD84A9-342C-441F-912F-229B0F25C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36" y="938406"/>
                <a:ext cx="4565802" cy="862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" name="Chart 101">
            <a:extLst>
              <a:ext uri="{FF2B5EF4-FFF2-40B4-BE49-F238E27FC236}">
                <a16:creationId xmlns:a16="http://schemas.microsoft.com/office/drawing/2014/main" id="{F191788E-09CD-4E30-8432-E29B442DC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4740404"/>
              </p:ext>
            </p:extLst>
          </p:nvPr>
        </p:nvGraphicFramePr>
        <p:xfrm>
          <a:off x="3011596" y="208150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3" name="AutoShape 3">
            <a:extLst>
              <a:ext uri="{FF2B5EF4-FFF2-40B4-BE49-F238E27FC236}">
                <a16:creationId xmlns:a16="http://schemas.microsoft.com/office/drawing/2014/main" id="{F234C904-4B9D-404D-ABA1-BA282221E114}"/>
              </a:ext>
            </a:extLst>
          </p:cNvPr>
          <p:cNvCxnSpPr>
            <a:cxnSpLocks noChangeShapeType="1"/>
            <a:stCxn id="104" idx="0"/>
          </p:cNvCxnSpPr>
          <p:nvPr/>
        </p:nvCxnSpPr>
        <p:spPr bwMode="auto">
          <a:xfrm flipH="1">
            <a:off x="5385226" y="3948000"/>
            <a:ext cx="441" cy="46268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Oval 8">
            <a:extLst>
              <a:ext uri="{FF2B5EF4-FFF2-40B4-BE49-F238E27FC236}">
                <a16:creationId xmlns:a16="http://schemas.microsoft.com/office/drawing/2014/main" id="{D0344F68-A868-4FED-9CDE-3C9FD7DF9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229" y="394800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43DD3C6-AA03-4ADF-A703-69607C46D7CC}"/>
              </a:ext>
            </a:extLst>
          </p:cNvPr>
          <p:cNvCxnSpPr/>
          <p:nvPr/>
        </p:nvCxnSpPr>
        <p:spPr bwMode="auto">
          <a:xfrm>
            <a:off x="4868105" y="2595384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F03102F-EB50-4938-AA31-916B3EC71BA6}"/>
              </a:ext>
            </a:extLst>
          </p:cNvPr>
          <p:cNvCxnSpPr/>
          <p:nvPr/>
        </p:nvCxnSpPr>
        <p:spPr bwMode="auto">
          <a:xfrm>
            <a:off x="7514323" y="257426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F60769F-4481-4F99-9D2B-A042634A726C}"/>
              </a:ext>
            </a:extLst>
          </p:cNvPr>
          <p:cNvCxnSpPr/>
          <p:nvPr/>
        </p:nvCxnSpPr>
        <p:spPr bwMode="auto">
          <a:xfrm>
            <a:off x="4878496" y="4292578"/>
            <a:ext cx="2640330" cy="65532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AutoShape 3">
            <a:extLst>
              <a:ext uri="{FF2B5EF4-FFF2-40B4-BE49-F238E27FC236}">
                <a16:creationId xmlns:a16="http://schemas.microsoft.com/office/drawing/2014/main" id="{B0838ABF-B056-45E1-80E0-445330548ED2}"/>
              </a:ext>
            </a:extLst>
          </p:cNvPr>
          <p:cNvCxnSpPr>
            <a:cxnSpLocks noChangeShapeType="1"/>
            <a:stCxn id="110" idx="0"/>
          </p:cNvCxnSpPr>
          <p:nvPr/>
        </p:nvCxnSpPr>
        <p:spPr bwMode="auto">
          <a:xfrm>
            <a:off x="6167406" y="4377183"/>
            <a:ext cx="1410" cy="236705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125223DF-1DFE-47B8-A7B2-D77517DFA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651" y="474698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0" name="Oval 8">
            <a:extLst>
              <a:ext uri="{FF2B5EF4-FFF2-40B4-BE49-F238E27FC236}">
                <a16:creationId xmlns:a16="http://schemas.microsoft.com/office/drawing/2014/main" id="{C1751783-F550-4740-B1BE-ED70D6FD9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968" y="4377183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1" name="Text Box 29">
            <a:extLst>
              <a:ext uri="{FF2B5EF4-FFF2-40B4-BE49-F238E27FC236}">
                <a16:creationId xmlns:a16="http://schemas.microsoft.com/office/drawing/2014/main" id="{9CA82432-79A4-4046-901D-9F73088F7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039" y="4307518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 Box 29">
            <a:extLst>
              <a:ext uri="{FF2B5EF4-FFF2-40B4-BE49-F238E27FC236}">
                <a16:creationId xmlns:a16="http://schemas.microsoft.com/office/drawing/2014/main" id="{15BF72D7-3D90-4C0D-8243-B4D7BE1AC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524" y="3355522"/>
            <a:ext cx="2538084" cy="61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tangent line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50249CE-4E1C-41D4-AFB2-167DBE94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7" y="4909544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5A19473-C5ED-462E-9F9D-4713D6CFA2E3}"/>
              </a:ext>
            </a:extLst>
          </p:cNvPr>
          <p:cNvGrpSpPr/>
          <p:nvPr/>
        </p:nvGrpSpPr>
        <p:grpSpPr>
          <a:xfrm>
            <a:off x="4650473" y="3160925"/>
            <a:ext cx="3162758" cy="1622972"/>
            <a:chOff x="3162877" y="2476417"/>
            <a:chExt cx="3162758" cy="1622972"/>
          </a:xfrm>
        </p:grpSpPr>
        <p:sp>
          <p:nvSpPr>
            <p:cNvPr id="115" name="Text Box 29">
              <a:extLst>
                <a:ext uri="{FF2B5EF4-FFF2-40B4-BE49-F238E27FC236}">
                  <a16:creationId xmlns:a16="http://schemas.microsoft.com/office/drawing/2014/main" id="{5312866C-B315-4B2D-8602-00DF4ECE9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 Box 29">
              <a:extLst>
                <a:ext uri="{FF2B5EF4-FFF2-40B4-BE49-F238E27FC236}">
                  <a16:creationId xmlns:a16="http://schemas.microsoft.com/office/drawing/2014/main" id="{6118896C-D2D1-472F-A911-AEAB503C5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7" name="Text Box 29">
              <a:extLst>
                <a:ext uri="{FF2B5EF4-FFF2-40B4-BE49-F238E27FC236}">
                  <a16:creationId xmlns:a16="http://schemas.microsoft.com/office/drawing/2014/main" id="{7785A730-85D3-4664-9AE0-1BA673737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9" name="Text Box 29">
              <a:extLst>
                <a:ext uri="{FF2B5EF4-FFF2-40B4-BE49-F238E27FC236}">
                  <a16:creationId xmlns:a16="http://schemas.microsoft.com/office/drawing/2014/main" id="{60B6357D-51EA-4841-AD42-E8BDDFF5C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0" name="Text Box 29">
              <a:extLst>
                <a:ext uri="{FF2B5EF4-FFF2-40B4-BE49-F238E27FC236}">
                  <a16:creationId xmlns:a16="http://schemas.microsoft.com/office/drawing/2014/main" id="{F9529436-7D66-48D7-B739-2E8419E7A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EEA2DB3-2C70-4929-8EB6-496D4E05F422}"/>
              </a:ext>
            </a:extLst>
          </p:cNvPr>
          <p:cNvCxnSpPr>
            <a:cxnSpLocks/>
            <a:endCxn id="113" idx="3"/>
          </p:cNvCxnSpPr>
          <p:nvPr/>
        </p:nvCxnSpPr>
        <p:spPr>
          <a:xfrm>
            <a:off x="4878496" y="4909544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45F886F-CE36-4DBD-BCA5-67213AA33154}"/>
              </a:ext>
            </a:extLst>
          </p:cNvPr>
          <p:cNvSpPr txBox="1"/>
          <p:nvPr/>
        </p:nvSpPr>
        <p:spPr>
          <a:xfrm>
            <a:off x="5485199" y="4909466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5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01B7-7E8C-4EE8-A47C-37B8816F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59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O(d)-time Tighter Linear Bound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FF1E7C-B6B4-43CC-A6DF-03D9D6585465}"/>
              </a:ext>
            </a:extLst>
          </p:cNvPr>
          <p:cNvCxnSpPr>
            <a:cxnSpLocks/>
          </p:cNvCxnSpPr>
          <p:nvPr/>
        </p:nvCxnSpPr>
        <p:spPr>
          <a:xfrm flipH="1" flipV="1">
            <a:off x="8274867" y="1982708"/>
            <a:ext cx="63376" cy="277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02A993-BFDA-4FEC-8111-91F0CCB88E6A}"/>
              </a:ext>
            </a:extLst>
          </p:cNvPr>
          <p:cNvCxnSpPr>
            <a:cxnSpLocks/>
          </p:cNvCxnSpPr>
          <p:nvPr/>
        </p:nvCxnSpPr>
        <p:spPr>
          <a:xfrm flipV="1">
            <a:off x="8120958" y="4517679"/>
            <a:ext cx="31777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9BD1EA-5640-4FC7-9344-137D0FC83EEC}"/>
              </a:ext>
            </a:extLst>
          </p:cNvPr>
          <p:cNvSpPr txBox="1"/>
          <p:nvPr/>
        </p:nvSpPr>
        <p:spPr>
          <a:xfrm>
            <a:off x="11298725" y="4333013"/>
            <a:ext cx="66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A2B74-B7E6-4054-B698-E210BD639AD1}"/>
              </a:ext>
            </a:extLst>
          </p:cNvPr>
          <p:cNvSpPr txBox="1"/>
          <p:nvPr/>
        </p:nvSpPr>
        <p:spPr>
          <a:xfrm>
            <a:off x="7663899" y="1613376"/>
            <a:ext cx="107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Tightness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655C96-5C74-4BC8-AA17-9E9EE8FF7B41}"/>
              </a:ext>
            </a:extLst>
          </p:cNvPr>
          <p:cNvSpPr/>
          <p:nvPr/>
        </p:nvSpPr>
        <p:spPr>
          <a:xfrm>
            <a:off x="10836998" y="2086334"/>
            <a:ext cx="244442" cy="23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4090A0-D86D-4B16-AB81-D657CD23410D}"/>
              </a:ext>
            </a:extLst>
          </p:cNvPr>
          <p:cNvSpPr txBox="1"/>
          <p:nvPr/>
        </p:nvSpPr>
        <p:spPr>
          <a:xfrm>
            <a:off x="10603993" y="17492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90B576-DFF5-40AA-ACAB-1DFAF36015B2}"/>
              </a:ext>
            </a:extLst>
          </p:cNvPr>
          <p:cNvSpPr/>
          <p:nvPr/>
        </p:nvSpPr>
        <p:spPr>
          <a:xfrm>
            <a:off x="8777477" y="3896869"/>
            <a:ext cx="244442" cy="23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3C4AD-56AF-4A67-8C0D-5978E14B0369}"/>
              </a:ext>
            </a:extLst>
          </p:cNvPr>
          <p:cNvCxnSpPr>
            <a:stCxn id="16" idx="4"/>
          </p:cNvCxnSpPr>
          <p:nvPr/>
        </p:nvCxnSpPr>
        <p:spPr>
          <a:xfrm flipH="1">
            <a:off x="10959218" y="2322997"/>
            <a:ext cx="1" cy="219468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B3F9E5-8EBE-4A70-9D92-FDAD59319634}"/>
              </a:ext>
            </a:extLst>
          </p:cNvPr>
          <p:cNvSpPr txBox="1"/>
          <p:nvPr/>
        </p:nvSpPr>
        <p:spPr>
          <a:xfrm>
            <a:off x="10538269" y="45176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P|d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7D540A-12ED-4C5E-80EB-85334A8A344D}"/>
              </a:ext>
            </a:extLst>
          </p:cNvPr>
          <p:cNvSpPr txBox="1"/>
          <p:nvPr/>
        </p:nvSpPr>
        <p:spPr>
          <a:xfrm>
            <a:off x="8589356" y="453465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7F95A6-49BE-4AB0-9354-ADE957071AF0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8899698" y="4133532"/>
            <a:ext cx="9195" cy="38414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70A301C-3F17-45DC-B695-F0C5A8BAD1E9}"/>
              </a:ext>
            </a:extLst>
          </p:cNvPr>
          <p:cNvSpPr/>
          <p:nvPr/>
        </p:nvSpPr>
        <p:spPr>
          <a:xfrm>
            <a:off x="8777476" y="3168751"/>
            <a:ext cx="244442" cy="2366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6B5E88-EE00-4793-9155-9973658D8F8D}"/>
              </a:ext>
            </a:extLst>
          </p:cNvPr>
          <p:cNvSpPr txBox="1"/>
          <p:nvPr/>
        </p:nvSpPr>
        <p:spPr>
          <a:xfrm>
            <a:off x="8999390" y="383053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86B3BB-E638-4AA1-8F9A-F1E641335A76}"/>
              </a:ext>
            </a:extLst>
          </p:cNvPr>
          <p:cNvSpPr txBox="1"/>
          <p:nvPr/>
        </p:nvSpPr>
        <p:spPr>
          <a:xfrm>
            <a:off x="8589356" y="283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07221-633C-471C-8B1D-0802DEC6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12</a:t>
            </a:fld>
            <a:endParaRPr lang="zh-HK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036BCD-62A3-452F-B285-EC83B07B4724}"/>
              </a:ext>
            </a:extLst>
          </p:cNvPr>
          <p:cNvSpPr txBox="1"/>
          <p:nvPr/>
        </p:nvSpPr>
        <p:spPr>
          <a:xfrm>
            <a:off x="5305209" y="2118609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020D63B2-109A-4816-9135-167894A80779}"/>
              </a:ext>
            </a:extLst>
          </p:cNvPr>
          <p:cNvSpPr/>
          <p:nvPr/>
        </p:nvSpPr>
        <p:spPr>
          <a:xfrm rot="5400000">
            <a:off x="5363998" y="1216817"/>
            <a:ext cx="296318" cy="17101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A6420-E94E-41DB-A15C-7E9522D23C07}"/>
              </a:ext>
            </a:extLst>
          </p:cNvPr>
          <p:cNvSpPr txBox="1"/>
          <p:nvPr/>
        </p:nvSpPr>
        <p:spPr>
          <a:xfrm>
            <a:off x="4954689" y="3597649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519E708B-37DD-4B2A-B3AA-0B0A89FCFBCF}"/>
              </a:ext>
            </a:extLst>
          </p:cNvPr>
          <p:cNvSpPr/>
          <p:nvPr/>
        </p:nvSpPr>
        <p:spPr>
          <a:xfrm rot="5400000">
            <a:off x="5045942" y="2814469"/>
            <a:ext cx="230478" cy="15564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DA9958-427E-4C66-8029-B30A35A84200}"/>
                  </a:ext>
                </a:extLst>
              </p:cNvPr>
              <p:cNvSpPr txBox="1"/>
              <p:nvPr/>
            </p:nvSpPr>
            <p:spPr>
              <a:xfrm>
                <a:off x="2170" y="2561747"/>
                <a:ext cx="3285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bound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zh-HK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DA9958-427E-4C66-8029-B30A35A84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" y="2561747"/>
                <a:ext cx="3285643" cy="461665"/>
              </a:xfrm>
              <a:prstGeom prst="rect">
                <a:avLst/>
              </a:prstGeom>
              <a:blipFill>
                <a:blip r:embed="rId5"/>
                <a:stretch>
                  <a:fillRect l="-2783" t="-10526" r="-2041" b="-2894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56131A-CD24-4FFC-A901-47F37C9EF21C}"/>
                  </a:ext>
                </a:extLst>
              </p:cNvPr>
              <p:cNvSpPr txBox="1"/>
              <p:nvPr/>
            </p:nvSpPr>
            <p:spPr>
              <a:xfrm>
                <a:off x="1969869" y="1357132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56131A-CD24-4FFC-A901-47F37C9EF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869" y="1357132"/>
                <a:ext cx="4565802" cy="862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06B7CA-A4C5-4F1D-A587-7D05EC5610C9}"/>
                  </a:ext>
                </a:extLst>
              </p:cNvPr>
              <p:cNvSpPr txBox="1"/>
              <p:nvPr/>
            </p:nvSpPr>
            <p:spPr>
              <a:xfrm>
                <a:off x="971223" y="2933631"/>
                <a:ext cx="5744265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HK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HK" sz="2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HK" sz="22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06B7CA-A4C5-4F1D-A587-7D05EC561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23" y="2933631"/>
                <a:ext cx="5744265" cy="8629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4E0E84-B1A8-4948-95C4-E19D6625B32C}"/>
                  </a:ext>
                </a:extLst>
              </p:cNvPr>
              <p:cNvSpPr txBox="1"/>
              <p:nvPr/>
            </p:nvSpPr>
            <p:spPr>
              <a:xfrm>
                <a:off x="485996" y="4399955"/>
                <a:ext cx="6875408" cy="382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𝑤𝑚</m:t>
                      </m:r>
                      <m:r>
                        <a:rPr lang="zh-HK" alt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HK" sz="2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sub>
                          </m:sSub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𝑤𝑐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4E0E84-B1A8-4948-95C4-E19D6625B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96" y="4399955"/>
                <a:ext cx="6875408" cy="382156"/>
              </a:xfrm>
              <a:prstGeom prst="rect">
                <a:avLst/>
              </a:prstGeom>
              <a:blipFill>
                <a:blip r:embed="rId8"/>
                <a:stretch>
                  <a:fillRect l="-443" r="-887" b="-2580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0061DD0-EB32-4074-A5C3-B67EDFB65FA6}"/>
              </a:ext>
            </a:extLst>
          </p:cNvPr>
          <p:cNvSpPr txBox="1"/>
          <p:nvPr/>
        </p:nvSpPr>
        <p:spPr>
          <a:xfrm>
            <a:off x="118547" y="5538182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E9EDD6-311D-4A68-9501-5BE2D6FF67FF}"/>
                  </a:ext>
                </a:extLst>
              </p:cNvPr>
              <p:cNvSpPr/>
              <p:nvPr/>
            </p:nvSpPr>
            <p:spPr>
              <a:xfrm>
                <a:off x="990845" y="5466635"/>
                <a:ext cx="1665199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sub>
                      </m:sSub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zh-HK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E9EDD6-311D-4A68-9501-5BE2D6FF6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45" y="5466635"/>
                <a:ext cx="1665199" cy="6383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CF40DA22-5AFD-4AAA-921A-9E4DC216C855}"/>
              </a:ext>
            </a:extLst>
          </p:cNvPr>
          <p:cNvSpPr txBox="1"/>
          <p:nvPr/>
        </p:nvSpPr>
        <p:spPr>
          <a:xfrm>
            <a:off x="2613428" y="5538181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C56773-AFFD-426B-BD9D-1085C65D1D83}"/>
                  </a:ext>
                </a:extLst>
              </p:cNvPr>
              <p:cNvSpPr/>
              <p:nvPr/>
            </p:nvSpPr>
            <p:spPr>
              <a:xfrm>
                <a:off x="3291093" y="5466635"/>
                <a:ext cx="2077492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HK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zh-HK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HK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𝐩</m:t>
                                      </m:r>
                                    </m:e>
                                    <m:sub>
                                      <m:r>
                                        <a:rPr lang="en-US" altLang="zh-HK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C56773-AFFD-426B-BD9D-1085C65D1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093" y="5466635"/>
                <a:ext cx="2077492" cy="6383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E0270DD6-80EB-4DB4-BAF2-34A0B11F58DA}"/>
              </a:ext>
            </a:extLst>
          </p:cNvPr>
          <p:cNvSpPr/>
          <p:nvPr/>
        </p:nvSpPr>
        <p:spPr>
          <a:xfrm rot="5400000">
            <a:off x="5134389" y="4564932"/>
            <a:ext cx="167126" cy="6878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9B6289-53B6-4325-803E-428CCC24F3A0}"/>
              </a:ext>
            </a:extLst>
          </p:cNvPr>
          <p:cNvSpPr txBox="1"/>
          <p:nvPr/>
        </p:nvSpPr>
        <p:spPr>
          <a:xfrm>
            <a:off x="4874004" y="4953961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0FCB0E4-F521-4D3F-A821-51DB068AD177}"/>
              </a:ext>
            </a:extLst>
          </p:cNvPr>
          <p:cNvSpPr/>
          <p:nvPr/>
        </p:nvSpPr>
        <p:spPr>
          <a:xfrm rot="5400000">
            <a:off x="4008021" y="4617509"/>
            <a:ext cx="167126" cy="5827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D78989-989C-48D5-8818-F03228805EAA}"/>
              </a:ext>
            </a:extLst>
          </p:cNvPr>
          <p:cNvSpPr txBox="1"/>
          <p:nvPr/>
        </p:nvSpPr>
        <p:spPr>
          <a:xfrm>
            <a:off x="3677593" y="4953961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0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FC4D-5C19-4629-AACD-644FABC1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Version: </a:t>
            </a: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Tangent Bounds</a:t>
            </a:r>
            <a:endParaRPr lang="zh-HK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175703D-8D9D-459E-B5FA-A2323459133B}"/>
              </a:ext>
            </a:extLst>
          </p:cNvPr>
          <p:cNvGraphicFramePr/>
          <p:nvPr>
            <p:extLst/>
          </p:nvPr>
        </p:nvGraphicFramePr>
        <p:xfrm>
          <a:off x="5987378" y="168047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AutoShape 3">
            <a:extLst>
              <a:ext uri="{FF2B5EF4-FFF2-40B4-BE49-F238E27FC236}">
                <a16:creationId xmlns:a16="http://schemas.microsoft.com/office/drawing/2014/main" id="{4E3A8655-B6C5-4DB8-9DE1-6B6BF9A15279}"/>
              </a:ext>
            </a:extLst>
          </p:cNvPr>
          <p:cNvCxnSpPr>
            <a:cxnSpLocks noChangeShapeType="1"/>
            <a:stCxn id="6" idx="0"/>
          </p:cNvCxnSpPr>
          <p:nvPr/>
        </p:nvCxnSpPr>
        <p:spPr bwMode="auto">
          <a:xfrm flipH="1">
            <a:off x="8357198" y="3546970"/>
            <a:ext cx="4251" cy="16550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8">
            <a:extLst>
              <a:ext uri="{FF2B5EF4-FFF2-40B4-BE49-F238E27FC236}">
                <a16:creationId xmlns:a16="http://schemas.microsoft.com/office/drawing/2014/main" id="{6AEC7E26-AD2D-40EF-BA92-E06F6C45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011" y="354697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97D92B-E5FD-4A34-A5CB-D84F74DA8067}"/>
              </a:ext>
            </a:extLst>
          </p:cNvPr>
          <p:cNvCxnSpPr/>
          <p:nvPr/>
        </p:nvCxnSpPr>
        <p:spPr bwMode="auto">
          <a:xfrm>
            <a:off x="7843887" y="2194354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40F262-6759-4639-8BD4-3EE058970988}"/>
              </a:ext>
            </a:extLst>
          </p:cNvPr>
          <p:cNvCxnSpPr/>
          <p:nvPr/>
        </p:nvCxnSpPr>
        <p:spPr bwMode="auto">
          <a:xfrm>
            <a:off x="10490105" y="217323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9B1D000-D3F4-4531-9B0B-6571B715D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5433" y="434595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B74295F4-713B-465C-AACC-042441478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750" y="3976153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A3DC1981-9BDE-47CA-910F-66786813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4821" y="3906488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D8B257-9BF8-408B-8A8D-E1C4F9FA0999}"/>
              </a:ext>
            </a:extLst>
          </p:cNvPr>
          <p:cNvCxnSpPr/>
          <p:nvPr/>
        </p:nvCxnSpPr>
        <p:spPr bwMode="auto">
          <a:xfrm>
            <a:off x="7852754" y="3459494"/>
            <a:ext cx="2639568" cy="12374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AutoShape 3">
            <a:extLst>
              <a:ext uri="{FF2B5EF4-FFF2-40B4-BE49-F238E27FC236}">
                <a16:creationId xmlns:a16="http://schemas.microsoft.com/office/drawing/2014/main" id="{B63B39FC-7116-485A-88B4-43ACA601E710}"/>
              </a:ext>
            </a:extLst>
          </p:cNvPr>
          <p:cNvCxnSpPr>
            <a:cxnSpLocks noChangeShapeType="1"/>
            <a:stCxn id="9" idx="0"/>
          </p:cNvCxnSpPr>
          <p:nvPr/>
        </p:nvCxnSpPr>
        <p:spPr bwMode="auto">
          <a:xfrm flipH="1">
            <a:off x="10003118" y="4345954"/>
            <a:ext cx="1753" cy="147574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770C25-0130-48B6-80A6-8DDC71EE0FD0}"/>
              </a:ext>
            </a:extLst>
          </p:cNvPr>
          <p:cNvGrpSpPr/>
          <p:nvPr/>
        </p:nvGrpSpPr>
        <p:grpSpPr>
          <a:xfrm>
            <a:off x="7626255" y="2759895"/>
            <a:ext cx="3162758" cy="1622972"/>
            <a:chOff x="3162877" y="2476417"/>
            <a:chExt cx="3162758" cy="1622972"/>
          </a:xfrm>
        </p:grpSpPr>
        <p:sp>
          <p:nvSpPr>
            <p:cNvPr id="16" name="Text Box 29">
              <a:extLst>
                <a:ext uri="{FF2B5EF4-FFF2-40B4-BE49-F238E27FC236}">
                  <a16:creationId xmlns:a16="http://schemas.microsoft.com/office/drawing/2014/main" id="{9986A5A7-ABFA-4D19-850B-F2E636019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9">
              <a:extLst>
                <a:ext uri="{FF2B5EF4-FFF2-40B4-BE49-F238E27FC236}">
                  <a16:creationId xmlns:a16="http://schemas.microsoft.com/office/drawing/2014/main" id="{2B45B640-C488-4F45-9FB3-7ED0CC43A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668A155C-2841-4CD1-956C-6E210E532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Text Box 29">
              <a:extLst>
                <a:ext uri="{FF2B5EF4-FFF2-40B4-BE49-F238E27FC236}">
                  <a16:creationId xmlns:a16="http://schemas.microsoft.com/office/drawing/2014/main" id="{D9701CB7-219B-49A8-8F62-C633ADFE5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88BBFF0C-D8FE-411C-9148-1010BBD08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3BF8771-1BC7-4573-BA29-D6249463B770}"/>
              </a:ext>
            </a:extLst>
          </p:cNvPr>
          <p:cNvSpPr txBox="1"/>
          <p:nvPr/>
        </p:nvSpPr>
        <p:spPr>
          <a:xfrm>
            <a:off x="7787776" y="4472320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tangent line (at t):</a:t>
            </a:r>
          </a:p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HK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(x)=m</a:t>
            </a:r>
            <a:r>
              <a:rPr lang="en-US" altLang="zh-HK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c</a:t>
            </a:r>
            <a:r>
              <a:rPr lang="en-US" altLang="zh-HK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94CBF5-72E6-495C-8FC9-2013C258E3D6}"/>
              </a:ext>
            </a:extLst>
          </p:cNvPr>
          <p:cNvSpPr txBox="1"/>
          <p:nvPr/>
        </p:nvSpPr>
        <p:spPr>
          <a:xfrm>
            <a:off x="2280740" y="5880709"/>
            <a:ext cx="83586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optimized tangent line is also in O(d) time.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A180A-6013-439B-B7D3-0B9960D8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13</a:t>
            </a:fld>
            <a:endParaRPr lang="zh-HK" altLang="en-US"/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72967BBC-21FC-4677-85AE-7EB23C16B342}"/>
              </a:ext>
            </a:extLst>
          </p:cNvPr>
          <p:cNvGraphicFramePr/>
          <p:nvPr>
            <p:extLst/>
          </p:nvPr>
        </p:nvGraphicFramePr>
        <p:xfrm>
          <a:off x="-13050" y="168047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4" name="AutoShape 3">
            <a:extLst>
              <a:ext uri="{FF2B5EF4-FFF2-40B4-BE49-F238E27FC236}">
                <a16:creationId xmlns:a16="http://schemas.microsoft.com/office/drawing/2014/main" id="{FE190B8B-6D35-4E68-A9DB-20A3B333CE10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H="1">
            <a:off x="2360580" y="3546970"/>
            <a:ext cx="441" cy="46268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8">
            <a:extLst>
              <a:ext uri="{FF2B5EF4-FFF2-40B4-BE49-F238E27FC236}">
                <a16:creationId xmlns:a16="http://schemas.microsoft.com/office/drawing/2014/main" id="{D422E0B1-4315-4A7C-913F-014969AEC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583" y="354697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CB2817-B276-41F9-9B4B-B6B4AAA96078}"/>
              </a:ext>
            </a:extLst>
          </p:cNvPr>
          <p:cNvCxnSpPr/>
          <p:nvPr/>
        </p:nvCxnSpPr>
        <p:spPr bwMode="auto">
          <a:xfrm>
            <a:off x="1843459" y="2194354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A556E1-E7ED-41AF-A596-6EC65B23A7A1}"/>
              </a:ext>
            </a:extLst>
          </p:cNvPr>
          <p:cNvCxnSpPr/>
          <p:nvPr/>
        </p:nvCxnSpPr>
        <p:spPr bwMode="auto">
          <a:xfrm>
            <a:off x="4489677" y="217323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C011FA-6D1F-406A-94DB-A3ADD480AF5E}"/>
              </a:ext>
            </a:extLst>
          </p:cNvPr>
          <p:cNvCxnSpPr/>
          <p:nvPr/>
        </p:nvCxnSpPr>
        <p:spPr bwMode="auto">
          <a:xfrm>
            <a:off x="1853850" y="3891548"/>
            <a:ext cx="2640330" cy="65532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AutoShape 3">
            <a:extLst>
              <a:ext uri="{FF2B5EF4-FFF2-40B4-BE49-F238E27FC236}">
                <a16:creationId xmlns:a16="http://schemas.microsoft.com/office/drawing/2014/main" id="{A9A8215E-D166-4C9C-A9B8-78079922FCB2}"/>
              </a:ext>
            </a:extLst>
          </p:cNvPr>
          <p:cNvCxnSpPr>
            <a:cxnSpLocks noChangeShapeType="1"/>
            <a:stCxn id="51" idx="0"/>
          </p:cNvCxnSpPr>
          <p:nvPr/>
        </p:nvCxnSpPr>
        <p:spPr bwMode="auto">
          <a:xfrm>
            <a:off x="3142760" y="3976153"/>
            <a:ext cx="1410" cy="236705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BDFC2E6-AD53-4462-B547-E4562D2FB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005" y="434595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" name="Oval 8">
            <a:extLst>
              <a:ext uri="{FF2B5EF4-FFF2-40B4-BE49-F238E27FC236}">
                <a16:creationId xmlns:a16="http://schemas.microsoft.com/office/drawing/2014/main" id="{05480135-E6FA-4AB8-9E22-C21147C04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322" y="3976153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" name="Text Box 29">
            <a:extLst>
              <a:ext uri="{FF2B5EF4-FFF2-40B4-BE49-F238E27FC236}">
                <a16:creationId xmlns:a16="http://schemas.microsoft.com/office/drawing/2014/main" id="{451B494C-4506-4F03-A45B-C8448975E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393" y="3906488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Box 29">
            <a:extLst>
              <a:ext uri="{FF2B5EF4-FFF2-40B4-BE49-F238E27FC236}">
                <a16:creationId xmlns:a16="http://schemas.microsoft.com/office/drawing/2014/main" id="{ADAC4CA0-5F8D-4BAA-A1F7-0FBF9DCB8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878" y="2954492"/>
            <a:ext cx="2538084" cy="61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tangent line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1338472-1877-40C6-8234-78095F614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761" y="4508514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EEE46B-3842-48A9-AE8A-5A8CEBDD63D3}"/>
              </a:ext>
            </a:extLst>
          </p:cNvPr>
          <p:cNvGrpSpPr/>
          <p:nvPr/>
        </p:nvGrpSpPr>
        <p:grpSpPr>
          <a:xfrm>
            <a:off x="1625827" y="2759895"/>
            <a:ext cx="3162758" cy="1622972"/>
            <a:chOff x="3162877" y="2476417"/>
            <a:chExt cx="3162758" cy="1622972"/>
          </a:xfrm>
        </p:grpSpPr>
        <p:sp>
          <p:nvSpPr>
            <p:cNvPr id="56" name="Text Box 29">
              <a:extLst>
                <a:ext uri="{FF2B5EF4-FFF2-40B4-BE49-F238E27FC236}">
                  <a16:creationId xmlns:a16="http://schemas.microsoft.com/office/drawing/2014/main" id="{DD948557-2D1E-4EB1-9ED6-C96FDF2A9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C07ECABB-46CA-4D3F-8228-9CF35F7B4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" name="Text Box 29">
              <a:extLst>
                <a:ext uri="{FF2B5EF4-FFF2-40B4-BE49-F238E27FC236}">
                  <a16:creationId xmlns:a16="http://schemas.microsoft.com/office/drawing/2014/main" id="{8CF07FB1-8100-44F4-B7DC-FDB9FE642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9" name="Text Box 29">
              <a:extLst>
                <a:ext uri="{FF2B5EF4-FFF2-40B4-BE49-F238E27FC236}">
                  <a16:creationId xmlns:a16="http://schemas.microsoft.com/office/drawing/2014/main" id="{224DB956-8B16-43FA-A216-A0697496A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" name="Text Box 29">
              <a:extLst>
                <a:ext uri="{FF2B5EF4-FFF2-40B4-BE49-F238E27FC236}">
                  <a16:creationId xmlns:a16="http://schemas.microsoft.com/office/drawing/2014/main" id="{3D9222D1-7960-4267-847A-72D7FF58F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75A98B-2D65-4808-AF60-F66822031FC2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1853850" y="4508514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F47DA37-E889-4210-8577-50975C1C9016}"/>
              </a:ext>
            </a:extLst>
          </p:cNvPr>
          <p:cNvSpPr txBox="1"/>
          <p:nvPr/>
        </p:nvSpPr>
        <p:spPr>
          <a:xfrm>
            <a:off x="2460553" y="4508436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F8C48A-151D-4299-8101-CC652A48B4D7}"/>
              </a:ext>
            </a:extLst>
          </p:cNvPr>
          <p:cNvSpPr txBox="1"/>
          <p:nvPr/>
        </p:nvSpPr>
        <p:spPr>
          <a:xfrm>
            <a:off x="607011" y="3511149"/>
            <a:ext cx="11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loose</a:t>
            </a:r>
            <a:endParaRPr lang="zh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B5DF38-B252-4CB3-8CE9-E7D01A28B562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721419" y="3695815"/>
            <a:ext cx="6369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56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34FC-1682-4F6F-963A-7CA1737A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CE827-63A1-4F0F-870C-781831F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14</a:t>
            </a:fld>
            <a:endParaRPr lang="zh-HK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1A193-2A97-4630-9C7A-396636B17088}"/>
              </a:ext>
            </a:extLst>
          </p:cNvPr>
          <p:cNvSpPr txBox="1"/>
          <p:nvPr/>
        </p:nvSpPr>
        <p:spPr>
          <a:xfrm>
            <a:off x="7164198" y="1849576"/>
            <a:ext cx="335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(Queries/sec)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CF22C2-896C-4821-9A4C-4000534DF710}"/>
              </a:ext>
            </a:extLst>
          </p:cNvPr>
          <p:cNvSpPr/>
          <p:nvPr/>
        </p:nvSpPr>
        <p:spPr>
          <a:xfrm>
            <a:off x="-1" y="6119336"/>
            <a:ext cx="121920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C.-C. Chang and C.-J. Lin "LIBSVM: A library for support vector machines" ACM TIST2011</a:t>
            </a: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F.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Pedregosa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"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-learn: Machine learning in python" JMLR2011</a:t>
            </a: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4C276-5236-4693-83F3-E63B5CCB4085}"/>
              </a:ext>
            </a:extLst>
          </p:cNvPr>
          <p:cNvSpPr txBox="1"/>
          <p:nvPr/>
        </p:nvSpPr>
        <p:spPr>
          <a:xfrm>
            <a:off x="439498" y="1201602"/>
            <a:ext cx="10419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SCAN (baseline), LIBSVM [1],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[2],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SOTA</a:t>
            </a:r>
            <a:r>
              <a:rPr lang="en-US" altLang="zh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 and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KARL</a:t>
            </a:r>
            <a:r>
              <a:rPr lang="en-US" altLang="zh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2DFBE4-BE31-4E58-806A-314C58B8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4" y="2013732"/>
            <a:ext cx="5295900" cy="3267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475ED6-79BA-49EB-9ACF-C420B2B68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797" y="2271693"/>
            <a:ext cx="61055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2DCC-792C-4EFF-ABDA-C3AAFF8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5" y="25556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Experiments (in Type I-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)</a:t>
            </a:r>
            <a:endParaRPr lang="zh-HK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73D31-7C1F-4B79-BE75-D3988392507C}"/>
              </a:ext>
            </a:extLst>
          </p:cNvPr>
          <p:cNvSpPr txBox="1"/>
          <p:nvPr/>
        </p:nvSpPr>
        <p:spPr>
          <a:xfrm>
            <a:off x="2217928" y="1837761"/>
            <a:ext cx="2885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 seven thresholds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9A0861-2597-4EAD-8287-DF6D471C6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120" y="2308065"/>
            <a:ext cx="2971800" cy="2600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9AB9B8-91F2-48BE-8B7B-5D6B78ECCFB9}"/>
              </a:ext>
            </a:extLst>
          </p:cNvPr>
          <p:cNvSpPr txBox="1"/>
          <p:nvPr/>
        </p:nvSpPr>
        <p:spPr>
          <a:xfrm>
            <a:off x="8448395" y="1811772"/>
            <a:ext cx="3856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 data size in dataset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susy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A107E5-8DDE-4147-A717-E7868556D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428" y="1443744"/>
            <a:ext cx="4829175" cy="276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139C3C-2E3B-4011-8F01-3A7164354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56" y="2362790"/>
            <a:ext cx="8010525" cy="261937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765FB9E-1C1A-4F47-B567-92838636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3606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54FB-DD1B-496E-8DC2-18F7AA82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86B0-2311-4730-A8F8-852E659F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986"/>
            <a:ext cx="10515600" cy="5396014"/>
          </a:xfrm>
        </p:spPr>
        <p:txBody>
          <a:bodyPr>
            <a:norm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have done: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Kernel Aggregation Rapid Library (KARL)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tighter lower and upper bound functions with same time complexity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a wide range of models (in prediction stage)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Estimation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Classification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SVM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Class SVM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higher throughput than the state-of-the-art by 2.5-738x times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implementation into the library (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Onging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different types of kernel functions (Ongoing)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interesting applications, e.g., Kernel Density Visualization (Ongoing)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4F6FE-5E57-4E65-A4ED-A8EAE177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443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83D9-C34A-41C0-A43B-3D02436E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0"/>
            <a:ext cx="1204099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 and </a:t>
            </a: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Statistical/Machine learning Models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63DFA-EF6F-49A5-8067-14DF65289F0F}"/>
              </a:ext>
            </a:extLst>
          </p:cNvPr>
          <p:cNvSpPr/>
          <p:nvPr/>
        </p:nvSpPr>
        <p:spPr>
          <a:xfrm>
            <a:off x="1676551" y="1691056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function: </a:t>
            </a:r>
            <a:endParaRPr lang="zh-HK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16B04-709C-4082-9E4F-4BE3E238D7E0}"/>
                  </a:ext>
                </a:extLst>
              </p:cNvPr>
              <p:cNvSpPr txBox="1"/>
              <p:nvPr/>
            </p:nvSpPr>
            <p:spPr>
              <a:xfrm>
                <a:off x="5488813" y="1568844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16B04-709C-4082-9E4F-4BE3E238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813" y="1568844"/>
                <a:ext cx="4639090" cy="862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16F2BB6-EB83-48A3-A2A0-2EB0739D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2</a:t>
            </a:fld>
            <a:endParaRPr lang="zh-HK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6725F5-6F8F-42C1-A88C-B7596215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258" y="2883428"/>
            <a:ext cx="46482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6679" y="-54169"/>
            <a:ext cx="9492143" cy="1143000"/>
          </a:xfrm>
        </p:spPr>
        <p:txBody>
          <a:bodyPr>
            <a:normAutofit fontScale="90000"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Estimation/ 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618" y="962008"/>
            <a:ext cx="5738070" cy="5181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Black dots (Crimes)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Aggravated assault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Robbery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Commercial burglary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motor vehicle theft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Regions: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Crime rates prediction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9197" y="829453"/>
            <a:ext cx="3960686" cy="544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T. Hart and P.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Zandbergen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“Kernel density estimation and hotspot mapping Examining the influence of interpolation method, grid cell size, and bandwidth on crime forecasting”, International Journal of Police Strategies and Management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BA86-B21B-4CB5-A1CC-FE4FF5F4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8784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16C5-C463-4C9F-B778-DE34F0CA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1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Support Vector Machine Classification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48">
            <a:extLst>
              <a:ext uri="{FF2B5EF4-FFF2-40B4-BE49-F238E27FC236}">
                <a16:creationId xmlns:a16="http://schemas.microsoft.com/office/drawing/2014/main" id="{CA03D8E9-4841-4A79-BD62-6FAE6CEC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66" y="3231523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8">
            <a:extLst>
              <a:ext uri="{FF2B5EF4-FFF2-40B4-BE49-F238E27FC236}">
                <a16:creationId xmlns:a16="http://schemas.microsoft.com/office/drawing/2014/main" id="{82C65353-91AF-44DE-AEF9-68BF5C576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5791" y="23804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8">
            <a:extLst>
              <a:ext uri="{FF2B5EF4-FFF2-40B4-BE49-F238E27FC236}">
                <a16:creationId xmlns:a16="http://schemas.microsoft.com/office/drawing/2014/main" id="{52608C42-1DE5-4BEF-94C1-EB913579D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5791" y="39806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8">
            <a:extLst>
              <a:ext uri="{FF2B5EF4-FFF2-40B4-BE49-F238E27FC236}">
                <a16:creationId xmlns:a16="http://schemas.microsoft.com/office/drawing/2014/main" id="{C0F626CE-EAF6-40F3-A9D2-680A9AF3B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8791" y="32186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48">
            <a:extLst>
              <a:ext uri="{FF2B5EF4-FFF2-40B4-BE49-F238E27FC236}">
                <a16:creationId xmlns:a16="http://schemas.microsoft.com/office/drawing/2014/main" id="{0783C1F0-7208-419C-9D1F-BF94D2561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4666" y="39806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48">
            <a:extLst>
              <a:ext uri="{FF2B5EF4-FFF2-40B4-BE49-F238E27FC236}">
                <a16:creationId xmlns:a16="http://schemas.microsoft.com/office/drawing/2014/main" id="{3B00F41F-8CC4-464E-B52C-BE3AE300A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0866" y="23804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8">
            <a:extLst>
              <a:ext uri="{FF2B5EF4-FFF2-40B4-BE49-F238E27FC236}">
                <a16:creationId xmlns:a16="http://schemas.microsoft.com/office/drawing/2014/main" id="{D3A8572C-AB1E-48F9-82E1-3740FA323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0991" y="3231523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1A78873-96D9-494B-B3BA-F7557D03C80D}"/>
              </a:ext>
            </a:extLst>
          </p:cNvPr>
          <p:cNvCxnSpPr/>
          <p:nvPr/>
        </p:nvCxnSpPr>
        <p:spPr>
          <a:xfrm flipV="1">
            <a:off x="1052866" y="25328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1B0D69C-C181-49BB-ABF6-68A4E7753742}"/>
              </a:ext>
            </a:extLst>
          </p:cNvPr>
          <p:cNvCxnSpPr/>
          <p:nvPr/>
        </p:nvCxnSpPr>
        <p:spPr>
          <a:xfrm>
            <a:off x="1129066" y="3371080"/>
            <a:ext cx="10668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0">
            <a:extLst>
              <a:ext uri="{FF2B5EF4-FFF2-40B4-BE49-F238E27FC236}">
                <a16:creationId xmlns:a16="http://schemas.microsoft.com/office/drawing/2014/main" id="{4C50FACB-6308-4723-9DBE-59D5A6C8C62B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3666" y="3066280"/>
            <a:ext cx="38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8213F4C-2432-49CE-9EB4-D5FB46D0D1BE}"/>
              </a:ext>
            </a:extLst>
          </p:cNvPr>
          <p:cNvCxnSpPr/>
          <p:nvPr/>
        </p:nvCxnSpPr>
        <p:spPr>
          <a:xfrm flipH="1">
            <a:off x="2195866" y="2532880"/>
            <a:ext cx="2362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A178720-1D7B-4E06-9E07-D72AC1C23983}"/>
              </a:ext>
            </a:extLst>
          </p:cNvPr>
          <p:cNvCxnSpPr/>
          <p:nvPr/>
        </p:nvCxnSpPr>
        <p:spPr>
          <a:xfrm flipH="1" flipV="1">
            <a:off x="2195866" y="25328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31B0147-30E3-4456-8A9B-6B34C77C5786}"/>
              </a:ext>
            </a:extLst>
          </p:cNvPr>
          <p:cNvCxnSpPr/>
          <p:nvPr/>
        </p:nvCxnSpPr>
        <p:spPr>
          <a:xfrm flipV="1">
            <a:off x="3338866" y="2532880"/>
            <a:ext cx="12192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7DE7546-3AE7-41E0-ABC5-F64691689106}"/>
              </a:ext>
            </a:extLst>
          </p:cNvPr>
          <p:cNvCxnSpPr/>
          <p:nvPr/>
        </p:nvCxnSpPr>
        <p:spPr>
          <a:xfrm flipH="1">
            <a:off x="2195866" y="33710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26C80DB-C06F-44BC-99F0-958A10DA7B8D}"/>
              </a:ext>
            </a:extLst>
          </p:cNvPr>
          <p:cNvCxnSpPr/>
          <p:nvPr/>
        </p:nvCxnSpPr>
        <p:spPr>
          <a:xfrm flipH="1">
            <a:off x="2195866" y="4209280"/>
            <a:ext cx="228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8182376-99AA-4E90-8E93-98FA8D01B8F0}"/>
              </a:ext>
            </a:extLst>
          </p:cNvPr>
          <p:cNvCxnSpPr/>
          <p:nvPr/>
        </p:nvCxnSpPr>
        <p:spPr>
          <a:xfrm flipH="1" flipV="1">
            <a:off x="3338866" y="33710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61688AF-5AC8-401B-BA66-DA983499AC13}"/>
              </a:ext>
            </a:extLst>
          </p:cNvPr>
          <p:cNvCxnSpPr/>
          <p:nvPr/>
        </p:nvCxnSpPr>
        <p:spPr>
          <a:xfrm flipV="1">
            <a:off x="4481866" y="3371080"/>
            <a:ext cx="12192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2C4DF35-E3BA-4689-A2D0-9112DC728465}"/>
              </a:ext>
            </a:extLst>
          </p:cNvPr>
          <p:cNvCxnSpPr/>
          <p:nvPr/>
        </p:nvCxnSpPr>
        <p:spPr>
          <a:xfrm flipH="1" flipV="1">
            <a:off x="4558066" y="25328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CD00B22-6086-4A1B-B3E6-9FB336925A07}"/>
              </a:ext>
            </a:extLst>
          </p:cNvPr>
          <p:cNvCxnSpPr/>
          <p:nvPr/>
        </p:nvCxnSpPr>
        <p:spPr>
          <a:xfrm flipH="1">
            <a:off x="5701066" y="3371080"/>
            <a:ext cx="1676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B686589-F6FE-4720-854F-8803145906BB}"/>
              </a:ext>
            </a:extLst>
          </p:cNvPr>
          <p:cNvSpPr txBox="1"/>
          <p:nvPr/>
        </p:nvSpPr>
        <p:spPr>
          <a:xfrm>
            <a:off x="7136740" y="364944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CA9BB0D7-4984-490B-8BA1-0FBE9036A762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666" y="48950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7EBAA07-7B40-4584-81F3-4907AC37034B}"/>
              </a:ext>
            </a:extLst>
          </p:cNvPr>
          <p:cNvCxnSpPr/>
          <p:nvPr/>
        </p:nvCxnSpPr>
        <p:spPr>
          <a:xfrm flipH="1">
            <a:off x="4024666" y="4209280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3">
            <a:extLst>
              <a:ext uri="{FF2B5EF4-FFF2-40B4-BE49-F238E27FC236}">
                <a16:creationId xmlns:a16="http://schemas.microsoft.com/office/drawing/2014/main" id="{F0D0AD89-DDCF-4565-B2FD-1CE53E300CE5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666" y="48950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D07153B-4899-40F3-96EE-DEC73D03FCA3}"/>
              </a:ext>
            </a:extLst>
          </p:cNvPr>
          <p:cNvCxnSpPr/>
          <p:nvPr/>
        </p:nvCxnSpPr>
        <p:spPr>
          <a:xfrm flipH="1">
            <a:off x="1738666" y="4209280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3">
            <a:extLst>
              <a:ext uri="{FF2B5EF4-FFF2-40B4-BE49-F238E27FC236}">
                <a16:creationId xmlns:a16="http://schemas.microsoft.com/office/drawing/2014/main" id="{AE7FC21A-D1A1-4923-BE05-5A2AC7FCFB47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866" y="40568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6652BE1-C1D7-455D-A539-0E9ABECF97D5}"/>
              </a:ext>
            </a:extLst>
          </p:cNvPr>
          <p:cNvCxnSpPr/>
          <p:nvPr/>
        </p:nvCxnSpPr>
        <p:spPr>
          <a:xfrm flipH="1">
            <a:off x="671866" y="3371080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3">
            <a:extLst>
              <a:ext uri="{FF2B5EF4-FFF2-40B4-BE49-F238E27FC236}">
                <a16:creationId xmlns:a16="http://schemas.microsoft.com/office/drawing/2014/main" id="{89ED9AB6-52B5-4E99-A883-7F950AC08304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1466" y="17708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C09F60F-AC18-40C2-8D66-670A85815371}"/>
              </a:ext>
            </a:extLst>
          </p:cNvPr>
          <p:cNvCxnSpPr/>
          <p:nvPr/>
        </p:nvCxnSpPr>
        <p:spPr>
          <a:xfrm flipV="1">
            <a:off x="4634266" y="2075680"/>
            <a:ext cx="45720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31F0DB2-1D9A-4AAC-A4CF-397578CDCF4D}"/>
              </a:ext>
            </a:extLst>
          </p:cNvPr>
          <p:cNvCxnSpPr/>
          <p:nvPr/>
        </p:nvCxnSpPr>
        <p:spPr>
          <a:xfrm>
            <a:off x="1586266" y="2151880"/>
            <a:ext cx="60960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13">
            <a:extLst>
              <a:ext uri="{FF2B5EF4-FFF2-40B4-BE49-F238E27FC236}">
                <a16:creationId xmlns:a16="http://schemas.microsoft.com/office/drawing/2014/main" id="{3FAAA0C3-BB5D-4EC5-907C-3343B4EBA43A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666" y="18470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4E899893-41C1-422E-86D2-CD288D762715}"/>
              </a:ext>
            </a:extLst>
          </p:cNvPr>
          <p:cNvSpPr/>
          <p:nvPr/>
        </p:nvSpPr>
        <p:spPr>
          <a:xfrm>
            <a:off x="2043466" y="45140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7F42FD-95D1-4E95-ABC1-6BC36D0C2454}"/>
              </a:ext>
            </a:extLst>
          </p:cNvPr>
          <p:cNvSpPr/>
          <p:nvPr/>
        </p:nvSpPr>
        <p:spPr>
          <a:xfrm>
            <a:off x="1967266" y="4590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597C612-D423-45ED-9BA7-7790515FF636}"/>
              </a:ext>
            </a:extLst>
          </p:cNvPr>
          <p:cNvSpPr/>
          <p:nvPr/>
        </p:nvSpPr>
        <p:spPr>
          <a:xfrm>
            <a:off x="1891066" y="4666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52BCD00-E61E-49DA-AEB4-93F4131CB414}"/>
              </a:ext>
            </a:extLst>
          </p:cNvPr>
          <p:cNvSpPr/>
          <p:nvPr/>
        </p:nvSpPr>
        <p:spPr>
          <a:xfrm>
            <a:off x="4329466" y="45140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56201E-51C7-4725-8580-F7273AAD3550}"/>
              </a:ext>
            </a:extLst>
          </p:cNvPr>
          <p:cNvSpPr/>
          <p:nvPr/>
        </p:nvSpPr>
        <p:spPr>
          <a:xfrm>
            <a:off x="4253266" y="4590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A2F2F2D-A5C2-4665-BB9D-1BB3D5D6DD11}"/>
              </a:ext>
            </a:extLst>
          </p:cNvPr>
          <p:cNvSpPr/>
          <p:nvPr/>
        </p:nvSpPr>
        <p:spPr>
          <a:xfrm>
            <a:off x="4177066" y="4666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8CD60A0-3700-47B7-B19E-BCF4F4C1DBA7}"/>
              </a:ext>
            </a:extLst>
          </p:cNvPr>
          <p:cNvSpPr/>
          <p:nvPr/>
        </p:nvSpPr>
        <p:spPr>
          <a:xfrm>
            <a:off x="976666" y="37520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EBBB570-04A7-477F-9732-1793F8C0BB98}"/>
              </a:ext>
            </a:extLst>
          </p:cNvPr>
          <p:cNvSpPr/>
          <p:nvPr/>
        </p:nvSpPr>
        <p:spPr>
          <a:xfrm>
            <a:off x="900466" y="38282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2A6C9BF-5797-456B-B80F-0DEDD5515435}"/>
              </a:ext>
            </a:extLst>
          </p:cNvPr>
          <p:cNvSpPr/>
          <p:nvPr/>
        </p:nvSpPr>
        <p:spPr>
          <a:xfrm>
            <a:off x="824266" y="39044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5238475-35B6-418E-AB26-A23BB1907EF3}"/>
              </a:ext>
            </a:extLst>
          </p:cNvPr>
          <p:cNvSpPr/>
          <p:nvPr/>
        </p:nvSpPr>
        <p:spPr>
          <a:xfrm>
            <a:off x="1814866" y="1923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C400864-A66C-43B0-B71B-B0F01D80B77D}"/>
              </a:ext>
            </a:extLst>
          </p:cNvPr>
          <p:cNvSpPr/>
          <p:nvPr/>
        </p:nvSpPr>
        <p:spPr>
          <a:xfrm>
            <a:off x="1891066" y="1999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4DB1C92-476E-41B2-A490-C56A9D9451E3}"/>
              </a:ext>
            </a:extLst>
          </p:cNvPr>
          <p:cNvSpPr/>
          <p:nvPr/>
        </p:nvSpPr>
        <p:spPr>
          <a:xfrm>
            <a:off x="1967266" y="20756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EE61D60-7ECC-4BB4-AE65-A3A1E6090999}"/>
              </a:ext>
            </a:extLst>
          </p:cNvPr>
          <p:cNvSpPr/>
          <p:nvPr/>
        </p:nvSpPr>
        <p:spPr>
          <a:xfrm>
            <a:off x="4710466" y="18470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8556B83-DFA1-4AA4-996C-9B2AD6D6429F}"/>
              </a:ext>
            </a:extLst>
          </p:cNvPr>
          <p:cNvSpPr/>
          <p:nvPr/>
        </p:nvSpPr>
        <p:spPr>
          <a:xfrm>
            <a:off x="4634266" y="1923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B45D51-33A1-4350-9F7E-A5D567FEDFDD}"/>
              </a:ext>
            </a:extLst>
          </p:cNvPr>
          <p:cNvSpPr/>
          <p:nvPr/>
        </p:nvSpPr>
        <p:spPr>
          <a:xfrm>
            <a:off x="4558066" y="1999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4D93776-D000-4BFD-85C4-3E7342E8F2C2}"/>
              </a:ext>
            </a:extLst>
          </p:cNvPr>
          <p:cNvSpPr/>
          <p:nvPr/>
        </p:nvSpPr>
        <p:spPr>
          <a:xfrm>
            <a:off x="71488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2E7C860-6BBA-42E4-93F6-071B3CA6772D}"/>
              </a:ext>
            </a:extLst>
          </p:cNvPr>
          <p:cNvSpPr/>
          <p:nvPr/>
        </p:nvSpPr>
        <p:spPr>
          <a:xfrm>
            <a:off x="69202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0BB8B6B-824D-4D7A-8FAB-8342A4329F12}"/>
              </a:ext>
            </a:extLst>
          </p:cNvPr>
          <p:cNvSpPr/>
          <p:nvPr/>
        </p:nvSpPr>
        <p:spPr>
          <a:xfrm>
            <a:off x="6234466" y="34472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26F738-6F47-4DBD-8E0A-CC04BD2C3746}"/>
              </a:ext>
            </a:extLst>
          </p:cNvPr>
          <p:cNvSpPr/>
          <p:nvPr/>
        </p:nvSpPr>
        <p:spPr>
          <a:xfrm>
            <a:off x="66916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97B1B34-0B03-47F0-8ADA-47D06A995EBD}"/>
              </a:ext>
            </a:extLst>
          </p:cNvPr>
          <p:cNvSpPr/>
          <p:nvPr/>
        </p:nvSpPr>
        <p:spPr>
          <a:xfrm>
            <a:off x="64630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7138854-B917-49DD-B863-0AB8E1311383}"/>
              </a:ext>
            </a:extLst>
          </p:cNvPr>
          <p:cNvSpPr/>
          <p:nvPr/>
        </p:nvSpPr>
        <p:spPr>
          <a:xfrm>
            <a:off x="9028471" y="2206408"/>
            <a:ext cx="2895600" cy="25146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56368A5-E642-4CF4-B345-4C17250AB5DA}"/>
              </a:ext>
            </a:extLst>
          </p:cNvPr>
          <p:cNvCxnSpPr>
            <a:cxnSpLocks/>
          </p:cNvCxnSpPr>
          <p:nvPr/>
        </p:nvCxnSpPr>
        <p:spPr>
          <a:xfrm>
            <a:off x="7852666" y="3502857"/>
            <a:ext cx="118127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72F1B11A-A2E7-4433-916D-DFCBBC4A18CD}"/>
              </a:ext>
            </a:extLst>
          </p:cNvPr>
          <p:cNvSpPr/>
          <p:nvPr/>
        </p:nvSpPr>
        <p:spPr>
          <a:xfrm>
            <a:off x="8331980" y="35615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線單箭頭接點 60">
            <a:extLst>
              <a:ext uri="{FF2B5EF4-FFF2-40B4-BE49-F238E27FC236}">
                <a16:creationId xmlns:a16="http://schemas.microsoft.com/office/drawing/2014/main" id="{AD0F5DB2-0889-4B8E-9170-FCEAAAF49652}"/>
              </a:ext>
            </a:extLst>
          </p:cNvPr>
          <p:cNvCxnSpPr/>
          <p:nvPr/>
        </p:nvCxnSpPr>
        <p:spPr>
          <a:xfrm flipV="1">
            <a:off x="9257071" y="2282608"/>
            <a:ext cx="0" cy="2362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1">
            <a:extLst>
              <a:ext uri="{FF2B5EF4-FFF2-40B4-BE49-F238E27FC236}">
                <a16:creationId xmlns:a16="http://schemas.microsoft.com/office/drawing/2014/main" id="{F87F6EB3-AEA1-42CE-BF3B-397C4E3C7BD3}"/>
              </a:ext>
            </a:extLst>
          </p:cNvPr>
          <p:cNvCxnSpPr/>
          <p:nvPr/>
        </p:nvCxnSpPr>
        <p:spPr>
          <a:xfrm>
            <a:off x="9104671" y="4416208"/>
            <a:ext cx="2743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2">
            <a:extLst>
              <a:ext uri="{FF2B5EF4-FFF2-40B4-BE49-F238E27FC236}">
                <a16:creationId xmlns:a16="http://schemas.microsoft.com/office/drawing/2014/main" id="{D873C0B0-0248-45C8-B975-59D673B6AC46}"/>
              </a:ext>
            </a:extLst>
          </p:cNvPr>
          <p:cNvSpPr/>
          <p:nvPr/>
        </p:nvSpPr>
        <p:spPr>
          <a:xfrm>
            <a:off x="9485671" y="33494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等腰三角形 63">
            <a:extLst>
              <a:ext uri="{FF2B5EF4-FFF2-40B4-BE49-F238E27FC236}">
                <a16:creationId xmlns:a16="http://schemas.microsoft.com/office/drawing/2014/main" id="{5B4F02DE-4296-4CD3-AD98-5FB57E2D853C}"/>
              </a:ext>
            </a:extLst>
          </p:cNvPr>
          <p:cNvSpPr/>
          <p:nvPr/>
        </p:nvSpPr>
        <p:spPr>
          <a:xfrm>
            <a:off x="9866671" y="30446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等腰三角形 64">
            <a:extLst>
              <a:ext uri="{FF2B5EF4-FFF2-40B4-BE49-F238E27FC236}">
                <a16:creationId xmlns:a16="http://schemas.microsoft.com/office/drawing/2014/main" id="{1E0385D1-25DA-4E7E-BEDD-B557D51F82AA}"/>
              </a:ext>
            </a:extLst>
          </p:cNvPr>
          <p:cNvSpPr/>
          <p:nvPr/>
        </p:nvSpPr>
        <p:spPr>
          <a:xfrm>
            <a:off x="10247671" y="31208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等腰三角形 65">
            <a:extLst>
              <a:ext uri="{FF2B5EF4-FFF2-40B4-BE49-F238E27FC236}">
                <a16:creationId xmlns:a16="http://schemas.microsoft.com/office/drawing/2014/main" id="{7B50CD6F-BACB-411D-B8C1-AFFA24225933}"/>
              </a:ext>
            </a:extLst>
          </p:cNvPr>
          <p:cNvSpPr/>
          <p:nvPr/>
        </p:nvSpPr>
        <p:spPr>
          <a:xfrm>
            <a:off x="9790471" y="33494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等腰三角形 66">
            <a:extLst>
              <a:ext uri="{FF2B5EF4-FFF2-40B4-BE49-F238E27FC236}">
                <a16:creationId xmlns:a16="http://schemas.microsoft.com/office/drawing/2014/main" id="{4C95B5CC-89EA-475A-AF4F-24F8E890CB99}"/>
              </a:ext>
            </a:extLst>
          </p:cNvPr>
          <p:cNvSpPr/>
          <p:nvPr/>
        </p:nvSpPr>
        <p:spPr>
          <a:xfrm>
            <a:off x="9866671" y="36542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等腰三角形 67">
            <a:extLst>
              <a:ext uri="{FF2B5EF4-FFF2-40B4-BE49-F238E27FC236}">
                <a16:creationId xmlns:a16="http://schemas.microsoft.com/office/drawing/2014/main" id="{16A2CABC-C40E-49B7-8EA9-1719D097226D}"/>
              </a:ext>
            </a:extLst>
          </p:cNvPr>
          <p:cNvSpPr/>
          <p:nvPr/>
        </p:nvSpPr>
        <p:spPr>
          <a:xfrm>
            <a:off x="10095271" y="38828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等腰三角形 68">
            <a:extLst>
              <a:ext uri="{FF2B5EF4-FFF2-40B4-BE49-F238E27FC236}">
                <a16:creationId xmlns:a16="http://schemas.microsoft.com/office/drawing/2014/main" id="{32132AE6-9E89-491D-BDE6-4B99C2159C36}"/>
              </a:ext>
            </a:extLst>
          </p:cNvPr>
          <p:cNvSpPr/>
          <p:nvPr/>
        </p:nvSpPr>
        <p:spPr>
          <a:xfrm>
            <a:off x="9942871" y="26636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等腰三角形 69">
            <a:extLst>
              <a:ext uri="{FF2B5EF4-FFF2-40B4-BE49-F238E27FC236}">
                <a16:creationId xmlns:a16="http://schemas.microsoft.com/office/drawing/2014/main" id="{D3E7C75C-03CD-4838-9EBF-754B11F5185B}"/>
              </a:ext>
            </a:extLst>
          </p:cNvPr>
          <p:cNvSpPr/>
          <p:nvPr/>
        </p:nvSpPr>
        <p:spPr>
          <a:xfrm>
            <a:off x="10247671" y="35018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等腰三角形 70">
            <a:extLst>
              <a:ext uri="{FF2B5EF4-FFF2-40B4-BE49-F238E27FC236}">
                <a16:creationId xmlns:a16="http://schemas.microsoft.com/office/drawing/2014/main" id="{FE54B2D9-32F7-4EA1-894D-656B8C460EAA}"/>
              </a:ext>
            </a:extLst>
          </p:cNvPr>
          <p:cNvSpPr/>
          <p:nvPr/>
        </p:nvSpPr>
        <p:spPr>
          <a:xfrm>
            <a:off x="9561871" y="27398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等腰三角形 71">
            <a:extLst>
              <a:ext uri="{FF2B5EF4-FFF2-40B4-BE49-F238E27FC236}">
                <a16:creationId xmlns:a16="http://schemas.microsoft.com/office/drawing/2014/main" id="{3B2AE6F0-5858-4A81-8586-05FA6EFC5A2B}"/>
              </a:ext>
            </a:extLst>
          </p:cNvPr>
          <p:cNvSpPr/>
          <p:nvPr/>
        </p:nvSpPr>
        <p:spPr>
          <a:xfrm>
            <a:off x="9333271" y="30446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等腰三角形 72">
            <a:extLst>
              <a:ext uri="{FF2B5EF4-FFF2-40B4-BE49-F238E27FC236}">
                <a16:creationId xmlns:a16="http://schemas.microsoft.com/office/drawing/2014/main" id="{0040590F-BE46-4CDE-BDBE-3524ACC2CF83}"/>
              </a:ext>
            </a:extLst>
          </p:cNvPr>
          <p:cNvSpPr/>
          <p:nvPr/>
        </p:nvSpPr>
        <p:spPr>
          <a:xfrm>
            <a:off x="9257071" y="35018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等腰三角形 73">
            <a:extLst>
              <a:ext uri="{FF2B5EF4-FFF2-40B4-BE49-F238E27FC236}">
                <a16:creationId xmlns:a16="http://schemas.microsoft.com/office/drawing/2014/main" id="{427157C0-064A-4BDE-B968-226E6EAC0C84}"/>
              </a:ext>
            </a:extLst>
          </p:cNvPr>
          <p:cNvSpPr/>
          <p:nvPr/>
        </p:nvSpPr>
        <p:spPr>
          <a:xfrm>
            <a:off x="9714271" y="39590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等腰三角形 74">
            <a:extLst>
              <a:ext uri="{FF2B5EF4-FFF2-40B4-BE49-F238E27FC236}">
                <a16:creationId xmlns:a16="http://schemas.microsoft.com/office/drawing/2014/main" id="{C0C52D03-A64C-47AA-BBF2-29A7DAE69376}"/>
              </a:ext>
            </a:extLst>
          </p:cNvPr>
          <p:cNvSpPr/>
          <p:nvPr/>
        </p:nvSpPr>
        <p:spPr>
          <a:xfrm>
            <a:off x="9485671" y="38066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等腰三角形 75">
            <a:extLst>
              <a:ext uri="{FF2B5EF4-FFF2-40B4-BE49-F238E27FC236}">
                <a16:creationId xmlns:a16="http://schemas.microsoft.com/office/drawing/2014/main" id="{1D5A36FB-129C-4B57-93BF-B1033F24EE78}"/>
              </a:ext>
            </a:extLst>
          </p:cNvPr>
          <p:cNvSpPr/>
          <p:nvPr/>
        </p:nvSpPr>
        <p:spPr>
          <a:xfrm>
            <a:off x="10019071" y="34256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橢圓 76">
            <a:extLst>
              <a:ext uri="{FF2B5EF4-FFF2-40B4-BE49-F238E27FC236}">
                <a16:creationId xmlns:a16="http://schemas.microsoft.com/office/drawing/2014/main" id="{7ED5739F-97C9-4DDB-ADAE-19E138A12FD1}"/>
              </a:ext>
            </a:extLst>
          </p:cNvPr>
          <p:cNvSpPr/>
          <p:nvPr/>
        </p:nvSpPr>
        <p:spPr>
          <a:xfrm>
            <a:off x="10476271" y="2435008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橢圓 77">
            <a:extLst>
              <a:ext uri="{FF2B5EF4-FFF2-40B4-BE49-F238E27FC236}">
                <a16:creationId xmlns:a16="http://schemas.microsoft.com/office/drawing/2014/main" id="{3EF3B92E-DEBC-4F63-B755-90E8C6565B4B}"/>
              </a:ext>
            </a:extLst>
          </p:cNvPr>
          <p:cNvSpPr/>
          <p:nvPr/>
        </p:nvSpPr>
        <p:spPr>
          <a:xfrm>
            <a:off x="9257071" y="2663608"/>
            <a:ext cx="1371600" cy="167640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文字方塊 78">
            <a:extLst>
              <a:ext uri="{FF2B5EF4-FFF2-40B4-BE49-F238E27FC236}">
                <a16:creationId xmlns:a16="http://schemas.microsoft.com/office/drawing/2014/main" id="{1C0FBDB3-8B95-4057-B39C-503C74A47957}"/>
              </a:ext>
            </a:extLst>
          </p:cNvPr>
          <p:cNvSpPr txBox="1"/>
          <p:nvPr/>
        </p:nvSpPr>
        <p:spPr>
          <a:xfrm>
            <a:off x="9701998" y="1742998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Classify</a:t>
            </a:r>
          </a:p>
        </p:txBody>
      </p:sp>
      <p:cxnSp>
        <p:nvCxnSpPr>
          <p:cNvPr id="79" name="直線單箭頭接點 79">
            <a:extLst>
              <a:ext uri="{FF2B5EF4-FFF2-40B4-BE49-F238E27FC236}">
                <a16:creationId xmlns:a16="http://schemas.microsoft.com/office/drawing/2014/main" id="{064752CA-FF7D-4799-ABCF-4825E5661522}"/>
              </a:ext>
            </a:extLst>
          </p:cNvPr>
          <p:cNvCxnSpPr>
            <a:cxnSpLocks/>
          </p:cNvCxnSpPr>
          <p:nvPr/>
        </p:nvCxnSpPr>
        <p:spPr>
          <a:xfrm flipH="1" flipV="1">
            <a:off x="7801862" y="3292648"/>
            <a:ext cx="1201207" cy="446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80">
            <a:extLst>
              <a:ext uri="{FF2B5EF4-FFF2-40B4-BE49-F238E27FC236}">
                <a16:creationId xmlns:a16="http://schemas.microsoft.com/office/drawing/2014/main" id="{BA3BA638-2801-46BD-8654-0E1AC1B1C276}"/>
              </a:ext>
            </a:extLst>
          </p:cNvPr>
          <p:cNvSpPr txBox="1"/>
          <p:nvPr/>
        </p:nvSpPr>
        <p:spPr>
          <a:xfrm>
            <a:off x="7852666" y="283544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</a:p>
        </p:txBody>
      </p:sp>
      <p:sp>
        <p:nvSpPr>
          <p:cNvPr id="81" name="文字方塊 81">
            <a:extLst>
              <a:ext uri="{FF2B5EF4-FFF2-40B4-BE49-F238E27FC236}">
                <a16:creationId xmlns:a16="http://schemas.microsoft.com/office/drawing/2014/main" id="{7B1D02E6-4CC1-4B3E-A0E6-248A94F23DA9}"/>
              </a:ext>
            </a:extLst>
          </p:cNvPr>
          <p:cNvSpPr txBox="1"/>
          <p:nvPr/>
        </p:nvSpPr>
        <p:spPr>
          <a:xfrm>
            <a:off x="10476271" y="2587408"/>
            <a:ext cx="1382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Anomaly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82" name="文字方塊 82">
            <a:extLst>
              <a:ext uri="{FF2B5EF4-FFF2-40B4-BE49-F238E27FC236}">
                <a16:creationId xmlns:a16="http://schemas.microsoft.com/office/drawing/2014/main" id="{00811C55-142C-4F9B-8DCC-BDA4A71C0429}"/>
              </a:ext>
            </a:extLst>
          </p:cNvPr>
          <p:cNvSpPr txBox="1"/>
          <p:nvPr/>
        </p:nvSpPr>
        <p:spPr>
          <a:xfrm>
            <a:off x="10628671" y="3578008"/>
            <a:ext cx="1192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cxnSp>
        <p:nvCxnSpPr>
          <p:cNvPr id="83" name="直線單箭頭接點 83">
            <a:extLst>
              <a:ext uri="{FF2B5EF4-FFF2-40B4-BE49-F238E27FC236}">
                <a16:creationId xmlns:a16="http://schemas.microsoft.com/office/drawing/2014/main" id="{984C387A-FBAC-4A65-AF3F-E0ACAFC5F52D}"/>
              </a:ext>
            </a:extLst>
          </p:cNvPr>
          <p:cNvCxnSpPr/>
          <p:nvPr/>
        </p:nvCxnSpPr>
        <p:spPr>
          <a:xfrm flipH="1">
            <a:off x="10323871" y="3882808"/>
            <a:ext cx="3810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4">
            <a:extLst>
              <a:ext uri="{FF2B5EF4-FFF2-40B4-BE49-F238E27FC236}">
                <a16:creationId xmlns:a16="http://schemas.microsoft.com/office/drawing/2014/main" id="{171AF018-5E3C-4767-AC79-3DBAF8EB2742}"/>
              </a:ext>
            </a:extLst>
          </p:cNvPr>
          <p:cNvSpPr txBox="1"/>
          <p:nvPr/>
        </p:nvSpPr>
        <p:spPr>
          <a:xfrm>
            <a:off x="265471" y="4449548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1</a:t>
            </a:r>
          </a:p>
        </p:txBody>
      </p:sp>
      <p:sp>
        <p:nvSpPr>
          <p:cNvPr id="85" name="文字方塊 85">
            <a:extLst>
              <a:ext uri="{FF2B5EF4-FFF2-40B4-BE49-F238E27FC236}">
                <a16:creationId xmlns:a16="http://schemas.microsoft.com/office/drawing/2014/main" id="{31B44CD7-3582-49D0-A36F-81059B564407}"/>
              </a:ext>
            </a:extLst>
          </p:cNvPr>
          <p:cNvSpPr txBox="1"/>
          <p:nvPr/>
        </p:nvSpPr>
        <p:spPr>
          <a:xfrm>
            <a:off x="1814866" y="4906748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2</a:t>
            </a:r>
          </a:p>
        </p:txBody>
      </p:sp>
      <p:sp>
        <p:nvSpPr>
          <p:cNvPr id="86" name="文字方塊 86">
            <a:extLst>
              <a:ext uri="{FF2B5EF4-FFF2-40B4-BE49-F238E27FC236}">
                <a16:creationId xmlns:a16="http://schemas.microsoft.com/office/drawing/2014/main" id="{25E1253D-32D3-419D-8CC2-4DBDD03F95ED}"/>
              </a:ext>
            </a:extLst>
          </p:cNvPr>
          <p:cNvSpPr txBox="1"/>
          <p:nvPr/>
        </p:nvSpPr>
        <p:spPr>
          <a:xfrm>
            <a:off x="4100866" y="4895080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3</a:t>
            </a:r>
          </a:p>
        </p:txBody>
      </p:sp>
      <p:sp>
        <p:nvSpPr>
          <p:cNvPr id="87" name="文字方塊 87">
            <a:extLst>
              <a:ext uri="{FF2B5EF4-FFF2-40B4-BE49-F238E27FC236}">
                <a16:creationId xmlns:a16="http://schemas.microsoft.com/office/drawing/2014/main" id="{5D640D49-DA6D-4E9A-A556-F223E69B79F9}"/>
              </a:ext>
            </a:extLst>
          </p:cNvPr>
          <p:cNvSpPr txBox="1"/>
          <p:nvPr/>
        </p:nvSpPr>
        <p:spPr>
          <a:xfrm>
            <a:off x="646471" y="2228080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4</a:t>
            </a:r>
          </a:p>
        </p:txBody>
      </p:sp>
      <p:sp>
        <p:nvSpPr>
          <p:cNvPr id="88" name="文字方塊 88">
            <a:extLst>
              <a:ext uri="{FF2B5EF4-FFF2-40B4-BE49-F238E27FC236}">
                <a16:creationId xmlns:a16="http://schemas.microsoft.com/office/drawing/2014/main" id="{DAF25D00-CE45-4594-A01E-33D8FF22903A}"/>
              </a:ext>
            </a:extLst>
          </p:cNvPr>
          <p:cNvSpPr txBox="1"/>
          <p:nvPr/>
        </p:nvSpPr>
        <p:spPr>
          <a:xfrm>
            <a:off x="5548666" y="1766415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7A83EC-21BB-4B5A-A810-3D55CA266EC1}"/>
              </a:ext>
            </a:extLst>
          </p:cNvPr>
          <p:cNvSpPr/>
          <p:nvPr/>
        </p:nvSpPr>
        <p:spPr>
          <a:xfrm>
            <a:off x="-48640" y="6349689"/>
            <a:ext cx="1224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L. Buczak and E. Guven. A survey of data mining and machine learning methods for cyber security intrusion detection. IEEE Communications Surveys and Tutorials, 2016.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5FBBB-2712-4DF1-8455-3857787B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5626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8662-6A02-4DAD-91F1-D6B2BA8C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-282333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Queries (KAQ)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1C27D-2CF3-47E9-BBB4-77E174431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64674" y="1866813"/>
                <a:ext cx="6266576" cy="18276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 Kernel Aggregation Query (</a:t>
                </a:r>
                <a14:m>
                  <m:oMath xmlns:m="http://schemas.openxmlformats.org/officeDocument/2006/math">
                    <m:r>
                      <a:rPr lang="zh-HK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-KAQ):</a:t>
                </a: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Input: query vector 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dataset </a:t>
                </a:r>
                <a:r>
                  <a:rPr lang="en-US" altLang="zh-HK" sz="2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threshold</a:t>
                </a:r>
                <a14:m>
                  <m:oMath xmlns:m="http://schemas.openxmlformats.org/officeDocument/2006/math">
                    <m:r>
                      <a:rPr lang="en-US" altLang="zh-HK" sz="23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HK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dimensionality d</a:t>
                </a: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23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𝐪</m:t>
                        </m:r>
                      </m:e>
                    </m:d>
                    <m:r>
                      <a:rPr lang="en-US" altLang="zh-HK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a:rPr lang="zh-HK" alt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or -1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23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𝐪</m:t>
                        </m:r>
                      </m:e>
                    </m:d>
                    <m:r>
                      <a:rPr lang="en-US" altLang="zh-HK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zh-HK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buNone/>
                </a:pPr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1C27D-2CF3-47E9-BBB4-77E174431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4674" y="1866813"/>
                <a:ext cx="6266576" cy="1827614"/>
              </a:xfrm>
              <a:blipFill>
                <a:blip r:embed="rId2"/>
                <a:stretch>
                  <a:fillRect l="-1362" t="-433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2387189-5BA7-4E7C-81B3-298385E5CA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9905" y="1830078"/>
                <a:ext cx="6266576" cy="2914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Kernel Aggregation Query (</a:t>
                </a:r>
                <a14:m>
                  <m:oMath xmlns:m="http://schemas.openxmlformats.org/officeDocument/2006/math">
                    <m:r>
                      <a:rPr lang="zh-HK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𝜀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-KAQ)</a:t>
                </a: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Input: query vector 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dataset </a:t>
                </a:r>
                <a:r>
                  <a:rPr lang="en-US" altLang="zh-HK" sz="2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relative error</a:t>
                </a:r>
                <a14:m>
                  <m:oMath xmlns:m="http://schemas.openxmlformats.org/officeDocument/2006/math">
                    <m:r>
                      <a:rPr lang="en-US" altLang="zh-H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HK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𝜀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dimensionality d</a:t>
                </a:r>
                <a:endParaRPr lang="en-US" altLang="zh-HK" sz="23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value</a:t>
                </a:r>
                <a:r>
                  <a:rPr lang="en-US" altLang="zh-HK" sz="23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HK" sz="23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H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𝐹</m:t>
                        </m:r>
                      </m:e>
                    </m:acc>
                  </m:oMath>
                </a14:m>
                <a:endParaRPr lang="en-US" altLang="zh-HK" sz="23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2"/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2387189-5BA7-4E7C-81B3-298385E5C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905" y="1830078"/>
                <a:ext cx="6266576" cy="2914390"/>
              </a:xfrm>
              <a:prstGeom prst="rect">
                <a:avLst/>
              </a:prstGeom>
              <a:blipFill>
                <a:blip r:embed="rId3"/>
                <a:stretch>
                  <a:fillRect l="-1459" t="-251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05B571-AC65-4939-B905-A5C7BBEB8348}"/>
                  </a:ext>
                </a:extLst>
              </p:cNvPr>
              <p:cNvSpPr/>
              <p:nvPr/>
            </p:nvSpPr>
            <p:spPr>
              <a:xfrm>
                <a:off x="6493487" y="3322717"/>
                <a:ext cx="4746556" cy="408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where:</a:t>
                </a:r>
                <a:r>
                  <a:rPr lang="en-US" altLang="zh-HK" sz="2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(1−</m:t>
                    </m:r>
                    <m:r>
                      <a:rPr lang="zh-HK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𝜀</m:t>
                    </m:r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≤</m:t>
                    </m:r>
                    <m:acc>
                      <m:accPr>
                        <m:chr m:val="̂"/>
                        <m:ctrlPr>
                          <a:rPr lang="en-US" altLang="zh-HK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𝐹</m:t>
                        </m:r>
                      </m:e>
                    </m:acc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(1+</m:t>
                    </m:r>
                    <m:r>
                      <a:rPr lang="zh-HK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𝜀</m:t>
                    </m:r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05B571-AC65-4939-B905-A5C7BBEB8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87" y="3322717"/>
                <a:ext cx="4746556" cy="408445"/>
              </a:xfrm>
              <a:prstGeom prst="rect">
                <a:avLst/>
              </a:prstGeom>
              <a:blipFill>
                <a:blip r:embed="rId4"/>
                <a:stretch>
                  <a:fillRect l="-1284" t="-8955" b="-2537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1733B9B-C296-471D-8FBB-82A3A141B49A}"/>
              </a:ext>
            </a:extLst>
          </p:cNvPr>
          <p:cNvSpPr/>
          <p:nvPr/>
        </p:nvSpPr>
        <p:spPr>
          <a:xfrm>
            <a:off x="1115603" y="990015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function: </a:t>
            </a:r>
            <a:endParaRPr lang="zh-HK" alt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E0F085-8962-4C23-8BE2-B1050F32C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301" y="4349292"/>
            <a:ext cx="3724275" cy="2124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A86DA7-A82C-482B-8174-39B3E09C8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2043" y="4349292"/>
            <a:ext cx="3895725" cy="2114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73B037-B932-4866-A74E-07AD30B2F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3235" y="4336018"/>
            <a:ext cx="3781425" cy="21526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324324-D03A-4EC5-8040-16D2275CC6D3}"/>
              </a:ext>
            </a:extLst>
          </p:cNvPr>
          <p:cNvSpPr/>
          <p:nvPr/>
        </p:nvSpPr>
        <p:spPr>
          <a:xfrm>
            <a:off x="1967812" y="6488668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KAQ</a:t>
            </a:r>
            <a:endParaRPr lang="zh-HK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3165A-5774-43B0-B8D8-D48F481FB29C}"/>
              </a:ext>
            </a:extLst>
          </p:cNvPr>
          <p:cNvSpPr/>
          <p:nvPr/>
        </p:nvSpPr>
        <p:spPr>
          <a:xfrm>
            <a:off x="5565031" y="6473367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-KAQ, =0.01</a:t>
            </a:r>
            <a:endParaRPr lang="zh-HK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6B638C-34F1-4A3D-8ACC-00A9E392DC2F}"/>
              </a:ext>
            </a:extLst>
          </p:cNvPr>
          <p:cNvSpPr/>
          <p:nvPr/>
        </p:nvSpPr>
        <p:spPr>
          <a:xfrm>
            <a:off x="9528495" y="6473367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-KAQ, =0.2</a:t>
            </a:r>
            <a:endParaRPr lang="zh-HK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42D16-3F61-4A84-8D11-1BE926F9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5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F35335-2EC5-479E-AF34-4BAB163BD61C}"/>
                  </a:ext>
                </a:extLst>
              </p:cNvPr>
              <p:cNvSpPr txBox="1"/>
              <p:nvPr/>
            </p:nvSpPr>
            <p:spPr>
              <a:xfrm>
                <a:off x="4826082" y="845925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F35335-2EC5-479E-AF34-4BAB163BD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82" y="845925"/>
                <a:ext cx="4639090" cy="8629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24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9BF5-0155-4C8B-8CB1-7CEA87FC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Queries are slow!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0097-97C2-494D-AEC1-8D9EE7D05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31" y="1406176"/>
            <a:ext cx="10869538" cy="4351338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et al. </a:t>
            </a:r>
            <a:r>
              <a:rPr lang="en-US" altLang="zh-H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“Despite their successes, what makes kernel methods difficult to use in many large scale problems is the fact that computing the decision function is typically expensive, especially at prediction time.”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Hsieh et al. “</a:t>
            </a:r>
            <a:r>
              <a:rPr lang="en-US" altLang="zh-H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computing the decision function for the new test samples is typically expensive which limits the applicability of kernel methods to real-world applications.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[2]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 et al. “</a:t>
            </a:r>
            <a:r>
              <a:rPr lang="en-US" altLang="zh-H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..., it has the disadvantage of requiring relatively large computations in the testing phase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[3]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4A9118-295D-4927-8763-25809CCF8DFE}"/>
              </a:ext>
            </a:extLst>
          </p:cNvPr>
          <p:cNvSpPr/>
          <p:nvPr/>
        </p:nvSpPr>
        <p:spPr>
          <a:xfrm>
            <a:off x="-76756" y="6101081"/>
            <a:ext cx="1219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Quoc V. Le, Tamas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Sarlos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Alexander J.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Smola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Fastfood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computing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hilbert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 expansions in loglinear time.” In ICML2013</a:t>
            </a: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Cho-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Jui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Hsieh, Si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Inderjit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Dhillon. “Fast prediction for large-scale kernel machines.” In NIPS2014.</a:t>
            </a: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Ho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Jung and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Gahyun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Kim. "Support vector number reduction: Survey and experimental evaluations." IEEE Trans. Intelligent Transportation Systems 2014.</a:t>
            </a:r>
            <a:endParaRPr lang="zh-HK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8BDBC-2362-4B18-B8B9-6AB6A4B3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6</a:t>
            </a:fld>
            <a:endParaRPr lang="zh-HK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05973-185D-42C3-B897-806D50A904EE}"/>
              </a:ext>
            </a:extLst>
          </p:cNvPr>
          <p:cNvSpPr txBox="1"/>
          <p:nvPr/>
        </p:nvSpPr>
        <p:spPr>
          <a:xfrm>
            <a:off x="4364396" y="5661203"/>
            <a:ext cx="2159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O(|P|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A8C696C-D2F6-4F75-B2EF-33918526781F}"/>
              </a:ext>
            </a:extLst>
          </p:cNvPr>
          <p:cNvSpPr/>
          <p:nvPr/>
        </p:nvSpPr>
        <p:spPr>
          <a:xfrm rot="5400000">
            <a:off x="5269086" y="3896563"/>
            <a:ext cx="214543" cy="353818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E44C7D-8344-407B-9046-26C930F69813}"/>
                  </a:ext>
                </a:extLst>
              </p:cNvPr>
              <p:cNvSpPr txBox="1"/>
              <p:nvPr/>
            </p:nvSpPr>
            <p:spPr>
              <a:xfrm>
                <a:off x="2506359" y="4746864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E44C7D-8344-407B-9046-26C930F69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359" y="4746864"/>
                <a:ext cx="4639090" cy="862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92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9642-9E5E-4A24-AD53-1FA8FB57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contribution: KARL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C260BF-09EB-4480-B705-FB478774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2" y="1481676"/>
            <a:ext cx="10515600" cy="4351338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Rapid Library (KARL) [1]</a:t>
            </a:r>
          </a:p>
          <a:p>
            <a:pPr lvl="1"/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2.5-738x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speed up over state-of-the-art in different datasets</a:t>
            </a:r>
          </a:p>
          <a:p>
            <a:pPr lvl="1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Fastest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in 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prediction phase</a:t>
            </a:r>
            <a:endParaRPr lang="zh-HK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3A284-C70E-44A1-AB62-5EA22A577E1D}"/>
              </a:ext>
            </a:extLst>
          </p:cNvPr>
          <p:cNvSpPr/>
          <p:nvPr/>
        </p:nvSpPr>
        <p:spPr>
          <a:xfrm>
            <a:off x="0" y="6488668"/>
            <a:ext cx="9454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KARL: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HK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https://github.com/edisonchan2013928/KARL-Fast-Kernel-Aggregation-Queries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1BBA2-F261-457E-920E-D36C4FA2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7</a:t>
            </a:fld>
            <a:endParaRPr lang="zh-HK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BE4F9F-A8A7-474D-9477-19D26C7FD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202" y="2951796"/>
            <a:ext cx="73437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5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8C86-D1AD-48CD-9311-626CDA40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7" y="-86212"/>
            <a:ext cx="12029813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speed up? 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E43311-AE67-41F5-A5E0-C37CEAD9AB60}"/>
              </a:ext>
            </a:extLst>
          </p:cNvPr>
          <p:cNvCxnSpPr/>
          <p:nvPr/>
        </p:nvCxnSpPr>
        <p:spPr>
          <a:xfrm>
            <a:off x="6881188" y="3247742"/>
            <a:ext cx="3169762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3B4B6A-B623-442D-BB48-434678489F1F}"/>
              </a:ext>
            </a:extLst>
          </p:cNvPr>
          <p:cNvSpPr txBox="1"/>
          <p:nvPr/>
        </p:nvSpPr>
        <p:spPr>
          <a:xfrm>
            <a:off x="10041222" y="2962604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ym typeface="Symbol" panose="05050102010706020507" pitchFamily="18" charset="2"/>
              </a:rPr>
              <a:t></a:t>
            </a:r>
            <a:r>
              <a:rPr lang="en-US" altLang="zh-HK" sz="2600" dirty="0">
                <a:sym typeface="Symbol" panose="05050102010706020507" pitchFamily="18" charset="2"/>
              </a:rPr>
              <a:t></a:t>
            </a:r>
            <a:endParaRPr lang="zh-HK" altLang="en-US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1BDE5B-9216-43BB-A753-F12CB4530D94}"/>
              </a:ext>
            </a:extLst>
          </p:cNvPr>
          <p:cNvSpPr txBox="1"/>
          <p:nvPr/>
        </p:nvSpPr>
        <p:spPr>
          <a:xfrm>
            <a:off x="3028320" y="3155549"/>
            <a:ext cx="2159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O(|P|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AF6ABE7-4C23-4A5C-89F5-7CA963BB951D}"/>
              </a:ext>
            </a:extLst>
          </p:cNvPr>
          <p:cNvSpPr/>
          <p:nvPr/>
        </p:nvSpPr>
        <p:spPr>
          <a:xfrm rot="5400000">
            <a:off x="3885367" y="1370407"/>
            <a:ext cx="214494" cy="33557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B0ED23-8AAD-43AB-9ADF-38E209523279}"/>
              </a:ext>
            </a:extLst>
          </p:cNvPr>
          <p:cNvCxnSpPr>
            <a:cxnSpLocks/>
          </p:cNvCxnSpPr>
          <p:nvPr/>
        </p:nvCxnSpPr>
        <p:spPr>
          <a:xfrm>
            <a:off x="7803043" y="1986806"/>
            <a:ext cx="0" cy="9239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46ACAB-ABC1-4D96-8E19-9508EEEBDBD2}"/>
              </a:ext>
            </a:extLst>
          </p:cNvPr>
          <p:cNvSpPr txBox="1"/>
          <p:nvPr/>
        </p:nvSpPr>
        <p:spPr>
          <a:xfrm>
            <a:off x="7383259" y="1548669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6E954-126B-47C5-8B6F-DE08287FA9EF}"/>
              </a:ext>
            </a:extLst>
          </p:cNvPr>
          <p:cNvSpPr txBox="1"/>
          <p:nvPr/>
        </p:nvSpPr>
        <p:spPr>
          <a:xfrm>
            <a:off x="7357345" y="2815936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4F856C-DA13-4E72-871D-3171B20FB884}"/>
              </a:ext>
            </a:extLst>
          </p:cNvPr>
          <p:cNvSpPr txBox="1"/>
          <p:nvPr/>
        </p:nvSpPr>
        <p:spPr>
          <a:xfrm>
            <a:off x="9479914" y="2839494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D78F4-F9E5-425D-AA32-BFE215242795}"/>
              </a:ext>
            </a:extLst>
          </p:cNvPr>
          <p:cNvSpPr txBox="1"/>
          <p:nvPr/>
        </p:nvSpPr>
        <p:spPr>
          <a:xfrm>
            <a:off x="9532814" y="327038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D4F331-7275-4DE1-B998-57EFAD345A5C}"/>
              </a:ext>
            </a:extLst>
          </p:cNvPr>
          <p:cNvCxnSpPr>
            <a:cxnSpLocks/>
          </p:cNvCxnSpPr>
          <p:nvPr/>
        </p:nvCxnSpPr>
        <p:spPr>
          <a:xfrm flipH="1">
            <a:off x="8578584" y="3584768"/>
            <a:ext cx="17" cy="65132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A172E1B-BD45-4C33-8C3B-28B625D74574}"/>
              </a:ext>
            </a:extLst>
          </p:cNvPr>
          <p:cNvSpPr txBox="1"/>
          <p:nvPr/>
        </p:nvSpPr>
        <p:spPr>
          <a:xfrm>
            <a:off x="8083898" y="3208825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CAC1BD-D1EB-49FE-AF54-835F3B014F43}"/>
              </a:ext>
            </a:extLst>
          </p:cNvPr>
          <p:cNvSpPr txBox="1"/>
          <p:nvPr/>
        </p:nvSpPr>
        <p:spPr>
          <a:xfrm>
            <a:off x="8083898" y="420401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921637-D21F-41BF-AB56-6C9222C63B4A}"/>
                  </a:ext>
                </a:extLst>
              </p:cNvPr>
              <p:cNvSpPr txBox="1"/>
              <p:nvPr/>
            </p:nvSpPr>
            <p:spPr>
              <a:xfrm>
                <a:off x="1961488" y="3893375"/>
                <a:ext cx="3355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𝐿𝐵</m:t>
                      </m:r>
                      <m:d>
                        <m:d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𝑈𝐵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HK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𝐪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921637-D21F-41BF-AB56-6C9222C63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488" y="3893375"/>
                <a:ext cx="3355790" cy="369332"/>
              </a:xfrm>
              <a:prstGeom prst="rect">
                <a:avLst/>
              </a:prstGeom>
              <a:blipFill>
                <a:blip r:embed="rId2"/>
                <a:stretch>
                  <a:fillRect l="-1818" r="-2727" b="-350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553B8F7-D396-498D-A29B-B27213031254}"/>
              </a:ext>
            </a:extLst>
          </p:cNvPr>
          <p:cNvSpPr txBox="1"/>
          <p:nvPr/>
        </p:nvSpPr>
        <p:spPr>
          <a:xfrm>
            <a:off x="8957495" y="2089720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class +1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EAA4AF-C8C7-432F-BC19-FDDB902B35C4}"/>
              </a:ext>
            </a:extLst>
          </p:cNvPr>
          <p:cNvSpPr txBox="1"/>
          <p:nvPr/>
        </p:nvSpPr>
        <p:spPr>
          <a:xfrm>
            <a:off x="8957495" y="3742353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 class -1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7CFB-BDFC-4211-A13A-535EEAC4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8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DCFB78-4B41-4D00-9085-FA396E8F3566}"/>
                  </a:ext>
                </a:extLst>
              </p:cNvPr>
              <p:cNvSpPr txBox="1"/>
              <p:nvPr/>
            </p:nvSpPr>
            <p:spPr>
              <a:xfrm>
                <a:off x="1161486" y="1963635"/>
                <a:ext cx="4517858" cy="862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DCFB78-4B41-4D00-9085-FA396E8F3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86" y="1963635"/>
                <a:ext cx="4517858" cy="862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39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D481-B706-486E-9BC6-B6870AED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297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Work: Bounding Functions</a:t>
            </a:r>
            <a:endParaRPr lang="zh-HK" altLang="en-US" dirty="0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B250EED4-D866-4CDD-A827-7437DFD61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513" y="2329979"/>
            <a:ext cx="1568739" cy="1797199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" name="Text Box 31">
            <a:extLst>
              <a:ext uri="{FF2B5EF4-FFF2-40B4-BE49-F238E27FC236}">
                <a16:creationId xmlns:a16="http://schemas.microsoft.com/office/drawing/2014/main" id="{7E829502-3279-4533-9CFF-31AFBCF96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535" y="1847231"/>
            <a:ext cx="36931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en-US" sz="24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A22D5842-3CDF-4AD5-B0EB-98A5008C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363" y="3360558"/>
            <a:ext cx="138113" cy="134938"/>
          </a:xfrm>
          <a:prstGeom prst="ellipse">
            <a:avLst/>
          </a:prstGeom>
          <a:solidFill>
            <a:schemeClr val="tx1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" name="Text Box 20">
            <a:extLst>
              <a:ext uri="{FF2B5EF4-FFF2-40B4-BE49-F238E27FC236}">
                <a16:creationId xmlns:a16="http://schemas.microsoft.com/office/drawing/2014/main" id="{992B73FE-2A0C-4418-AD10-058AEE7F1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7763" y="3131810"/>
            <a:ext cx="33564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en-US" sz="24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C7FE1F-B5D0-4915-871F-13E5B407DC92}"/>
              </a:ext>
            </a:extLst>
          </p:cNvPr>
          <p:cNvCxnSpPr>
            <a:endCxn id="41" idx="2"/>
          </p:cNvCxnSpPr>
          <p:nvPr/>
        </p:nvCxnSpPr>
        <p:spPr bwMode="auto">
          <a:xfrm>
            <a:off x="1339040" y="2326086"/>
            <a:ext cx="2826323" cy="110194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 Box 31">
            <a:extLst>
              <a:ext uri="{FF2B5EF4-FFF2-40B4-BE49-F238E27FC236}">
                <a16:creationId xmlns:a16="http://schemas.microsoft.com/office/drawing/2014/main" id="{68E08DEE-AB7A-4333-AD79-DA06772BB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025" y="3406627"/>
            <a:ext cx="145454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mindist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5A896091-FF28-47F5-B27A-BC91527366FB}"/>
              </a:ext>
            </a:extLst>
          </p:cNvPr>
          <p:cNvSpPr txBox="1">
            <a:spLocks noChangeArrowheads="1"/>
          </p:cNvSpPr>
          <p:nvPr/>
        </p:nvSpPr>
        <p:spPr bwMode="auto">
          <a:xfrm rot="1245602">
            <a:off x="2395882" y="2607680"/>
            <a:ext cx="1497824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maxdist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48F18C-C3B8-4D7E-B33F-DA5CA3D53C80}"/>
              </a:ext>
            </a:extLst>
          </p:cNvPr>
          <p:cNvCxnSpPr>
            <a:endCxn id="41" idx="2"/>
          </p:cNvCxnSpPr>
          <p:nvPr/>
        </p:nvCxnSpPr>
        <p:spPr bwMode="auto">
          <a:xfrm>
            <a:off x="2927695" y="3415977"/>
            <a:ext cx="1237668" cy="1205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Line 44">
            <a:extLst>
              <a:ext uri="{FF2B5EF4-FFF2-40B4-BE49-F238E27FC236}">
                <a16:creationId xmlns:a16="http://schemas.microsoft.com/office/drawing/2014/main" id="{67DF885E-E611-4B57-9591-79CE22ED7A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3367" y="1882740"/>
            <a:ext cx="0" cy="2453639"/>
          </a:xfrm>
          <a:prstGeom prst="line">
            <a:avLst/>
          </a:prstGeom>
          <a:noFill/>
          <a:ln w="12600">
            <a:solidFill>
              <a:srgbClr val="000000"/>
            </a:solidFill>
            <a:bevel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44">
            <a:extLst>
              <a:ext uri="{FF2B5EF4-FFF2-40B4-BE49-F238E27FC236}">
                <a16:creationId xmlns:a16="http://schemas.microsoft.com/office/drawing/2014/main" id="{7CF1E192-878D-49A6-9098-08ABFB1EAE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367" y="4336381"/>
            <a:ext cx="4091940" cy="0"/>
          </a:xfrm>
          <a:prstGeom prst="line">
            <a:avLst/>
          </a:prstGeom>
          <a:noFill/>
          <a:ln w="12600">
            <a:solidFill>
              <a:srgbClr val="000000"/>
            </a:solidFill>
            <a:bevel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5BC8DCF3-97C2-4D15-861F-EEDDD907CAC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72812" y="3985060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" name="Oval 1">
            <a:extLst>
              <a:ext uri="{FF2B5EF4-FFF2-40B4-BE49-F238E27FC236}">
                <a16:creationId xmlns:a16="http://schemas.microsoft.com/office/drawing/2014/main" id="{2AA86FB7-D02E-43E9-B2DF-FCF7CFED4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138" y="2827305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C335B913-2CD0-42A8-889C-725BCCE5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838" y="2322480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677FB24-1660-48EA-BF8C-80C601C81819}"/>
              </a:ext>
            </a:extLst>
          </p:cNvPr>
          <p:cNvSpPr/>
          <p:nvPr/>
        </p:nvSpPr>
        <p:spPr>
          <a:xfrm rot="5400000">
            <a:off x="8997058" y="1522578"/>
            <a:ext cx="159275" cy="46722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10518-8E8B-480D-A0E9-E02AC63FC9BE}"/>
              </a:ext>
            </a:extLst>
          </p:cNvPr>
          <p:cNvSpPr txBox="1"/>
          <p:nvPr/>
        </p:nvSpPr>
        <p:spPr>
          <a:xfrm>
            <a:off x="8182006" y="3966656"/>
            <a:ext cx="16039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14ED2-26C7-4F50-A0BE-87A93FE99E8D}"/>
              </a:ext>
            </a:extLst>
          </p:cNvPr>
          <p:cNvSpPr txBox="1"/>
          <p:nvPr/>
        </p:nvSpPr>
        <p:spPr>
          <a:xfrm>
            <a:off x="405011" y="1037044"/>
            <a:ext cx="2220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|P|=3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D106A-2C9E-4998-9016-15CBB849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9</a:t>
            </a:fld>
            <a:endParaRPr lang="zh-HK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E1C56E-72F5-497F-8A15-A3848404C10C}"/>
              </a:ext>
            </a:extLst>
          </p:cNvPr>
          <p:cNvSpPr/>
          <p:nvPr/>
        </p:nvSpPr>
        <p:spPr>
          <a:xfrm>
            <a:off x="-67112" y="6354202"/>
            <a:ext cx="10646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G. Gray, A. W. Moore “Nonparametric Density Estimation: Toward Computational Tractability” SDM03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547EA8-4350-45DE-8D0A-57AE59107B65}"/>
                  </a:ext>
                </a:extLst>
              </p:cNvPr>
              <p:cNvSpPr txBox="1"/>
              <p:nvPr/>
            </p:nvSpPr>
            <p:spPr>
              <a:xfrm>
                <a:off x="5548679" y="2029232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547EA8-4350-45DE-8D0A-57AE59107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679" y="2029232"/>
                <a:ext cx="4565802" cy="862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0E29D7-A64C-412C-815E-82A085DB0AA1}"/>
                  </a:ext>
                </a:extLst>
              </p:cNvPr>
              <p:cNvSpPr txBox="1"/>
              <p:nvPr/>
            </p:nvSpPr>
            <p:spPr>
              <a:xfrm>
                <a:off x="5427595" y="2971771"/>
                <a:ext cx="602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0E29D7-A64C-412C-815E-82A085DB0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595" y="2971771"/>
                <a:ext cx="6026586" cy="338554"/>
              </a:xfrm>
              <a:prstGeom prst="rect">
                <a:avLst/>
              </a:prstGeom>
              <a:blipFill>
                <a:blip r:embed="rId3"/>
                <a:stretch>
                  <a:fillRect l="-607" t="-3571" r="-1213" b="-3392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F16D0E-E4F2-49AD-91C2-709CBD71021C}"/>
                  </a:ext>
                </a:extLst>
              </p:cNvPr>
              <p:cNvSpPr txBox="1"/>
              <p:nvPr/>
            </p:nvSpPr>
            <p:spPr>
              <a:xfrm>
                <a:off x="5386253" y="3360558"/>
                <a:ext cx="602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𝑈𝐵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F16D0E-E4F2-49AD-91C2-709CBD71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253" y="3360558"/>
                <a:ext cx="6026586" cy="338554"/>
              </a:xfrm>
              <a:prstGeom prst="rect">
                <a:avLst/>
              </a:prstGeom>
              <a:blipFill>
                <a:blip r:embed="rId4"/>
                <a:stretch>
                  <a:fillRect l="-506" t="-3571" r="-1113" b="-3392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1567</Words>
  <Application>Microsoft Office PowerPoint</Application>
  <PresentationFormat>Widescreen</PresentationFormat>
  <Paragraphs>200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KARL: Fast Kernel Aggregation Queries</vt:lpstr>
      <vt:lpstr>Kernel Aggregation Function and  Statistical/Machine learning Models</vt:lpstr>
      <vt:lpstr>Kernel Density Estimation/ Classification</vt:lpstr>
      <vt:lpstr>Kernel Support Vector Machine Classification</vt:lpstr>
      <vt:lpstr>Kernel Aggregation Queries (KAQ)</vt:lpstr>
      <vt:lpstr>Kernel Aggregation Queries are slow!</vt:lpstr>
      <vt:lpstr>Our contribution: KARL</vt:lpstr>
      <vt:lpstr>How to speed up? </vt:lpstr>
      <vt:lpstr>Existing Work: Bounding Functions</vt:lpstr>
      <vt:lpstr>Weakness of Existing Bound Functions</vt:lpstr>
      <vt:lpstr>Our Work: Tangent Bound</vt:lpstr>
      <vt:lpstr>O(d)-time Tighter Linear Bound</vt:lpstr>
      <vt:lpstr>Advanced Version:  Optimized Tangent Bounds</vt:lpstr>
      <vt:lpstr>Experimental Results</vt:lpstr>
      <vt:lpstr>Scalability Experiments (in Type I-)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Aggregation Queries</dc:title>
  <dc:creator>Edison</dc:creator>
  <cp:lastModifiedBy>Edison</cp:lastModifiedBy>
  <cp:revision>36</cp:revision>
  <dcterms:created xsi:type="dcterms:W3CDTF">2018-11-27T13:49:18Z</dcterms:created>
  <dcterms:modified xsi:type="dcterms:W3CDTF">2019-03-23T15:32:41Z</dcterms:modified>
</cp:coreProperties>
</file>