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embeddedFontLst>
    <p:embeddedFont>
      <p:font typeface="PT Sans Narrow"/>
      <p:regular r:id="rId82"/>
      <p:bold r:id="rId83"/>
    </p:embeddedFont>
    <p:embeddedFont>
      <p:font typeface="Lato"/>
      <p:regular r:id="rId84"/>
      <p:bold r:id="rId85"/>
      <p:italic r:id="rId86"/>
      <p:boldItalic r:id="rId87"/>
    </p:embeddedFont>
    <p:embeddedFont>
      <p:font typeface="Open Sans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02010B-6A5F-4265-93F6-41572A691D37}">
  <a:tblStyle styleId="{6C02010B-6A5F-4265-93F6-41572A691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Lato-regular.fntdata"/><Relationship Id="rId83" Type="http://schemas.openxmlformats.org/officeDocument/2006/relationships/font" Target="fonts/PTSansNarrow-bold.fntdata"/><Relationship Id="rId42" Type="http://schemas.openxmlformats.org/officeDocument/2006/relationships/slide" Target="slides/slide36.xml"/><Relationship Id="rId86" Type="http://schemas.openxmlformats.org/officeDocument/2006/relationships/font" Target="fonts/Lato-italic.fntdata"/><Relationship Id="rId41" Type="http://schemas.openxmlformats.org/officeDocument/2006/relationships/slide" Target="slides/slide35.xml"/><Relationship Id="rId85" Type="http://schemas.openxmlformats.org/officeDocument/2006/relationships/font" Target="fonts/Lato-bold.fntdata"/><Relationship Id="rId44" Type="http://schemas.openxmlformats.org/officeDocument/2006/relationships/slide" Target="slides/slide38.xml"/><Relationship Id="rId88" Type="http://schemas.openxmlformats.org/officeDocument/2006/relationships/font" Target="fonts/OpenSans-regular.fntdata"/><Relationship Id="rId43" Type="http://schemas.openxmlformats.org/officeDocument/2006/relationships/slide" Target="slides/slide37.xml"/><Relationship Id="rId87" Type="http://schemas.openxmlformats.org/officeDocument/2006/relationships/font" Target="fonts/Lato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OpenSans-bold.fntdata"/><Relationship Id="rId80" Type="http://schemas.openxmlformats.org/officeDocument/2006/relationships/slide" Target="slides/slide74.xml"/><Relationship Id="rId82" Type="http://schemas.openxmlformats.org/officeDocument/2006/relationships/font" Target="fonts/PTSansNarrow-regular.fntdata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penSans-boldItalic.fntdata"/><Relationship Id="rId90" Type="http://schemas.openxmlformats.org/officeDocument/2006/relationships/font" Target="fonts/OpenSans-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7aadc89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77aadc89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7aadc8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77aadc8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7aadc89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7aadc89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77aadc89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77aadc89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77aadc89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77aadc89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77aadc89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77aadc89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77aadc89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77aadc89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77aadc89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77aadc89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77aadc89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77aadc89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77aadc89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77aadc89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7aadc8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7aadc8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77aadc89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77aadc89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77aadc89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77aadc89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77aadc89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77aadc89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77aadc89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77aadc89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77aadc89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77aadc89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cad923d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cad923d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77aadc89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77aadc89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cad923d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cad923d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d6354c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d6354c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77aadc89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f77aadc89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7aadc89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7aadc89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77aadc89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77aadc89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77aadc89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f77aadc89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d6354cf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d6354cf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77aadc89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77aadc89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77aadc89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77aadc89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77aadc89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77aadc89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d38939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d38939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77aadc89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77aadc89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77aadc89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77aadc89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f77aadc89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f77aadc89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7aadc89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7aadc89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f77aadc89b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f77aadc89b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f77aadc89b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f77aadc89b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77aadc89b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77aadc89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fd05912f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fd05912f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fd05912f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fd05912f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fd389390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fd389390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fd05912fa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fd05912fa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f77aadc89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f77aadc89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fd05912f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fd05912f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fcad923d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gfcad923d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7aadc89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7aadc89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fd05912f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fd05912f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fd05912fa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fd05912fa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d6354cf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d6354cf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fd6354cfb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fd6354cfb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fd6354cf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fd6354cf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fd6354cfb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fd6354cfb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fd6354cf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fd6354cf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fd6354cfb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fd6354cfb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fd6354cfb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fd6354cfb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fd6354cfb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fd6354cfb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7aadc89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7aadc89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fd6354cfb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fd6354cfb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fd6354cfb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fd6354cfb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fd6354cfb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fd6354cfb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fd6354cfb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fd6354cfb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fd6354cfb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fd6354cfb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fd6354cfb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fd6354cfb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fd6354cfb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fd6354cfb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fd6354cfb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fd6354cfb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fd6354cfb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fd6354cfb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fd6354cfb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fd6354cfb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7aadc89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7aadc89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fd6354cfb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fd6354cfb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fd6354cfb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fd6354cfb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fd6354cfb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fd6354cfb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fd6354cfb6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fd6354cfb6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fd6354cfb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fd6354cfb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fd6354cfb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fd6354cfb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7aadc8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77aadc8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7aadc8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77aadc8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yann.lecun.com/exdb/publis/pdf/lecun-98b.pdf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medium.com/mlearning-ai/tuning-neural-networks-part-i-normalize-your-data-6821a28b2cd8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medium.com/mlearning-ai/tuning-neural-networks-part-ii-considerations-for-initialization-4f82e525da69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png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585825" y="1794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82" name="Google Shape;182;p22"/>
          <p:cNvSpPr/>
          <p:nvPr/>
        </p:nvSpPr>
        <p:spPr>
          <a:xfrm>
            <a:off x="2585825" y="2873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183" name="Google Shape;183;p22"/>
          <p:cNvSpPr/>
          <p:nvPr/>
        </p:nvSpPr>
        <p:spPr>
          <a:xfrm>
            <a:off x="4383125" y="2051225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h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184" name="Google Shape;184;p22"/>
          <p:cNvCxnSpPr>
            <a:stCxn id="181" idx="6"/>
            <a:endCxn id="183" idx="2"/>
          </p:cNvCxnSpPr>
          <p:nvPr/>
        </p:nvCxnSpPr>
        <p:spPr>
          <a:xfrm>
            <a:off x="3134825" y="2051225"/>
            <a:ext cx="1248300" cy="5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>
            <a:stCxn id="182" idx="6"/>
            <a:endCxn id="183" idx="2"/>
          </p:cNvCxnSpPr>
          <p:nvPr/>
        </p:nvCxnSpPr>
        <p:spPr>
          <a:xfrm flipH="1" rot="10800000">
            <a:off x="3134825" y="2642525"/>
            <a:ext cx="1248300" cy="48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/>
        </p:nvSpPr>
        <p:spPr>
          <a:xfrm>
            <a:off x="6206650" y="2411525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7" name="Google Shape;187;p22"/>
          <p:cNvCxnSpPr>
            <a:stCxn id="183" idx="6"/>
            <a:endCxn id="186" idx="1"/>
          </p:cNvCxnSpPr>
          <p:nvPr/>
        </p:nvCxnSpPr>
        <p:spPr>
          <a:xfrm>
            <a:off x="5631425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2"/>
          <p:cNvSpPr txBox="1"/>
          <p:nvPr/>
        </p:nvSpPr>
        <p:spPr>
          <a:xfrm>
            <a:off x="7330875" y="2411525"/>
            <a:ext cx="11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2"/>
          <p:cNvCxnSpPr>
            <a:stCxn id="186" idx="3"/>
            <a:endCxn id="188" idx="1"/>
          </p:cNvCxnSpPr>
          <p:nvPr/>
        </p:nvCxnSpPr>
        <p:spPr>
          <a:xfrm>
            <a:off x="6649150" y="2642375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3806375" y="385232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50" y="3718980"/>
            <a:ext cx="2118776" cy="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2"/>
          <p:cNvCxnSpPr/>
          <p:nvPr/>
        </p:nvCxnSpPr>
        <p:spPr>
          <a:xfrm>
            <a:off x="1746600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3" name="Google Shape;193;p22"/>
          <p:cNvGraphicFramePr/>
          <p:nvPr/>
        </p:nvGraphicFramePr>
        <p:xfrm>
          <a:off x="381650" y="16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26975"/>
                <a:gridCol w="426975"/>
                <a:gridCol w="426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11700" y="1266325"/>
            <a:ext cx="85206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But,</a:t>
            </a:r>
            <a:r>
              <a:rPr lang="en"/>
              <a:t> the </a:t>
            </a:r>
            <a:r>
              <a:rPr b="1" lang="en"/>
              <a:t>AND</a:t>
            </a:r>
            <a:r>
              <a:rPr lang="en"/>
              <a:t> function is also linearly separable:</a:t>
            </a:r>
            <a:endParaRPr b="1"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01" name="Google Shape;201;p23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>
            <a:off x="5361575" y="2147200"/>
            <a:ext cx="1570200" cy="11730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266325"/>
            <a:ext cx="8520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we can learn h</a:t>
            </a:r>
            <a:r>
              <a:rPr baseline="-25000" lang="en"/>
              <a:t>1</a:t>
            </a:r>
            <a:r>
              <a:rPr lang="en"/>
              <a:t> and h</a:t>
            </a:r>
            <a:r>
              <a:rPr baseline="-25000" lang="en"/>
              <a:t>2 </a:t>
            </a:r>
            <a:r>
              <a:rPr lang="en"/>
              <a:t>automatically </a:t>
            </a:r>
            <a:r>
              <a:rPr lang="en"/>
              <a:t>through logistic regression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597875" y="21375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15" name="Google Shape;215;p24"/>
          <p:cNvSpPr/>
          <p:nvPr/>
        </p:nvSpPr>
        <p:spPr>
          <a:xfrm>
            <a:off x="2597875" y="32163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16" name="Google Shape;216;p24"/>
          <p:cNvSpPr/>
          <p:nvPr/>
        </p:nvSpPr>
        <p:spPr>
          <a:xfrm>
            <a:off x="4395175" y="2394300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217" name="Google Shape;217;p24"/>
          <p:cNvCxnSpPr>
            <a:stCxn id="214" idx="6"/>
            <a:endCxn id="216" idx="2"/>
          </p:cNvCxnSpPr>
          <p:nvPr/>
        </p:nvCxnSpPr>
        <p:spPr>
          <a:xfrm>
            <a:off x="3146875" y="2394300"/>
            <a:ext cx="1248300" cy="5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>
            <a:stCxn id="215" idx="6"/>
            <a:endCxn id="216" idx="2"/>
          </p:cNvCxnSpPr>
          <p:nvPr/>
        </p:nvCxnSpPr>
        <p:spPr>
          <a:xfrm flipH="1" rot="10800000">
            <a:off x="3146875" y="2985600"/>
            <a:ext cx="1248300" cy="48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 txBox="1"/>
          <p:nvPr/>
        </p:nvSpPr>
        <p:spPr>
          <a:xfrm>
            <a:off x="6218700" y="2754600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0" name="Google Shape;220;p24"/>
          <p:cNvCxnSpPr>
            <a:stCxn id="216" idx="6"/>
            <a:endCxn id="219" idx="1"/>
          </p:cNvCxnSpPr>
          <p:nvPr/>
        </p:nvCxnSpPr>
        <p:spPr>
          <a:xfrm>
            <a:off x="5643475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4"/>
          <p:cNvSpPr txBox="1"/>
          <p:nvPr/>
        </p:nvSpPr>
        <p:spPr>
          <a:xfrm>
            <a:off x="7342925" y="2754600"/>
            <a:ext cx="12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aseline="-25000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2" name="Google Shape;222;p24"/>
          <p:cNvCxnSpPr>
            <a:stCxn id="219" idx="3"/>
            <a:endCxn id="221" idx="1"/>
          </p:cNvCxnSpPr>
          <p:nvPr/>
        </p:nvCxnSpPr>
        <p:spPr>
          <a:xfrm>
            <a:off x="6661200" y="2985450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4"/>
          <p:cNvCxnSpPr/>
          <p:nvPr/>
        </p:nvCxnSpPr>
        <p:spPr>
          <a:xfrm>
            <a:off x="1758650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4" name="Google Shape;224;p24"/>
          <p:cNvGraphicFramePr/>
          <p:nvPr/>
        </p:nvGraphicFramePr>
        <p:xfrm>
          <a:off x="393700" y="19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26975"/>
                <a:gridCol w="426975"/>
                <a:gridCol w="426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266325"/>
            <a:ext cx="8520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we can learn h</a:t>
            </a:r>
            <a:r>
              <a:rPr baseline="-25000" lang="en"/>
              <a:t>1</a:t>
            </a:r>
            <a:r>
              <a:rPr lang="en"/>
              <a:t> and h</a:t>
            </a:r>
            <a:r>
              <a:rPr baseline="-25000" lang="en"/>
              <a:t>2 </a:t>
            </a:r>
            <a:r>
              <a:rPr lang="en"/>
              <a:t>automatically through logistic regression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2597875" y="21375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32" name="Google Shape;232;p25"/>
          <p:cNvSpPr/>
          <p:nvPr/>
        </p:nvSpPr>
        <p:spPr>
          <a:xfrm>
            <a:off x="2597875" y="32163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33" name="Google Shape;233;p25"/>
          <p:cNvSpPr/>
          <p:nvPr/>
        </p:nvSpPr>
        <p:spPr>
          <a:xfrm>
            <a:off x="4395175" y="2394300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234" name="Google Shape;234;p25"/>
          <p:cNvCxnSpPr>
            <a:stCxn id="231" idx="6"/>
            <a:endCxn id="233" idx="2"/>
          </p:cNvCxnSpPr>
          <p:nvPr/>
        </p:nvCxnSpPr>
        <p:spPr>
          <a:xfrm>
            <a:off x="3146875" y="2394300"/>
            <a:ext cx="1248300" cy="5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>
            <a:stCxn id="232" idx="6"/>
            <a:endCxn id="233" idx="2"/>
          </p:cNvCxnSpPr>
          <p:nvPr/>
        </p:nvCxnSpPr>
        <p:spPr>
          <a:xfrm flipH="1" rot="10800000">
            <a:off x="3146875" y="2985600"/>
            <a:ext cx="1248300" cy="48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6218700" y="2754600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7" name="Google Shape;237;p25"/>
          <p:cNvCxnSpPr>
            <a:stCxn id="233" idx="6"/>
            <a:endCxn id="236" idx="1"/>
          </p:cNvCxnSpPr>
          <p:nvPr/>
        </p:nvCxnSpPr>
        <p:spPr>
          <a:xfrm>
            <a:off x="5643475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5"/>
          <p:cNvSpPr txBox="1"/>
          <p:nvPr/>
        </p:nvSpPr>
        <p:spPr>
          <a:xfrm>
            <a:off x="7342925" y="2754600"/>
            <a:ext cx="12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proba(h</a:t>
            </a:r>
            <a:r>
              <a:rPr baseline="-25000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25"/>
          <p:cNvCxnSpPr>
            <a:stCxn id="236" idx="3"/>
            <a:endCxn id="238" idx="1"/>
          </p:cNvCxnSpPr>
          <p:nvPr/>
        </p:nvCxnSpPr>
        <p:spPr>
          <a:xfrm>
            <a:off x="6661200" y="2985450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5"/>
          <p:cNvCxnSpPr/>
          <p:nvPr/>
        </p:nvCxnSpPr>
        <p:spPr>
          <a:xfrm>
            <a:off x="1758650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1" name="Google Shape;241;p25"/>
          <p:cNvGraphicFramePr/>
          <p:nvPr/>
        </p:nvGraphicFramePr>
        <p:xfrm>
          <a:off x="393700" y="19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26975"/>
                <a:gridCol w="426975"/>
                <a:gridCol w="426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49" name="Google Shape;249;p26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50" name="Google Shape;250;p26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51" name="Google Shape;251;p26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52" name="Google Shape;252;p26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253" name="Google Shape;253;p26"/>
          <p:cNvCxnSpPr>
            <a:stCxn id="248" idx="6"/>
            <a:endCxn id="250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>
            <a:stCxn id="249" idx="7"/>
            <a:endCxn id="250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248" idx="5"/>
            <a:endCxn id="251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stCxn id="249" idx="6"/>
            <a:endCxn id="251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>
            <a:stCxn id="250" idx="6"/>
            <a:endCxn id="252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>
            <a:stCxn id="251" idx="6"/>
            <a:endCxn id="252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66" name="Google Shape;266;p27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67" name="Google Shape;267;p27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68" name="Google Shape;268;p27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69" name="Google Shape;269;p27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270" name="Google Shape;270;p27"/>
          <p:cNvCxnSpPr>
            <a:stCxn id="265" idx="6"/>
            <a:endCxn id="267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7"/>
          <p:cNvCxnSpPr>
            <a:stCxn id="266" idx="7"/>
            <a:endCxn id="267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7"/>
          <p:cNvCxnSpPr>
            <a:stCxn id="265" idx="5"/>
            <a:endCxn id="268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>
            <a:stCxn id="266" idx="6"/>
            <a:endCxn id="268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7"/>
          <p:cNvCxnSpPr>
            <a:stCxn id="267" idx="6"/>
            <a:endCxn id="269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7"/>
          <p:cNvCxnSpPr>
            <a:stCxn id="268" idx="6"/>
            <a:endCxn id="269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7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89" name="Google Shape;289;p28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90" name="Google Shape;290;p28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91" name="Google Shape;291;p28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92" name="Google Shape;292;p28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293" name="Google Shape;293;p28"/>
          <p:cNvCxnSpPr>
            <a:stCxn id="288" idx="6"/>
            <a:endCxn id="290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>
            <a:stCxn id="289" idx="7"/>
            <a:endCxn id="290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8"/>
          <p:cNvCxnSpPr>
            <a:stCxn id="288" idx="5"/>
            <a:endCxn id="291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8"/>
          <p:cNvCxnSpPr>
            <a:stCxn id="289" idx="6"/>
            <a:endCxn id="291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8"/>
          <p:cNvCxnSpPr>
            <a:stCxn id="290" idx="6"/>
            <a:endCxn id="292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8"/>
          <p:cNvCxnSpPr>
            <a:stCxn id="291" idx="6"/>
            <a:endCxn id="292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8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2941725" y="181075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2897600" y="42478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14" name="Google Shape;314;p29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15" name="Google Shape;315;p29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16" name="Google Shape;316;p29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17" name="Google Shape;317;p29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18" name="Google Shape;318;p29"/>
          <p:cNvCxnSpPr>
            <a:stCxn id="313" idx="6"/>
            <a:endCxn id="315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9"/>
          <p:cNvCxnSpPr>
            <a:stCxn id="314" idx="7"/>
            <a:endCxn id="315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9"/>
          <p:cNvCxnSpPr>
            <a:stCxn id="313" idx="5"/>
            <a:endCxn id="316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9"/>
          <p:cNvCxnSpPr>
            <a:stCxn id="314" idx="6"/>
            <a:endCxn id="316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9"/>
          <p:cNvCxnSpPr>
            <a:stCxn id="315" idx="6"/>
            <a:endCxn id="317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9"/>
          <p:cNvCxnSpPr>
            <a:stCxn id="316" idx="6"/>
            <a:endCxn id="317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9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4168925" y="180190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 txBox="1"/>
          <p:nvPr/>
        </p:nvSpPr>
        <p:spPr>
          <a:xfrm>
            <a:off x="4036625" y="4247800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39" name="Google Shape;339;p30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40" name="Google Shape;340;p30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41" name="Google Shape;341;p30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42" name="Google Shape;342;p30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43" name="Google Shape;343;p30"/>
          <p:cNvCxnSpPr>
            <a:stCxn id="338" idx="6"/>
            <a:endCxn id="340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0"/>
          <p:cNvCxnSpPr>
            <a:stCxn id="339" idx="7"/>
            <a:endCxn id="340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0"/>
          <p:cNvCxnSpPr>
            <a:stCxn id="338" idx="5"/>
            <a:endCxn id="341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0"/>
          <p:cNvCxnSpPr>
            <a:stCxn id="339" idx="6"/>
            <a:endCxn id="341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0"/>
          <p:cNvCxnSpPr>
            <a:stCxn id="340" idx="6"/>
            <a:endCxn id="342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0"/>
          <p:cNvCxnSpPr>
            <a:stCxn id="341" idx="6"/>
            <a:endCxn id="342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0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5175550" y="180190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5015200" y="4181625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define: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input flows through the network to get the output (forward propagation)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the weights and biases gets updated (Backpropagation)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 Re-Revisited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585825" y="1794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74" name="Google Shape;74;p14"/>
          <p:cNvSpPr/>
          <p:nvPr/>
        </p:nvSpPr>
        <p:spPr>
          <a:xfrm>
            <a:off x="2585825" y="2873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75" name="Google Shape;75;p14"/>
          <p:cNvSpPr/>
          <p:nvPr/>
        </p:nvSpPr>
        <p:spPr>
          <a:xfrm>
            <a:off x="4383125" y="2051225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76" name="Google Shape;76;p14"/>
          <p:cNvCxnSpPr>
            <a:stCxn id="73" idx="6"/>
            <a:endCxn id="75" idx="2"/>
          </p:cNvCxnSpPr>
          <p:nvPr/>
        </p:nvCxnSpPr>
        <p:spPr>
          <a:xfrm>
            <a:off x="3134825" y="2051225"/>
            <a:ext cx="1248300" cy="5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4" idx="6"/>
            <a:endCxn id="75" idx="2"/>
          </p:cNvCxnSpPr>
          <p:nvPr/>
        </p:nvCxnSpPr>
        <p:spPr>
          <a:xfrm flipH="1" rot="10800000">
            <a:off x="3134825" y="2642525"/>
            <a:ext cx="1248300" cy="48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6206650" y="2411525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" name="Google Shape;79;p14"/>
          <p:cNvCxnSpPr>
            <a:stCxn id="75" idx="6"/>
            <a:endCxn id="78" idx="1"/>
          </p:cNvCxnSpPr>
          <p:nvPr/>
        </p:nvCxnSpPr>
        <p:spPr>
          <a:xfrm>
            <a:off x="5631425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7330875" y="2411525"/>
            <a:ext cx="11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" name="Google Shape;81;p14"/>
          <p:cNvCxnSpPr>
            <a:stCxn id="78" idx="3"/>
            <a:endCxn id="80" idx="1"/>
          </p:cNvCxnSpPr>
          <p:nvPr/>
        </p:nvCxnSpPr>
        <p:spPr>
          <a:xfrm>
            <a:off x="6649150" y="2642375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806375" y="385232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50" y="3718980"/>
            <a:ext cx="2118776" cy="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4"/>
          <p:cNvCxnSpPr/>
          <p:nvPr/>
        </p:nvCxnSpPr>
        <p:spPr>
          <a:xfrm>
            <a:off x="1746600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426800" y="17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69" name="Google Shape;369;p32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70" name="Google Shape;370;p32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71" name="Google Shape;371;p32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72" name="Google Shape;372;p32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73" name="Google Shape;373;p32"/>
          <p:cNvCxnSpPr>
            <a:stCxn id="368" idx="6"/>
            <a:endCxn id="370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2"/>
          <p:cNvCxnSpPr>
            <a:stCxn id="369" idx="7"/>
            <a:endCxn id="370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2"/>
          <p:cNvCxnSpPr>
            <a:stCxn id="368" idx="5"/>
            <a:endCxn id="371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2"/>
          <p:cNvCxnSpPr>
            <a:stCxn id="369" idx="6"/>
            <a:endCxn id="371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2"/>
          <p:cNvCxnSpPr>
            <a:stCxn id="370" idx="6"/>
            <a:endCxn id="372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2"/>
          <p:cNvCxnSpPr>
            <a:stCxn id="371" idx="6"/>
            <a:endCxn id="372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2"/>
          <p:cNvSpPr txBox="1"/>
          <p:nvPr/>
        </p:nvSpPr>
        <p:spPr>
          <a:xfrm>
            <a:off x="3835775" y="14618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3835775" y="28157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 rot="-2360978">
            <a:off x="3563066" y="212282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 rot="2375440">
            <a:off x="3794038" y="186407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 rot="2240961">
            <a:off x="5062403" y="159927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 rot="-1881781">
            <a:off x="5062329" y="259579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311700" y="3771900"/>
            <a:ext cx="85206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baseline="-25000" lang="en"/>
              <a:t>1</a:t>
            </a:r>
            <a:r>
              <a:rPr lang="en"/>
              <a:t> = </a:t>
            </a:r>
            <a:r>
              <a:rPr lang="en"/>
              <a:t>𝞂( w</a:t>
            </a:r>
            <a:r>
              <a:rPr baseline="30000" lang="en"/>
              <a:t>(1)</a:t>
            </a:r>
            <a:r>
              <a:rPr baseline="-25000" lang="en"/>
              <a:t>00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01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92" name="Google Shape;392;p33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93" name="Google Shape;393;p33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94" name="Google Shape;394;p33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95" name="Google Shape;395;p33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96" name="Google Shape;396;p33"/>
          <p:cNvCxnSpPr>
            <a:stCxn id="391" idx="6"/>
            <a:endCxn id="393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3"/>
          <p:cNvCxnSpPr>
            <a:stCxn id="392" idx="7"/>
            <a:endCxn id="393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3"/>
          <p:cNvCxnSpPr>
            <a:stCxn id="391" idx="5"/>
            <a:endCxn id="394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3"/>
          <p:cNvCxnSpPr>
            <a:stCxn id="392" idx="6"/>
            <a:endCxn id="394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3"/>
          <p:cNvCxnSpPr>
            <a:stCxn id="393" idx="6"/>
            <a:endCxn id="395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3"/>
          <p:cNvCxnSpPr>
            <a:stCxn id="394" idx="6"/>
            <a:endCxn id="395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3"/>
          <p:cNvSpPr txBox="1"/>
          <p:nvPr/>
        </p:nvSpPr>
        <p:spPr>
          <a:xfrm>
            <a:off x="3835775" y="14618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33"/>
          <p:cNvSpPr txBox="1"/>
          <p:nvPr/>
        </p:nvSpPr>
        <p:spPr>
          <a:xfrm rot="-2360978">
            <a:off x="3563066" y="212282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311700" y="3771900"/>
            <a:ext cx="85206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baseline="-25000" lang="en"/>
              <a:t>2</a:t>
            </a:r>
            <a:r>
              <a:rPr lang="en"/>
              <a:t> = 𝞂( w</a:t>
            </a:r>
            <a:r>
              <a:rPr baseline="30000" lang="en"/>
              <a:t>(1)</a:t>
            </a:r>
            <a:r>
              <a:rPr baseline="-25000" lang="en"/>
              <a:t>10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11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11" name="Google Shape;411;p34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12" name="Google Shape;412;p34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13" name="Google Shape;413;p34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14" name="Google Shape;414;p34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15" name="Google Shape;415;p34"/>
          <p:cNvCxnSpPr>
            <a:stCxn id="410" idx="6"/>
            <a:endCxn id="412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4"/>
          <p:cNvCxnSpPr>
            <a:stCxn id="411" idx="7"/>
            <a:endCxn id="412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4"/>
          <p:cNvCxnSpPr>
            <a:stCxn id="410" idx="5"/>
            <a:endCxn id="413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4"/>
          <p:cNvCxnSpPr>
            <a:stCxn id="411" idx="6"/>
            <a:endCxn id="413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4"/>
          <p:cNvCxnSpPr>
            <a:stCxn id="412" idx="6"/>
            <a:endCxn id="414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4"/>
          <p:cNvCxnSpPr>
            <a:stCxn id="413" idx="6"/>
            <a:endCxn id="414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4"/>
          <p:cNvSpPr txBox="1"/>
          <p:nvPr/>
        </p:nvSpPr>
        <p:spPr>
          <a:xfrm>
            <a:off x="3835775" y="28157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 rot="2375440">
            <a:off x="3794038" y="186407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28" name="Google Shape;428;p35"/>
          <p:cNvSpPr txBox="1"/>
          <p:nvPr>
            <p:ph idx="1" type="body"/>
          </p:nvPr>
        </p:nvSpPr>
        <p:spPr>
          <a:xfrm>
            <a:off x="311700" y="3771900"/>
            <a:ext cx="85206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</a:t>
            </a:r>
            <a:r>
              <a:rPr lang="en"/>
              <a:t> = 𝞂( w</a:t>
            </a:r>
            <a:r>
              <a:rPr baseline="30000" lang="en"/>
              <a:t>(2)</a:t>
            </a:r>
            <a:r>
              <a:rPr baseline="-25000" lang="en"/>
              <a:t>0</a:t>
            </a:r>
            <a:r>
              <a:rPr lang="en"/>
              <a:t> h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 h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30" name="Google Shape;430;p35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31" name="Google Shape;431;p35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32" name="Google Shape;432;p35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33" name="Google Shape;433;p35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34" name="Google Shape;434;p35"/>
          <p:cNvCxnSpPr>
            <a:stCxn id="429" idx="6"/>
            <a:endCxn id="431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5"/>
          <p:cNvCxnSpPr>
            <a:stCxn id="430" idx="7"/>
            <a:endCxn id="431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5"/>
          <p:cNvCxnSpPr>
            <a:stCxn id="429" idx="5"/>
            <a:endCxn id="432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5"/>
          <p:cNvCxnSpPr>
            <a:stCxn id="430" idx="6"/>
            <a:endCxn id="432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5"/>
          <p:cNvCxnSpPr>
            <a:stCxn id="431" idx="6"/>
            <a:endCxn id="433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5"/>
          <p:cNvCxnSpPr>
            <a:stCxn id="432" idx="6"/>
            <a:endCxn id="433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5"/>
          <p:cNvSpPr txBox="1"/>
          <p:nvPr/>
        </p:nvSpPr>
        <p:spPr>
          <a:xfrm rot="2240961">
            <a:off x="5062403" y="159927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 rot="-1881781">
            <a:off x="5062329" y="259579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47" name="Google Shape;447;p36"/>
          <p:cNvSpPr txBox="1"/>
          <p:nvPr>
            <p:ph idx="1" type="body"/>
          </p:nvPr>
        </p:nvSpPr>
        <p:spPr>
          <a:xfrm>
            <a:off x="311700" y="126632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matrix notation:</a:t>
            </a:r>
            <a:endParaRPr/>
          </a:p>
        </p:txBody>
      </p:sp>
      <p:pic>
        <p:nvPicPr>
          <p:cNvPr id="448" name="Google Shape;4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800" y="1960725"/>
            <a:ext cx="5590401" cy="9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650" y="3282200"/>
            <a:ext cx="3628775" cy="1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311700" y="1266325"/>
            <a:ext cx="85206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Q: if all the weights and biases are initialized to 0, what will be the output of the network?</a:t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57" name="Google Shape;457;p37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58" name="Google Shape;458;p37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59" name="Google Shape;459;p37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60" name="Google Shape;460;p37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61" name="Google Shape;461;p37"/>
          <p:cNvCxnSpPr>
            <a:stCxn id="456" idx="6"/>
            <a:endCxn id="458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7"/>
          <p:cNvCxnSpPr>
            <a:stCxn id="457" idx="7"/>
            <a:endCxn id="458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7"/>
          <p:cNvCxnSpPr>
            <a:stCxn id="456" idx="5"/>
            <a:endCxn id="459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7"/>
          <p:cNvCxnSpPr>
            <a:stCxn id="457" idx="6"/>
            <a:endCxn id="459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7"/>
          <p:cNvCxnSpPr>
            <a:stCxn id="458" idx="6"/>
            <a:endCxn id="460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7"/>
          <p:cNvCxnSpPr>
            <a:stCxn id="459" idx="6"/>
            <a:endCxn id="460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7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78" name="Google Shape;478;p38"/>
          <p:cNvSpPr txBox="1"/>
          <p:nvPr>
            <p:ph idx="1" type="body"/>
          </p:nvPr>
        </p:nvSpPr>
        <p:spPr>
          <a:xfrm>
            <a:off x="311700" y="1266325"/>
            <a:ext cx="2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Q: why have </a:t>
            </a:r>
            <a:r>
              <a:rPr lang="en"/>
              <a:t>𝞂 at all?</a:t>
            </a: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80" name="Google Shape;480;p38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81" name="Google Shape;481;p38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82" name="Google Shape;482;p38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83" name="Google Shape;483;p38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84" name="Google Shape;484;p38"/>
          <p:cNvCxnSpPr>
            <a:stCxn id="479" idx="6"/>
            <a:endCxn id="481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8"/>
          <p:cNvCxnSpPr>
            <a:stCxn id="480" idx="7"/>
            <a:endCxn id="481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8"/>
          <p:cNvCxnSpPr>
            <a:stCxn id="479" idx="5"/>
            <a:endCxn id="482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8"/>
          <p:cNvCxnSpPr>
            <a:stCxn id="480" idx="6"/>
            <a:endCxn id="482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8"/>
          <p:cNvCxnSpPr>
            <a:stCxn id="481" idx="6"/>
            <a:endCxn id="483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8"/>
          <p:cNvCxnSpPr>
            <a:stCxn id="482" idx="6"/>
            <a:endCxn id="483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8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6481500" y="950550"/>
            <a:ext cx="2350800" cy="16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6877975" y="1348200"/>
            <a:ext cx="1152900" cy="100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a</a:t>
            </a:r>
            <a:r>
              <a:rPr baseline="30000" lang="en"/>
              <a:t>(l)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498" name="Google Shape;498;p38"/>
          <p:cNvSpPr txBox="1"/>
          <p:nvPr/>
        </p:nvSpPr>
        <p:spPr>
          <a:xfrm>
            <a:off x="8347162" y="1615639"/>
            <a:ext cx="3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9" name="Google Shape;499;p38"/>
          <p:cNvCxnSpPr>
            <a:stCxn id="497" idx="6"/>
            <a:endCxn id="498" idx="1"/>
          </p:cNvCxnSpPr>
          <p:nvPr/>
        </p:nvCxnSpPr>
        <p:spPr>
          <a:xfrm flipH="1" rot="10800000">
            <a:off x="8030875" y="1846500"/>
            <a:ext cx="316200" cy="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8"/>
          <p:cNvSpPr/>
          <p:nvPr/>
        </p:nvSpPr>
        <p:spPr>
          <a:xfrm>
            <a:off x="4429850" y="2133875"/>
            <a:ext cx="686100" cy="6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 flipH="1" rot="10800000">
            <a:off x="4436925" y="944475"/>
            <a:ext cx="2054100" cy="120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8"/>
          <p:cNvCxnSpPr/>
          <p:nvPr/>
        </p:nvCxnSpPr>
        <p:spPr>
          <a:xfrm flipH="1" rot="10800000">
            <a:off x="5119425" y="2574800"/>
            <a:ext cx="3711900" cy="24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8"/>
          <p:cNvCxnSpPr>
            <a:endCxn id="497" idx="2"/>
          </p:cNvCxnSpPr>
          <p:nvPr/>
        </p:nvCxnSpPr>
        <p:spPr>
          <a:xfrm>
            <a:off x="6605575" y="1482300"/>
            <a:ext cx="272400" cy="3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8"/>
          <p:cNvCxnSpPr>
            <a:endCxn id="497" idx="2"/>
          </p:cNvCxnSpPr>
          <p:nvPr/>
        </p:nvCxnSpPr>
        <p:spPr>
          <a:xfrm>
            <a:off x="6605575" y="1739100"/>
            <a:ext cx="272400" cy="11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8"/>
          <p:cNvCxnSpPr>
            <a:endCxn id="497" idx="2"/>
          </p:cNvCxnSpPr>
          <p:nvPr/>
        </p:nvCxnSpPr>
        <p:spPr>
          <a:xfrm flipH="1" rot="10800000">
            <a:off x="6612175" y="1852200"/>
            <a:ext cx="265800" cy="1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8"/>
          <p:cNvCxnSpPr>
            <a:endCxn id="497" idx="2"/>
          </p:cNvCxnSpPr>
          <p:nvPr/>
        </p:nvCxnSpPr>
        <p:spPr>
          <a:xfrm flipH="1" rot="10800000">
            <a:off x="6658075" y="1852200"/>
            <a:ext cx="219900" cy="35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512" name="Google Shape;512;p39"/>
          <p:cNvSpPr txBox="1"/>
          <p:nvPr>
            <p:ph idx="1" type="body"/>
          </p:nvPr>
        </p:nvSpPr>
        <p:spPr>
          <a:xfrm>
            <a:off x="311700" y="1266325"/>
            <a:ext cx="85206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don’t, we just end up with normal logistic regression on x</a:t>
            </a:r>
            <a:r>
              <a:rPr baseline="-25000" lang="en"/>
              <a:t>1</a:t>
            </a:r>
            <a:r>
              <a:rPr lang="en"/>
              <a:t> and x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1</a:t>
            </a:r>
            <a:r>
              <a:rPr lang="en"/>
              <a:t> = w</a:t>
            </a:r>
            <a:r>
              <a:rPr baseline="30000" lang="en"/>
              <a:t>(1)</a:t>
            </a:r>
            <a:r>
              <a:rPr baseline="-25000" lang="en"/>
              <a:t>00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01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2</a:t>
            </a:r>
            <a:r>
              <a:rPr lang="en"/>
              <a:t> = w</a:t>
            </a:r>
            <a:r>
              <a:rPr baseline="30000" lang="en"/>
              <a:t>(1)</a:t>
            </a:r>
            <a:r>
              <a:rPr baseline="-25000" lang="en"/>
              <a:t>10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11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𝞂( w</a:t>
            </a:r>
            <a:r>
              <a:rPr baseline="30000" lang="en"/>
              <a:t>(2)</a:t>
            </a:r>
            <a:r>
              <a:rPr baseline="-25000" lang="en"/>
              <a:t>0</a:t>
            </a:r>
            <a:r>
              <a:rPr lang="en"/>
              <a:t> h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 h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= </a:t>
            </a:r>
            <a:r>
              <a:rPr lang="en"/>
              <a:t>𝞂( w</a:t>
            </a:r>
            <a:r>
              <a:rPr baseline="30000" lang="en"/>
              <a:t>(2)</a:t>
            </a:r>
            <a:r>
              <a:rPr baseline="-25000" lang="en"/>
              <a:t>0</a:t>
            </a:r>
            <a:r>
              <a:rPr lang="en"/>
              <a:t>(w</a:t>
            </a:r>
            <a:r>
              <a:rPr baseline="30000" lang="en"/>
              <a:t>(1)</a:t>
            </a:r>
            <a:r>
              <a:rPr baseline="-25000" lang="en"/>
              <a:t>00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01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1</a:t>
            </a:r>
            <a:r>
              <a:rPr lang="en"/>
              <a:t>) + w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(w</a:t>
            </a:r>
            <a:r>
              <a:rPr baseline="30000" lang="en"/>
              <a:t>(1)</a:t>
            </a:r>
            <a:r>
              <a:rPr baseline="-25000" lang="en"/>
              <a:t>10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11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2</a:t>
            </a:r>
            <a:r>
              <a:rPr lang="en"/>
              <a:t>) + b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= </a:t>
            </a:r>
            <a:r>
              <a:rPr lang="en"/>
              <a:t>𝞂( w</a:t>
            </a:r>
            <a:r>
              <a:rPr baseline="-25000" lang="en"/>
              <a:t>1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-25000" lang="en"/>
              <a:t>2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18" name="Google Shape;518;p40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weights and biases get updated?</a:t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20" name="Google Shape;520;p40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21" name="Google Shape;521;p40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22" name="Google Shape;522;p40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23" name="Google Shape;523;p40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524" name="Google Shape;524;p40"/>
          <p:cNvCxnSpPr>
            <a:stCxn id="519" idx="6"/>
            <a:endCxn id="521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0"/>
          <p:cNvCxnSpPr>
            <a:stCxn id="520" idx="7"/>
            <a:endCxn id="521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0"/>
          <p:cNvCxnSpPr>
            <a:stCxn id="519" idx="5"/>
            <a:endCxn id="522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0"/>
          <p:cNvCxnSpPr>
            <a:stCxn id="520" idx="6"/>
            <a:endCxn id="522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0"/>
          <p:cNvCxnSpPr>
            <a:stCxn id="521" idx="6"/>
            <a:endCxn id="523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0"/>
          <p:cNvCxnSpPr>
            <a:stCxn id="522" idx="6"/>
            <a:endCxn id="523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0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40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40"/>
          <p:cNvSpPr/>
          <p:nvPr/>
        </p:nvSpPr>
        <p:spPr>
          <a:xfrm>
            <a:off x="4730450" y="1831975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 txBox="1"/>
          <p:nvPr/>
        </p:nvSpPr>
        <p:spPr>
          <a:xfrm>
            <a:off x="4600100" y="4181625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&amp; b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43" name="Google Shape;543;p41"/>
          <p:cNvSpPr txBox="1"/>
          <p:nvPr>
            <p:ph idx="1" type="body"/>
          </p:nvPr>
        </p:nvSpPr>
        <p:spPr>
          <a:xfrm>
            <a:off x="311700" y="1266325"/>
            <a:ext cx="85206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chain rule:</a:t>
            </a:r>
            <a:endParaRPr/>
          </a:p>
        </p:txBody>
      </p:sp>
      <p:pic>
        <p:nvPicPr>
          <p:cNvPr id="544" name="Google Shape;5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38" y="1811425"/>
            <a:ext cx="7579324" cy="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000" y="2862450"/>
            <a:ext cx="4929000" cy="90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6" name="Google Shape;546;p41"/>
          <p:cNvCxnSpPr>
            <a:stCxn id="547" idx="0"/>
          </p:cNvCxnSpPr>
          <p:nvPr/>
        </p:nvCxnSpPr>
        <p:spPr>
          <a:xfrm rot="10800000">
            <a:off x="7453450" y="2508425"/>
            <a:ext cx="5145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1"/>
          <p:cNvSpPr txBox="1"/>
          <p:nvPr/>
        </p:nvSpPr>
        <p:spPr>
          <a:xfrm>
            <a:off x="6888100" y="3808025"/>
            <a:ext cx="21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 = 𝞂( W</a:t>
            </a:r>
            <a:r>
              <a:rPr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X + b</a:t>
            </a:r>
            <a:r>
              <a:rPr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92" name="Google Shape;92;p15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3" name="Google Shape;93;p15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53" name="Google Shape;553;p42"/>
          <p:cNvSpPr txBox="1"/>
          <p:nvPr>
            <p:ph idx="1" type="body"/>
          </p:nvPr>
        </p:nvSpPr>
        <p:spPr>
          <a:xfrm>
            <a:off x="311700" y="1266325"/>
            <a:ext cx="8520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Similarly:</a:t>
            </a:r>
            <a:endParaRPr/>
          </a:p>
        </p:txBody>
      </p:sp>
      <p:pic>
        <p:nvPicPr>
          <p:cNvPr id="554" name="Google Shape;5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50" y="2167675"/>
            <a:ext cx="5458701" cy="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60" name="Google Shape;560;p43"/>
          <p:cNvSpPr txBox="1"/>
          <p:nvPr>
            <p:ph idx="1" type="body"/>
          </p:nvPr>
        </p:nvSpPr>
        <p:spPr>
          <a:xfrm>
            <a:off x="311700" y="1266325"/>
            <a:ext cx="85206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update W</a:t>
            </a:r>
            <a:r>
              <a:rPr baseline="30000" lang="en"/>
              <a:t>(2)</a:t>
            </a:r>
            <a:r>
              <a:rPr lang="en"/>
              <a:t> and b</a:t>
            </a:r>
            <a:r>
              <a:rPr baseline="30000" lang="en"/>
              <a:t>(2)</a:t>
            </a:r>
            <a:r>
              <a:rPr lang="en"/>
              <a:t>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how do we update W</a:t>
            </a:r>
            <a:r>
              <a:rPr baseline="30000" lang="en"/>
              <a:t>(1)</a:t>
            </a:r>
            <a:r>
              <a:rPr lang="en"/>
              <a:t> and b</a:t>
            </a:r>
            <a:r>
              <a:rPr baseline="30000" lang="en"/>
              <a:t>(1)</a:t>
            </a:r>
            <a:endParaRPr/>
          </a:p>
        </p:txBody>
      </p:sp>
      <p:pic>
        <p:nvPicPr>
          <p:cNvPr id="561" name="Google Shape;5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25" y="2009550"/>
            <a:ext cx="5333549" cy="15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67" name="Google Shape;567;p44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weights and biases get updated?</a:t>
            </a: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69" name="Google Shape;569;p44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70" name="Google Shape;570;p44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71" name="Google Shape;571;p44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72" name="Google Shape;572;p44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573" name="Google Shape;573;p44"/>
          <p:cNvCxnSpPr>
            <a:stCxn id="568" idx="6"/>
            <a:endCxn id="570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4"/>
          <p:cNvCxnSpPr>
            <a:stCxn id="569" idx="7"/>
            <a:endCxn id="570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4"/>
          <p:cNvCxnSpPr>
            <a:stCxn id="568" idx="5"/>
            <a:endCxn id="571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4"/>
          <p:cNvCxnSpPr>
            <a:stCxn id="569" idx="6"/>
            <a:endCxn id="571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4"/>
          <p:cNvCxnSpPr>
            <a:stCxn id="570" idx="6"/>
            <a:endCxn id="572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4"/>
          <p:cNvCxnSpPr>
            <a:stCxn id="571" idx="6"/>
            <a:endCxn id="572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44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44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44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44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p44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44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44"/>
          <p:cNvSpPr/>
          <p:nvPr/>
        </p:nvSpPr>
        <p:spPr>
          <a:xfrm>
            <a:off x="3512575" y="180790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3419900" y="4169575"/>
            <a:ext cx="12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&amp; b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92" name="Google Shape;592;p45"/>
          <p:cNvSpPr txBox="1"/>
          <p:nvPr>
            <p:ph idx="1" type="body"/>
          </p:nvPr>
        </p:nvSpPr>
        <p:spPr>
          <a:xfrm>
            <a:off x="311700" y="1266325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chain rule:</a:t>
            </a:r>
            <a:endParaRPr/>
          </a:p>
        </p:txBody>
      </p:sp>
      <p:pic>
        <p:nvPicPr>
          <p:cNvPr id="593" name="Google Shape;5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0" y="1838350"/>
            <a:ext cx="8839204" cy="63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925" y="2846850"/>
            <a:ext cx="7497073" cy="6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45"/>
          <p:cNvCxnSpPr>
            <a:stCxn id="596" idx="0"/>
          </p:cNvCxnSpPr>
          <p:nvPr/>
        </p:nvCxnSpPr>
        <p:spPr>
          <a:xfrm rot="10800000">
            <a:off x="5742850" y="3707700"/>
            <a:ext cx="9900" cy="60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5"/>
          <p:cNvSpPr txBox="1"/>
          <p:nvPr/>
        </p:nvSpPr>
        <p:spPr>
          <a:xfrm>
            <a:off x="4834000" y="4313700"/>
            <a:ext cx="1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Already computed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602" name="Google Shape;602;p46"/>
          <p:cNvSpPr txBox="1"/>
          <p:nvPr>
            <p:ph idx="1" type="body"/>
          </p:nvPr>
        </p:nvSpPr>
        <p:spPr>
          <a:xfrm>
            <a:off x="311700" y="126632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Similarly:</a:t>
            </a:r>
            <a:endParaRPr/>
          </a:p>
        </p:txBody>
      </p:sp>
      <p:pic>
        <p:nvPicPr>
          <p:cNvPr id="603" name="Google Shape;6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13" y="1971025"/>
            <a:ext cx="4951575" cy="82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46"/>
          <p:cNvCxnSpPr>
            <a:stCxn id="605" idx="0"/>
          </p:cNvCxnSpPr>
          <p:nvPr/>
        </p:nvCxnSpPr>
        <p:spPr>
          <a:xfrm rot="10800000">
            <a:off x="3859300" y="2999275"/>
            <a:ext cx="9900" cy="60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6"/>
          <p:cNvSpPr txBox="1"/>
          <p:nvPr/>
        </p:nvSpPr>
        <p:spPr>
          <a:xfrm>
            <a:off x="2950450" y="3605275"/>
            <a:ext cx="1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Already computed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611" name="Google Shape;611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Backpropagation: update W</a:t>
            </a:r>
            <a:r>
              <a:rPr baseline="30000" lang="en"/>
              <a:t>(1)</a:t>
            </a:r>
            <a:r>
              <a:rPr lang="en"/>
              <a:t> and b</a:t>
            </a:r>
            <a:r>
              <a:rPr baseline="30000" lang="en"/>
              <a:t>(1)</a:t>
            </a:r>
            <a:r>
              <a:rPr lang="en"/>
              <a:t> without recomputing values that are computed when getting the gradients of the previously updated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http://yann.lecun.com/exdb/publis/pdf/lecun-98b.pdf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617" name="Google Shape;617;p48"/>
          <p:cNvSpPr txBox="1"/>
          <p:nvPr>
            <p:ph idx="1" type="body"/>
          </p:nvPr>
        </p:nvSpPr>
        <p:spPr>
          <a:xfrm>
            <a:off x="311700" y="1266325"/>
            <a:ext cx="8520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0" y="1838350"/>
            <a:ext cx="8839204" cy="63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925" y="2846850"/>
            <a:ext cx="7497073" cy="6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0" name="Google Shape;620;p48"/>
          <p:cNvCxnSpPr>
            <a:stCxn id="621" idx="0"/>
          </p:cNvCxnSpPr>
          <p:nvPr/>
        </p:nvCxnSpPr>
        <p:spPr>
          <a:xfrm rot="10800000">
            <a:off x="6764475" y="3521325"/>
            <a:ext cx="9900" cy="60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48"/>
          <p:cNvSpPr txBox="1"/>
          <p:nvPr/>
        </p:nvSpPr>
        <p:spPr>
          <a:xfrm>
            <a:off x="4522875" y="4127325"/>
            <a:ext cx="45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Depends on both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ata and weights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Initializing all weights to zero then is not a good idea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2" name="Google Shape;622;p48"/>
          <p:cNvCxnSpPr>
            <a:stCxn id="621" idx="0"/>
          </p:cNvCxnSpPr>
          <p:nvPr/>
        </p:nvCxnSpPr>
        <p:spPr>
          <a:xfrm flipH="1" rot="10800000">
            <a:off x="6774375" y="3400425"/>
            <a:ext cx="1637400" cy="72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628" name="Google Shape;628;p49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629" name="Google Shape;629;p49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630" name="Google Shape;630;p49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631" name="Google Shape;631;p49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32" name="Google Shape;632;p49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33" name="Google Shape;633;p49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634" name="Google Shape;634;p49"/>
          <p:cNvCxnSpPr>
            <a:stCxn id="629" idx="6"/>
            <a:endCxn id="631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9"/>
          <p:cNvCxnSpPr>
            <a:stCxn id="630" idx="6"/>
            <a:endCxn id="631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9"/>
          <p:cNvCxnSpPr>
            <a:stCxn id="629" idx="6"/>
            <a:endCxn id="632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9"/>
          <p:cNvCxnSpPr>
            <a:stCxn id="630" idx="6"/>
            <a:endCxn id="632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9"/>
          <p:cNvCxnSpPr>
            <a:stCxn id="639" idx="6"/>
            <a:endCxn id="633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9"/>
          <p:cNvCxnSpPr>
            <a:stCxn id="641" idx="6"/>
            <a:endCxn id="633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9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43" name="Google Shape;643;p49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44" name="Google Shape;644;p49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45" name="Google Shape;645;p49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39" name="Google Shape;639;p49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41" name="Google Shape;641;p49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646" name="Google Shape;646;p49"/>
          <p:cNvCxnSpPr>
            <a:stCxn id="645" idx="6"/>
            <a:endCxn id="633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9"/>
          <p:cNvCxnSpPr>
            <a:stCxn id="644" idx="6"/>
            <a:endCxn id="633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9"/>
          <p:cNvCxnSpPr>
            <a:stCxn id="642" idx="6"/>
            <a:endCxn id="639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9"/>
          <p:cNvCxnSpPr>
            <a:stCxn id="631" idx="6"/>
            <a:endCxn id="644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9"/>
          <p:cNvCxnSpPr>
            <a:stCxn id="632" idx="6"/>
            <a:endCxn id="645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9"/>
          <p:cNvCxnSpPr>
            <a:stCxn id="643" idx="6"/>
            <a:endCxn id="641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9"/>
          <p:cNvCxnSpPr>
            <a:stCxn id="642" idx="6"/>
            <a:endCxn id="644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49"/>
          <p:cNvCxnSpPr>
            <a:stCxn id="642" idx="6"/>
            <a:endCxn id="645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9"/>
          <p:cNvCxnSpPr>
            <a:stCxn id="642" idx="6"/>
            <a:endCxn id="641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49"/>
          <p:cNvCxnSpPr>
            <a:stCxn id="631" idx="6"/>
            <a:endCxn id="639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49"/>
          <p:cNvCxnSpPr>
            <a:stCxn id="631" idx="6"/>
            <a:endCxn id="645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49"/>
          <p:cNvCxnSpPr>
            <a:stCxn id="631" idx="6"/>
            <a:endCxn id="641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49"/>
          <p:cNvCxnSpPr>
            <a:stCxn id="632" idx="6"/>
            <a:endCxn id="639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9"/>
          <p:cNvCxnSpPr>
            <a:stCxn id="632" idx="6"/>
            <a:endCxn id="644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9"/>
          <p:cNvCxnSpPr>
            <a:stCxn id="632" idx="6"/>
            <a:endCxn id="641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49"/>
          <p:cNvCxnSpPr>
            <a:stCxn id="643" idx="6"/>
            <a:endCxn id="645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49"/>
          <p:cNvCxnSpPr>
            <a:stCxn id="643" idx="6"/>
            <a:endCxn id="644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49"/>
          <p:cNvCxnSpPr>
            <a:stCxn id="643" idx="6"/>
            <a:endCxn id="639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49"/>
          <p:cNvCxnSpPr>
            <a:stCxn id="629" idx="6"/>
            <a:endCxn id="642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49"/>
          <p:cNvCxnSpPr>
            <a:stCxn id="629" idx="6"/>
            <a:endCxn id="643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9"/>
          <p:cNvCxnSpPr>
            <a:stCxn id="630" idx="6"/>
            <a:endCxn id="642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49"/>
          <p:cNvCxnSpPr>
            <a:stCxn id="630" idx="6"/>
            <a:endCxn id="643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673" name="Google Shape;673;p50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674" name="Google Shape;674;p50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675" name="Google Shape;675;p50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676" name="Google Shape;676;p50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77" name="Google Shape;677;p50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78" name="Google Shape;678;p50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679" name="Google Shape;679;p50"/>
          <p:cNvCxnSpPr>
            <a:stCxn id="674" idx="6"/>
            <a:endCxn id="676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50"/>
          <p:cNvCxnSpPr>
            <a:stCxn id="675" idx="6"/>
            <a:endCxn id="676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50"/>
          <p:cNvCxnSpPr>
            <a:stCxn id="674" idx="6"/>
            <a:endCxn id="677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50"/>
          <p:cNvCxnSpPr>
            <a:stCxn id="675" idx="6"/>
            <a:endCxn id="677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50"/>
          <p:cNvCxnSpPr>
            <a:stCxn id="684" idx="6"/>
            <a:endCxn id="678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0"/>
          <p:cNvCxnSpPr>
            <a:stCxn id="686" idx="6"/>
            <a:endCxn id="678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50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88" name="Google Shape;688;p50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89" name="Google Shape;689;p50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90" name="Google Shape;690;p50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84" name="Google Shape;684;p50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86" name="Google Shape;686;p50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691" name="Google Shape;691;p50"/>
          <p:cNvCxnSpPr>
            <a:stCxn id="690" idx="6"/>
            <a:endCxn id="678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50"/>
          <p:cNvCxnSpPr>
            <a:stCxn id="689" idx="6"/>
            <a:endCxn id="678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50"/>
          <p:cNvCxnSpPr>
            <a:stCxn id="687" idx="6"/>
            <a:endCxn id="684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50"/>
          <p:cNvCxnSpPr>
            <a:stCxn id="676" idx="6"/>
            <a:endCxn id="689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50"/>
          <p:cNvCxnSpPr>
            <a:stCxn id="677" idx="6"/>
            <a:endCxn id="690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50"/>
          <p:cNvCxnSpPr>
            <a:stCxn id="688" idx="6"/>
            <a:endCxn id="686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0"/>
          <p:cNvCxnSpPr>
            <a:stCxn id="687" idx="6"/>
            <a:endCxn id="689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50"/>
          <p:cNvCxnSpPr>
            <a:stCxn id="687" idx="6"/>
            <a:endCxn id="690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50"/>
          <p:cNvCxnSpPr>
            <a:stCxn id="687" idx="6"/>
            <a:endCxn id="686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0"/>
          <p:cNvCxnSpPr>
            <a:stCxn id="676" idx="6"/>
            <a:endCxn id="684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50"/>
          <p:cNvCxnSpPr>
            <a:stCxn id="676" idx="6"/>
            <a:endCxn id="690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50"/>
          <p:cNvCxnSpPr>
            <a:stCxn id="676" idx="6"/>
            <a:endCxn id="686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50"/>
          <p:cNvCxnSpPr>
            <a:stCxn id="677" idx="6"/>
            <a:endCxn id="684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50"/>
          <p:cNvCxnSpPr>
            <a:stCxn id="677" idx="6"/>
            <a:endCxn id="689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50"/>
          <p:cNvCxnSpPr>
            <a:stCxn id="677" idx="6"/>
            <a:endCxn id="686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50"/>
          <p:cNvCxnSpPr>
            <a:stCxn id="688" idx="6"/>
            <a:endCxn id="690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50"/>
          <p:cNvCxnSpPr>
            <a:stCxn id="688" idx="6"/>
            <a:endCxn id="689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0"/>
          <p:cNvCxnSpPr>
            <a:stCxn id="688" idx="6"/>
            <a:endCxn id="684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50"/>
          <p:cNvCxnSpPr>
            <a:stCxn id="674" idx="6"/>
            <a:endCxn id="687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50"/>
          <p:cNvCxnSpPr>
            <a:stCxn id="674" idx="6"/>
            <a:endCxn id="688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50"/>
          <p:cNvCxnSpPr>
            <a:stCxn id="675" idx="6"/>
            <a:endCxn id="687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50"/>
          <p:cNvCxnSpPr>
            <a:stCxn id="675" idx="6"/>
            <a:endCxn id="688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50"/>
          <p:cNvSpPr/>
          <p:nvPr/>
        </p:nvSpPr>
        <p:spPr>
          <a:xfrm>
            <a:off x="1953850" y="1961025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0"/>
          <p:cNvSpPr txBox="1"/>
          <p:nvPr/>
        </p:nvSpPr>
        <p:spPr>
          <a:xfrm>
            <a:off x="1909725" y="439807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720" name="Google Shape;720;p51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721" name="Google Shape;721;p51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722" name="Google Shape;722;p51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723" name="Google Shape;723;p51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24" name="Google Shape;724;p51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25" name="Google Shape;725;p51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726" name="Google Shape;726;p51"/>
          <p:cNvCxnSpPr>
            <a:stCxn id="721" idx="6"/>
            <a:endCxn id="723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1"/>
          <p:cNvCxnSpPr>
            <a:stCxn id="722" idx="6"/>
            <a:endCxn id="723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51"/>
          <p:cNvCxnSpPr>
            <a:stCxn id="721" idx="6"/>
            <a:endCxn id="724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51"/>
          <p:cNvCxnSpPr>
            <a:stCxn id="722" idx="6"/>
            <a:endCxn id="724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51"/>
          <p:cNvCxnSpPr>
            <a:stCxn id="731" idx="6"/>
            <a:endCxn id="725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51"/>
          <p:cNvCxnSpPr>
            <a:stCxn id="733" idx="6"/>
            <a:endCxn id="725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51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35" name="Google Shape;735;p51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36" name="Google Shape;736;p51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37" name="Google Shape;737;p51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31" name="Google Shape;731;p51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33" name="Google Shape;733;p51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738" name="Google Shape;738;p51"/>
          <p:cNvCxnSpPr>
            <a:stCxn id="737" idx="6"/>
            <a:endCxn id="725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51"/>
          <p:cNvCxnSpPr>
            <a:stCxn id="736" idx="6"/>
            <a:endCxn id="725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51"/>
          <p:cNvCxnSpPr>
            <a:stCxn id="734" idx="6"/>
            <a:endCxn id="731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1"/>
          <p:cNvCxnSpPr>
            <a:stCxn id="723" idx="6"/>
            <a:endCxn id="736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51"/>
          <p:cNvCxnSpPr>
            <a:stCxn id="724" idx="6"/>
            <a:endCxn id="737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51"/>
          <p:cNvCxnSpPr>
            <a:stCxn id="735" idx="6"/>
            <a:endCxn id="733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51"/>
          <p:cNvCxnSpPr>
            <a:stCxn id="734" idx="6"/>
            <a:endCxn id="736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51"/>
          <p:cNvCxnSpPr>
            <a:stCxn id="734" idx="6"/>
            <a:endCxn id="737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51"/>
          <p:cNvCxnSpPr>
            <a:stCxn id="734" idx="6"/>
            <a:endCxn id="733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51"/>
          <p:cNvCxnSpPr>
            <a:stCxn id="723" idx="6"/>
            <a:endCxn id="731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51"/>
          <p:cNvCxnSpPr>
            <a:stCxn id="723" idx="6"/>
            <a:endCxn id="737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51"/>
          <p:cNvCxnSpPr>
            <a:stCxn id="723" idx="6"/>
            <a:endCxn id="733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51"/>
          <p:cNvCxnSpPr>
            <a:stCxn id="724" idx="6"/>
            <a:endCxn id="731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51"/>
          <p:cNvCxnSpPr>
            <a:stCxn id="724" idx="6"/>
            <a:endCxn id="736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51"/>
          <p:cNvCxnSpPr>
            <a:stCxn id="724" idx="6"/>
            <a:endCxn id="733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51"/>
          <p:cNvCxnSpPr>
            <a:stCxn id="735" idx="6"/>
            <a:endCxn id="737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51"/>
          <p:cNvCxnSpPr>
            <a:stCxn id="735" idx="6"/>
            <a:endCxn id="736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51"/>
          <p:cNvCxnSpPr>
            <a:stCxn id="735" idx="6"/>
            <a:endCxn id="731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51"/>
          <p:cNvCxnSpPr>
            <a:stCxn id="721" idx="6"/>
            <a:endCxn id="734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51"/>
          <p:cNvCxnSpPr>
            <a:stCxn id="721" idx="6"/>
            <a:endCxn id="735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51"/>
          <p:cNvCxnSpPr>
            <a:stCxn id="722" idx="6"/>
            <a:endCxn id="734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51"/>
          <p:cNvCxnSpPr>
            <a:stCxn id="722" idx="6"/>
            <a:endCxn id="735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51"/>
          <p:cNvSpPr/>
          <p:nvPr/>
        </p:nvSpPr>
        <p:spPr>
          <a:xfrm>
            <a:off x="3099350" y="1143775"/>
            <a:ext cx="2889900" cy="365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1"/>
          <p:cNvSpPr txBox="1"/>
          <p:nvPr/>
        </p:nvSpPr>
        <p:spPr>
          <a:xfrm>
            <a:off x="6249750" y="43322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6" name="Google Shape;106;p16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flipH="1" rot="10800000">
            <a:off x="4692325" y="2917525"/>
            <a:ext cx="2117700" cy="1806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767" name="Google Shape;767;p52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768" name="Google Shape;768;p52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769" name="Google Shape;769;p52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770" name="Google Shape;770;p52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71" name="Google Shape;771;p52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72" name="Google Shape;772;p52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773" name="Google Shape;773;p52"/>
          <p:cNvCxnSpPr>
            <a:stCxn id="768" idx="6"/>
            <a:endCxn id="770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52"/>
          <p:cNvCxnSpPr>
            <a:stCxn id="769" idx="6"/>
            <a:endCxn id="770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52"/>
          <p:cNvCxnSpPr>
            <a:stCxn id="768" idx="6"/>
            <a:endCxn id="771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52"/>
          <p:cNvCxnSpPr>
            <a:stCxn id="769" idx="6"/>
            <a:endCxn id="771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52"/>
          <p:cNvCxnSpPr>
            <a:stCxn id="778" idx="6"/>
            <a:endCxn id="772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52"/>
          <p:cNvCxnSpPr>
            <a:stCxn id="780" idx="6"/>
            <a:endCxn id="772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52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82" name="Google Shape;782;p52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83" name="Google Shape;783;p52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84" name="Google Shape;784;p52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78" name="Google Shape;778;p52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80" name="Google Shape;780;p52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785" name="Google Shape;785;p52"/>
          <p:cNvCxnSpPr>
            <a:stCxn id="784" idx="6"/>
            <a:endCxn id="772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52"/>
          <p:cNvCxnSpPr>
            <a:stCxn id="783" idx="6"/>
            <a:endCxn id="772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52"/>
          <p:cNvCxnSpPr>
            <a:stCxn id="781" idx="6"/>
            <a:endCxn id="778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52"/>
          <p:cNvCxnSpPr>
            <a:stCxn id="770" idx="6"/>
            <a:endCxn id="783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52"/>
          <p:cNvCxnSpPr>
            <a:stCxn id="771" idx="6"/>
            <a:endCxn id="784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2"/>
          <p:cNvCxnSpPr>
            <a:stCxn id="782" idx="6"/>
            <a:endCxn id="780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52"/>
          <p:cNvCxnSpPr>
            <a:stCxn id="781" idx="6"/>
            <a:endCxn id="783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2"/>
          <p:cNvCxnSpPr>
            <a:stCxn id="781" idx="6"/>
            <a:endCxn id="784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2"/>
          <p:cNvCxnSpPr>
            <a:stCxn id="781" idx="6"/>
            <a:endCxn id="780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2"/>
          <p:cNvCxnSpPr>
            <a:stCxn id="770" idx="6"/>
            <a:endCxn id="778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52"/>
          <p:cNvCxnSpPr>
            <a:stCxn id="770" idx="6"/>
            <a:endCxn id="784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52"/>
          <p:cNvCxnSpPr>
            <a:stCxn id="770" idx="6"/>
            <a:endCxn id="780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52"/>
          <p:cNvCxnSpPr>
            <a:stCxn id="771" idx="6"/>
            <a:endCxn id="778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52"/>
          <p:cNvCxnSpPr>
            <a:stCxn id="771" idx="6"/>
            <a:endCxn id="783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52"/>
          <p:cNvCxnSpPr>
            <a:stCxn id="771" idx="6"/>
            <a:endCxn id="780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52"/>
          <p:cNvCxnSpPr>
            <a:stCxn id="782" idx="6"/>
            <a:endCxn id="784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2"/>
          <p:cNvCxnSpPr>
            <a:stCxn id="782" idx="6"/>
            <a:endCxn id="783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52"/>
          <p:cNvCxnSpPr>
            <a:stCxn id="782" idx="6"/>
            <a:endCxn id="778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52"/>
          <p:cNvCxnSpPr>
            <a:stCxn id="768" idx="6"/>
            <a:endCxn id="781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2"/>
          <p:cNvCxnSpPr>
            <a:stCxn id="768" idx="6"/>
            <a:endCxn id="782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2"/>
          <p:cNvCxnSpPr>
            <a:stCxn id="769" idx="6"/>
            <a:endCxn id="781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52"/>
          <p:cNvCxnSpPr>
            <a:stCxn id="769" idx="6"/>
            <a:endCxn id="782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52"/>
          <p:cNvSpPr/>
          <p:nvPr/>
        </p:nvSpPr>
        <p:spPr>
          <a:xfrm>
            <a:off x="3099350" y="1143775"/>
            <a:ext cx="2889900" cy="365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2"/>
          <p:cNvSpPr txBox="1"/>
          <p:nvPr/>
        </p:nvSpPr>
        <p:spPr>
          <a:xfrm>
            <a:off x="6249750" y="43322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52"/>
          <p:cNvSpPr/>
          <p:nvPr/>
        </p:nvSpPr>
        <p:spPr>
          <a:xfrm>
            <a:off x="5149600" y="1181125"/>
            <a:ext cx="686100" cy="6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3"/>
          <p:cNvSpPr/>
          <p:nvPr/>
        </p:nvSpPr>
        <p:spPr>
          <a:xfrm>
            <a:off x="6481550" y="746125"/>
            <a:ext cx="2350800" cy="16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816" name="Google Shape;816;p53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817" name="Google Shape;817;p53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818" name="Google Shape;818;p53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819" name="Google Shape;819;p53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20" name="Google Shape;820;p53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21" name="Google Shape;821;p53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822" name="Google Shape;822;p53"/>
          <p:cNvCxnSpPr>
            <a:stCxn id="817" idx="6"/>
            <a:endCxn id="819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3"/>
          <p:cNvCxnSpPr>
            <a:stCxn id="818" idx="6"/>
            <a:endCxn id="819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3"/>
          <p:cNvCxnSpPr>
            <a:stCxn id="817" idx="6"/>
            <a:endCxn id="820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53"/>
          <p:cNvCxnSpPr>
            <a:stCxn id="818" idx="6"/>
            <a:endCxn id="820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53"/>
          <p:cNvCxnSpPr>
            <a:stCxn id="827" idx="6"/>
            <a:endCxn id="821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53"/>
          <p:cNvCxnSpPr>
            <a:stCxn id="829" idx="6"/>
            <a:endCxn id="821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53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31" name="Google Shape;831;p53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32" name="Google Shape;832;p53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33" name="Google Shape;833;p53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27" name="Google Shape;827;p53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29" name="Google Shape;829;p53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834" name="Google Shape;834;p53"/>
          <p:cNvCxnSpPr>
            <a:stCxn id="833" idx="6"/>
            <a:endCxn id="821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53"/>
          <p:cNvCxnSpPr>
            <a:stCxn id="832" idx="6"/>
            <a:endCxn id="821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53"/>
          <p:cNvCxnSpPr>
            <a:stCxn id="830" idx="6"/>
            <a:endCxn id="827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53"/>
          <p:cNvCxnSpPr>
            <a:stCxn id="819" idx="6"/>
            <a:endCxn id="832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53"/>
          <p:cNvCxnSpPr>
            <a:stCxn id="820" idx="6"/>
            <a:endCxn id="833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53"/>
          <p:cNvCxnSpPr>
            <a:stCxn id="831" idx="6"/>
            <a:endCxn id="829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53"/>
          <p:cNvCxnSpPr>
            <a:stCxn id="830" idx="6"/>
            <a:endCxn id="832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53"/>
          <p:cNvCxnSpPr>
            <a:stCxn id="830" idx="6"/>
            <a:endCxn id="833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53"/>
          <p:cNvCxnSpPr>
            <a:stCxn id="830" idx="6"/>
            <a:endCxn id="829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3"/>
          <p:cNvCxnSpPr>
            <a:stCxn id="819" idx="6"/>
            <a:endCxn id="827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53"/>
          <p:cNvCxnSpPr>
            <a:stCxn id="819" idx="6"/>
            <a:endCxn id="833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53"/>
          <p:cNvCxnSpPr>
            <a:stCxn id="819" idx="6"/>
            <a:endCxn id="829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53"/>
          <p:cNvCxnSpPr>
            <a:stCxn id="820" idx="6"/>
            <a:endCxn id="827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53"/>
          <p:cNvCxnSpPr>
            <a:stCxn id="820" idx="6"/>
            <a:endCxn id="832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53"/>
          <p:cNvCxnSpPr>
            <a:stCxn id="820" idx="6"/>
            <a:endCxn id="829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53"/>
          <p:cNvCxnSpPr>
            <a:stCxn id="831" idx="6"/>
            <a:endCxn id="833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3"/>
          <p:cNvCxnSpPr>
            <a:stCxn id="831" idx="6"/>
            <a:endCxn id="832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3"/>
          <p:cNvCxnSpPr>
            <a:stCxn id="831" idx="6"/>
            <a:endCxn id="827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3"/>
          <p:cNvCxnSpPr>
            <a:stCxn id="817" idx="6"/>
            <a:endCxn id="830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53"/>
          <p:cNvCxnSpPr>
            <a:stCxn id="817" idx="6"/>
            <a:endCxn id="831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53"/>
          <p:cNvCxnSpPr>
            <a:stCxn id="818" idx="6"/>
            <a:endCxn id="830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53"/>
          <p:cNvCxnSpPr>
            <a:stCxn id="818" idx="6"/>
            <a:endCxn id="831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53"/>
          <p:cNvSpPr/>
          <p:nvPr/>
        </p:nvSpPr>
        <p:spPr>
          <a:xfrm>
            <a:off x="3099350" y="1143775"/>
            <a:ext cx="2889900" cy="365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3"/>
          <p:cNvSpPr txBox="1"/>
          <p:nvPr/>
        </p:nvSpPr>
        <p:spPr>
          <a:xfrm>
            <a:off x="6249750" y="43322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53"/>
          <p:cNvSpPr/>
          <p:nvPr/>
        </p:nvSpPr>
        <p:spPr>
          <a:xfrm>
            <a:off x="6878025" y="1143775"/>
            <a:ext cx="1152900" cy="100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a</a:t>
            </a:r>
            <a:r>
              <a:rPr baseline="30000" lang="en"/>
              <a:t>(l)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859" name="Google Shape;859;p53"/>
          <p:cNvSpPr txBox="1"/>
          <p:nvPr/>
        </p:nvSpPr>
        <p:spPr>
          <a:xfrm>
            <a:off x="8347212" y="1411214"/>
            <a:ext cx="3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0" name="Google Shape;860;p53"/>
          <p:cNvCxnSpPr>
            <a:stCxn id="858" idx="6"/>
            <a:endCxn id="859" idx="1"/>
          </p:cNvCxnSpPr>
          <p:nvPr/>
        </p:nvCxnSpPr>
        <p:spPr>
          <a:xfrm flipH="1" rot="10800000">
            <a:off x="8030925" y="1642075"/>
            <a:ext cx="316200" cy="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53"/>
          <p:cNvSpPr/>
          <p:nvPr/>
        </p:nvSpPr>
        <p:spPr>
          <a:xfrm>
            <a:off x="5149600" y="1181125"/>
            <a:ext cx="686100" cy="6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2" name="Google Shape;862;p53"/>
          <p:cNvCxnSpPr/>
          <p:nvPr/>
        </p:nvCxnSpPr>
        <p:spPr>
          <a:xfrm flipH="1" rot="10800000">
            <a:off x="5156675" y="763925"/>
            <a:ext cx="1297500" cy="43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3"/>
          <p:cNvCxnSpPr/>
          <p:nvPr/>
        </p:nvCxnSpPr>
        <p:spPr>
          <a:xfrm>
            <a:off x="5156675" y="1850600"/>
            <a:ext cx="1310700" cy="52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53"/>
          <p:cNvCxnSpPr>
            <a:endCxn id="858" idx="2"/>
          </p:cNvCxnSpPr>
          <p:nvPr/>
        </p:nvCxnSpPr>
        <p:spPr>
          <a:xfrm>
            <a:off x="6605625" y="1277875"/>
            <a:ext cx="272400" cy="3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53"/>
          <p:cNvCxnSpPr>
            <a:endCxn id="858" idx="2"/>
          </p:cNvCxnSpPr>
          <p:nvPr/>
        </p:nvCxnSpPr>
        <p:spPr>
          <a:xfrm>
            <a:off x="6605625" y="1534675"/>
            <a:ext cx="272400" cy="11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53"/>
          <p:cNvCxnSpPr>
            <a:endCxn id="858" idx="2"/>
          </p:cNvCxnSpPr>
          <p:nvPr/>
        </p:nvCxnSpPr>
        <p:spPr>
          <a:xfrm flipH="1" rot="10800000">
            <a:off x="6612225" y="1647775"/>
            <a:ext cx="265800" cy="1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53"/>
          <p:cNvCxnSpPr>
            <a:endCxn id="858" idx="2"/>
          </p:cNvCxnSpPr>
          <p:nvPr/>
        </p:nvCxnSpPr>
        <p:spPr>
          <a:xfrm flipH="1" rot="10800000">
            <a:off x="6658125" y="1647775"/>
            <a:ext cx="219900" cy="35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3"/>
          <p:cNvCxnSpPr>
            <a:stCxn id="869" idx="0"/>
            <a:endCxn id="859" idx="2"/>
          </p:cNvCxnSpPr>
          <p:nvPr/>
        </p:nvCxnSpPr>
        <p:spPr>
          <a:xfrm flipH="1" rot="10800000">
            <a:off x="8253600" y="1872925"/>
            <a:ext cx="272100" cy="108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9" name="Google Shape;869;p53"/>
          <p:cNvSpPr txBox="1"/>
          <p:nvPr/>
        </p:nvSpPr>
        <p:spPr>
          <a:xfrm>
            <a:off x="7363200" y="2961625"/>
            <a:ext cx="17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Activation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875" name="Google Shape;875;p54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876" name="Google Shape;876;p54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877" name="Google Shape;877;p54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878" name="Google Shape;878;p54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79" name="Google Shape;879;p54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80" name="Google Shape;880;p54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881" name="Google Shape;881;p54"/>
          <p:cNvCxnSpPr>
            <a:stCxn id="876" idx="6"/>
            <a:endCxn id="878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54"/>
          <p:cNvCxnSpPr>
            <a:stCxn id="877" idx="6"/>
            <a:endCxn id="878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54"/>
          <p:cNvCxnSpPr>
            <a:stCxn id="876" idx="6"/>
            <a:endCxn id="879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4"/>
          <p:cNvCxnSpPr>
            <a:stCxn id="877" idx="6"/>
            <a:endCxn id="879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54"/>
          <p:cNvCxnSpPr>
            <a:stCxn id="886" idx="6"/>
            <a:endCxn id="880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54"/>
          <p:cNvCxnSpPr>
            <a:stCxn id="888" idx="6"/>
            <a:endCxn id="880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54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90" name="Google Shape;890;p54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91" name="Google Shape;891;p54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92" name="Google Shape;892;p54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86" name="Google Shape;886;p54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88" name="Google Shape;888;p54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893" name="Google Shape;893;p54"/>
          <p:cNvCxnSpPr>
            <a:stCxn id="892" idx="6"/>
            <a:endCxn id="880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54"/>
          <p:cNvCxnSpPr>
            <a:stCxn id="891" idx="6"/>
            <a:endCxn id="880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54"/>
          <p:cNvCxnSpPr>
            <a:stCxn id="889" idx="6"/>
            <a:endCxn id="886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54"/>
          <p:cNvCxnSpPr>
            <a:stCxn id="878" idx="6"/>
            <a:endCxn id="891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54"/>
          <p:cNvCxnSpPr>
            <a:stCxn id="879" idx="6"/>
            <a:endCxn id="892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54"/>
          <p:cNvCxnSpPr>
            <a:stCxn id="890" idx="6"/>
            <a:endCxn id="888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54"/>
          <p:cNvCxnSpPr>
            <a:stCxn id="889" idx="6"/>
            <a:endCxn id="891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4"/>
          <p:cNvCxnSpPr>
            <a:stCxn id="889" idx="6"/>
            <a:endCxn id="892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4"/>
          <p:cNvCxnSpPr>
            <a:stCxn id="889" idx="6"/>
            <a:endCxn id="888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4"/>
          <p:cNvCxnSpPr>
            <a:stCxn id="878" idx="6"/>
            <a:endCxn id="886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4"/>
          <p:cNvCxnSpPr>
            <a:stCxn id="878" idx="6"/>
            <a:endCxn id="892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54"/>
          <p:cNvCxnSpPr>
            <a:stCxn id="878" idx="6"/>
            <a:endCxn id="888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54"/>
          <p:cNvCxnSpPr>
            <a:stCxn id="879" idx="6"/>
            <a:endCxn id="886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4"/>
          <p:cNvCxnSpPr>
            <a:stCxn id="879" idx="6"/>
            <a:endCxn id="891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54"/>
          <p:cNvCxnSpPr>
            <a:stCxn id="879" idx="6"/>
            <a:endCxn id="888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4"/>
          <p:cNvCxnSpPr>
            <a:stCxn id="890" idx="6"/>
            <a:endCxn id="892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54"/>
          <p:cNvCxnSpPr>
            <a:stCxn id="890" idx="6"/>
            <a:endCxn id="891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4"/>
          <p:cNvCxnSpPr>
            <a:stCxn id="890" idx="6"/>
            <a:endCxn id="886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54"/>
          <p:cNvCxnSpPr>
            <a:stCxn id="876" idx="6"/>
            <a:endCxn id="889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54"/>
          <p:cNvCxnSpPr>
            <a:stCxn id="876" idx="6"/>
            <a:endCxn id="890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54"/>
          <p:cNvCxnSpPr>
            <a:stCxn id="877" idx="6"/>
            <a:endCxn id="889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54"/>
          <p:cNvCxnSpPr>
            <a:stCxn id="877" idx="6"/>
            <a:endCxn id="890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54"/>
          <p:cNvSpPr/>
          <p:nvPr/>
        </p:nvSpPr>
        <p:spPr>
          <a:xfrm>
            <a:off x="6195100" y="1856325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4"/>
          <p:cNvSpPr txBox="1"/>
          <p:nvPr/>
        </p:nvSpPr>
        <p:spPr>
          <a:xfrm>
            <a:off x="6122950" y="4286125"/>
            <a:ext cx="13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922" name="Google Shape;922;p55"/>
          <p:cNvSpPr txBox="1"/>
          <p:nvPr>
            <p:ph idx="1" type="body"/>
          </p:nvPr>
        </p:nvSpPr>
        <p:spPr>
          <a:xfrm>
            <a:off x="311700" y="1266325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hope: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Image from 3b1b</a:t>
            </a:r>
            <a:endParaRPr sz="1000"/>
          </a:p>
        </p:txBody>
      </p:sp>
      <p:pic>
        <p:nvPicPr>
          <p:cNvPr id="923" name="Google Shape;9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75" y="1365075"/>
            <a:ext cx="3800377" cy="34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929" name="Google Shape;929;p56"/>
          <p:cNvSpPr txBox="1"/>
          <p:nvPr>
            <p:ph idx="1" type="body"/>
          </p:nvPr>
        </p:nvSpPr>
        <p:spPr>
          <a:xfrm>
            <a:off x="311700" y="1266325"/>
            <a:ext cx="23073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Image from "Why Should I Trust You?": Explaining the Predictions of Any Classifier (2016)Marco Tulio Ribeiro, Sameer Singh, Carlos Guestrin</a:t>
            </a:r>
            <a:endParaRPr sz="1000"/>
          </a:p>
        </p:txBody>
      </p:sp>
      <p:pic>
        <p:nvPicPr>
          <p:cNvPr id="930" name="Google Shape;9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1055875"/>
            <a:ext cx="40290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pic>
        <p:nvPicPr>
          <p:cNvPr id="936" name="Google Shape;9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250" y="1928400"/>
            <a:ext cx="3435800" cy="19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525" y="1779350"/>
            <a:ext cx="2951675" cy="251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57"/>
          <p:cNvSpPr txBox="1"/>
          <p:nvPr>
            <p:ph idx="1" type="body"/>
          </p:nvPr>
        </p:nvSpPr>
        <p:spPr>
          <a:xfrm>
            <a:off x="311700" y="1266325"/>
            <a:ext cx="23073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scary reality: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from "</a:t>
            </a:r>
            <a:r>
              <a:rPr lang="en" sz="1000"/>
              <a:t>Automated Inference on Criminality using Face Images”, Xiaolin Wu, Xi Zhang</a:t>
            </a:r>
            <a:endParaRPr sz="1000"/>
          </a:p>
        </p:txBody>
      </p:sp>
      <p:sp>
        <p:nvSpPr>
          <p:cNvPr id="939" name="Google Shape;939;p57"/>
          <p:cNvSpPr txBox="1"/>
          <p:nvPr/>
        </p:nvSpPr>
        <p:spPr>
          <a:xfrm>
            <a:off x="3897200" y="4404000"/>
            <a:ext cx="51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According to this model, if you don’t smile, you’re a criminal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945" name="Google Shape;945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do both </a:t>
            </a:r>
            <a:r>
              <a:rPr b="1" lang="en"/>
              <a:t>Classification</a:t>
            </a:r>
            <a:r>
              <a:rPr lang="en"/>
              <a:t> and </a:t>
            </a:r>
            <a:r>
              <a:rPr b="1" lang="en"/>
              <a:t>Regression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Tuning Parameters</a:t>
            </a:r>
            <a:endParaRPr/>
          </a:p>
        </p:txBody>
      </p:sp>
      <p:sp>
        <p:nvSpPr>
          <p:cNvPr id="951" name="Google Shape;951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Step size </a:t>
            </a:r>
            <a:r>
              <a:rPr lang="en"/>
              <a:t>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BackPropagation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Batch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hidden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Size of each hidden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Activation function used in each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Regularization (to avoid overfitting)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957" name="Google Shape;957;p60"/>
          <p:cNvSpPr txBox="1"/>
          <p:nvPr>
            <p:ph idx="1" type="body"/>
          </p:nvPr>
        </p:nvSpPr>
        <p:spPr>
          <a:xfrm>
            <a:off x="3066650" y="1266325"/>
            <a:ext cx="35832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Identity	-&gt;	x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Sigmoid	-&gt;	𝞂(x)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Tanh		-&gt;	tanh(x)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ReLU		-&gt;	max(0, x)</a:t>
            </a:r>
            <a:endParaRPr sz="1300"/>
          </a:p>
        </p:txBody>
      </p:sp>
      <p:pic>
        <p:nvPicPr>
          <p:cNvPr id="958" name="Google Shape;95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300" y="1266325"/>
            <a:ext cx="171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300" y="2143125"/>
            <a:ext cx="171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300" y="3877175"/>
            <a:ext cx="171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300" y="3019925"/>
            <a:ext cx="17145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0"/>
          <p:cNvSpPr txBox="1"/>
          <p:nvPr/>
        </p:nvSpPr>
        <p:spPr>
          <a:xfrm>
            <a:off x="6268450" y="2652950"/>
            <a:ext cx="262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Note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can use any function you want in order to introduce non-linearity. These are just the popular ones that have been shown to work in practice.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Tuning the activation function is equivalent to feature engineering.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20" name="Google Shape;120;p17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4896850" y="2737175"/>
            <a:ext cx="1979100" cy="7461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973" name="Google Shape;973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First: Normalize your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https://medium.com/mlearning-ai/tuning-neural-networks-part-i-normalize-your-data-6821a28b2cd8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Initialization Gotchas</a:t>
            </a:r>
            <a:endParaRPr/>
          </a:p>
        </p:txBody>
      </p:sp>
      <p:sp>
        <p:nvSpPr>
          <p:cNvPr id="979" name="Google Shape;979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https://medium.com/mlearning-ai/tuning-neural-networks-part-ii-considerations-for-initialization-4f82e525da69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Challenges</a:t>
            </a:r>
            <a:endParaRPr/>
          </a:p>
        </p:txBody>
      </p:sp>
      <p:sp>
        <p:nvSpPr>
          <p:cNvPr id="985" name="Google Shape;985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risk of overfitting as you’re optimizing on the training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the dimensionality of the input increases: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 does the number of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gradients typically get smaller: Vanishing gradient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Doesn’t do well for computer vision where the object of detection can be anywhere in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Doesn’t handle sequences of inputs (i.e. providing context for data)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Regularization</a:t>
            </a:r>
            <a:endParaRPr/>
          </a:p>
        </p:txBody>
      </p:sp>
      <p:sp>
        <p:nvSpPr>
          <p:cNvPr id="991" name="Google Shape;991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Early termination of weight / bias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Dropout - kill neurons (by setting them to 0) randomly</a:t>
            </a:r>
            <a:endParaRPr/>
          </a:p>
        </p:txBody>
      </p:sp>
      <p:cxnSp>
        <p:nvCxnSpPr>
          <p:cNvPr id="992" name="Google Shape;992;p65"/>
          <p:cNvCxnSpPr/>
          <p:nvPr/>
        </p:nvCxnSpPr>
        <p:spPr>
          <a:xfrm flipH="1">
            <a:off x="3371200" y="2352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65"/>
          <p:cNvCxnSpPr/>
          <p:nvPr/>
        </p:nvCxnSpPr>
        <p:spPr>
          <a:xfrm rot="10800000">
            <a:off x="3371200" y="3892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65"/>
          <p:cNvSpPr/>
          <p:nvPr/>
        </p:nvSpPr>
        <p:spPr>
          <a:xfrm>
            <a:off x="3531275" y="2707100"/>
            <a:ext cx="1672375" cy="772525"/>
          </a:xfrm>
          <a:custGeom>
            <a:rect b="b" l="l" r="r" t="t"/>
            <a:pathLst>
              <a:path extrusionOk="0" h="30901" w="66895">
                <a:moveTo>
                  <a:pt x="0" y="0"/>
                </a:moveTo>
                <a:cubicBezTo>
                  <a:pt x="642" y="2005"/>
                  <a:pt x="2446" y="8784"/>
                  <a:pt x="3850" y="12032"/>
                </a:cubicBezTo>
                <a:cubicBezTo>
                  <a:pt x="5254" y="15281"/>
                  <a:pt x="6497" y="17045"/>
                  <a:pt x="8422" y="19491"/>
                </a:cubicBezTo>
                <a:cubicBezTo>
                  <a:pt x="10347" y="21937"/>
                  <a:pt x="12713" y="24865"/>
                  <a:pt x="15400" y="26710"/>
                </a:cubicBezTo>
                <a:cubicBezTo>
                  <a:pt x="18087" y="28555"/>
                  <a:pt x="21095" y="29999"/>
                  <a:pt x="24544" y="30560"/>
                </a:cubicBezTo>
                <a:cubicBezTo>
                  <a:pt x="27993" y="31122"/>
                  <a:pt x="32444" y="30801"/>
                  <a:pt x="36094" y="30079"/>
                </a:cubicBezTo>
                <a:cubicBezTo>
                  <a:pt x="39744" y="29357"/>
                  <a:pt x="42552" y="27753"/>
                  <a:pt x="46442" y="26229"/>
                </a:cubicBezTo>
                <a:cubicBezTo>
                  <a:pt x="50332" y="24705"/>
                  <a:pt x="56027" y="22579"/>
                  <a:pt x="59436" y="20935"/>
                </a:cubicBezTo>
                <a:cubicBezTo>
                  <a:pt x="62845" y="19291"/>
                  <a:pt x="65652" y="17125"/>
                  <a:pt x="66895" y="16363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5" name="Google Shape;995;p65"/>
          <p:cNvSpPr/>
          <p:nvPr/>
        </p:nvSpPr>
        <p:spPr>
          <a:xfrm>
            <a:off x="3519225" y="2875550"/>
            <a:ext cx="1630300" cy="974550"/>
          </a:xfrm>
          <a:custGeom>
            <a:rect b="b" l="l" r="r" t="t"/>
            <a:pathLst>
              <a:path extrusionOk="0" h="38982" w="65212">
                <a:moveTo>
                  <a:pt x="0" y="0"/>
                </a:moveTo>
                <a:cubicBezTo>
                  <a:pt x="401" y="1805"/>
                  <a:pt x="1444" y="7620"/>
                  <a:pt x="2407" y="10828"/>
                </a:cubicBezTo>
                <a:cubicBezTo>
                  <a:pt x="3370" y="14036"/>
                  <a:pt x="3931" y="16122"/>
                  <a:pt x="5776" y="19250"/>
                </a:cubicBezTo>
                <a:cubicBezTo>
                  <a:pt x="7621" y="22378"/>
                  <a:pt x="10829" y="26871"/>
                  <a:pt x="13476" y="29598"/>
                </a:cubicBezTo>
                <a:cubicBezTo>
                  <a:pt x="16123" y="32325"/>
                  <a:pt x="17967" y="34410"/>
                  <a:pt x="21657" y="35613"/>
                </a:cubicBezTo>
                <a:cubicBezTo>
                  <a:pt x="25347" y="36816"/>
                  <a:pt x="30320" y="36336"/>
                  <a:pt x="35614" y="36817"/>
                </a:cubicBezTo>
                <a:cubicBezTo>
                  <a:pt x="40908" y="37298"/>
                  <a:pt x="49130" y="38140"/>
                  <a:pt x="53421" y="38501"/>
                </a:cubicBezTo>
                <a:cubicBezTo>
                  <a:pt x="57712" y="38862"/>
                  <a:pt x="59397" y="38982"/>
                  <a:pt x="61362" y="38982"/>
                </a:cubicBezTo>
                <a:cubicBezTo>
                  <a:pt x="63327" y="38982"/>
                  <a:pt x="64570" y="38581"/>
                  <a:pt x="65212" y="38501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6" name="Google Shape;996;p65"/>
          <p:cNvSpPr txBox="1"/>
          <p:nvPr/>
        </p:nvSpPr>
        <p:spPr>
          <a:xfrm>
            <a:off x="2823700" y="2306900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65"/>
          <p:cNvSpPr txBox="1"/>
          <p:nvPr/>
        </p:nvSpPr>
        <p:spPr>
          <a:xfrm>
            <a:off x="4949300" y="3850100"/>
            <a:ext cx="10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Iterations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65"/>
          <p:cNvSpPr txBox="1"/>
          <p:nvPr/>
        </p:nvSpPr>
        <p:spPr>
          <a:xfrm>
            <a:off x="5053600" y="2846300"/>
            <a:ext cx="5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sz="10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9" name="Google Shape;999;p65"/>
          <p:cNvSpPr txBox="1"/>
          <p:nvPr/>
        </p:nvSpPr>
        <p:spPr>
          <a:xfrm>
            <a:off x="5013475" y="3553463"/>
            <a:ext cx="5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  <a:endParaRPr sz="10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0" name="Google Shape;1000;p65"/>
          <p:cNvCxnSpPr/>
          <p:nvPr/>
        </p:nvCxnSpPr>
        <p:spPr>
          <a:xfrm flipH="1">
            <a:off x="4199025" y="2887575"/>
            <a:ext cx="60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65"/>
          <p:cNvSpPr txBox="1"/>
          <p:nvPr/>
        </p:nvSpPr>
        <p:spPr>
          <a:xfrm>
            <a:off x="3880175" y="2556700"/>
            <a:ext cx="79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Stop here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007" name="Google Shape;1007;p66"/>
          <p:cNvSpPr/>
          <p:nvPr/>
        </p:nvSpPr>
        <p:spPr>
          <a:xfrm>
            <a:off x="3397750" y="17107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00</a:t>
            </a:r>
            <a:endParaRPr b="1" baseline="-25000" sz="1200"/>
          </a:p>
        </p:txBody>
      </p:sp>
      <p:sp>
        <p:nvSpPr>
          <p:cNvPr id="1008" name="Google Shape;1008;p66"/>
          <p:cNvSpPr/>
          <p:nvPr/>
        </p:nvSpPr>
        <p:spPr>
          <a:xfrm>
            <a:off x="3397750" y="23234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01</a:t>
            </a:r>
            <a:endParaRPr b="1" baseline="-25000" sz="1200"/>
          </a:p>
        </p:txBody>
      </p:sp>
      <p:sp>
        <p:nvSpPr>
          <p:cNvPr id="1009" name="Google Shape;1009;p66"/>
          <p:cNvSpPr/>
          <p:nvPr/>
        </p:nvSpPr>
        <p:spPr>
          <a:xfrm>
            <a:off x="3397750" y="29362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10</a:t>
            </a:r>
            <a:endParaRPr b="1" baseline="-25000" sz="1200"/>
          </a:p>
        </p:txBody>
      </p:sp>
      <p:sp>
        <p:nvSpPr>
          <p:cNvPr id="1010" name="Google Shape;1010;p66"/>
          <p:cNvSpPr/>
          <p:nvPr/>
        </p:nvSpPr>
        <p:spPr>
          <a:xfrm>
            <a:off x="3397750" y="3548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11</a:t>
            </a:r>
            <a:endParaRPr b="1" baseline="-25000" sz="1200"/>
          </a:p>
        </p:txBody>
      </p:sp>
      <p:graphicFrame>
        <p:nvGraphicFramePr>
          <p:cNvPr id="1011" name="Google Shape;1011;p66"/>
          <p:cNvGraphicFramePr/>
          <p:nvPr/>
        </p:nvGraphicFramePr>
        <p:xfrm>
          <a:off x="1494875" y="249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00</a:t>
                      </a:r>
                      <a:endParaRPr baseline="-25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 baseline="-25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cxnSp>
        <p:nvCxnSpPr>
          <p:cNvPr id="1012" name="Google Shape;1012;p66"/>
          <p:cNvCxnSpPr/>
          <p:nvPr/>
        </p:nvCxnSpPr>
        <p:spPr>
          <a:xfrm>
            <a:off x="2437550" y="288662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3" name="Google Shape;1013;p66"/>
          <p:cNvSpPr/>
          <p:nvPr/>
        </p:nvSpPr>
        <p:spPr>
          <a:xfrm>
            <a:off x="3116238" y="1787450"/>
            <a:ext cx="177900" cy="219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6"/>
          <p:cNvSpPr/>
          <p:nvPr/>
        </p:nvSpPr>
        <p:spPr>
          <a:xfrm>
            <a:off x="4753525" y="20905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15" name="Google Shape;1015;p66"/>
          <p:cNvSpPr/>
          <p:nvPr/>
        </p:nvSpPr>
        <p:spPr>
          <a:xfrm>
            <a:off x="4753525" y="3169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16" name="Google Shape;1016;p66"/>
          <p:cNvSpPr/>
          <p:nvPr/>
        </p:nvSpPr>
        <p:spPr>
          <a:xfrm>
            <a:off x="7100125" y="26557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017" name="Google Shape;1017;p66"/>
          <p:cNvCxnSpPr>
            <a:stCxn id="1008" idx="6"/>
            <a:endCxn id="1014" idx="2"/>
          </p:cNvCxnSpPr>
          <p:nvPr/>
        </p:nvCxnSpPr>
        <p:spPr>
          <a:xfrm flipH="1" rot="10800000">
            <a:off x="3946750" y="2347450"/>
            <a:ext cx="806700" cy="23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66"/>
          <p:cNvCxnSpPr>
            <a:stCxn id="1010" idx="6"/>
            <a:endCxn id="1014" idx="2"/>
          </p:cNvCxnSpPr>
          <p:nvPr/>
        </p:nvCxnSpPr>
        <p:spPr>
          <a:xfrm flipH="1" rot="10800000">
            <a:off x="3946750" y="2347450"/>
            <a:ext cx="806700" cy="145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66"/>
          <p:cNvCxnSpPr>
            <a:stCxn id="1008" idx="6"/>
            <a:endCxn id="1015" idx="2"/>
          </p:cNvCxnSpPr>
          <p:nvPr/>
        </p:nvCxnSpPr>
        <p:spPr>
          <a:xfrm>
            <a:off x="3946750" y="2580250"/>
            <a:ext cx="8067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66"/>
          <p:cNvCxnSpPr>
            <a:stCxn id="1010" idx="6"/>
            <a:endCxn id="1015" idx="2"/>
          </p:cNvCxnSpPr>
          <p:nvPr/>
        </p:nvCxnSpPr>
        <p:spPr>
          <a:xfrm flipH="1" rot="10800000">
            <a:off x="3946750" y="3426250"/>
            <a:ext cx="806700" cy="37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66"/>
          <p:cNvCxnSpPr>
            <a:stCxn id="1022" idx="6"/>
            <a:endCxn id="1016" idx="2"/>
          </p:cNvCxnSpPr>
          <p:nvPr/>
        </p:nvCxnSpPr>
        <p:spPr>
          <a:xfrm>
            <a:off x="6714688" y="1461675"/>
            <a:ext cx="385500" cy="14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66"/>
          <p:cNvCxnSpPr>
            <a:stCxn id="1024" idx="6"/>
            <a:endCxn id="1016" idx="2"/>
          </p:cNvCxnSpPr>
          <p:nvPr/>
        </p:nvCxnSpPr>
        <p:spPr>
          <a:xfrm flipH="1" rot="10800000">
            <a:off x="6742888" y="2912675"/>
            <a:ext cx="357300" cy="139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66"/>
          <p:cNvSpPr/>
          <p:nvPr/>
        </p:nvSpPr>
        <p:spPr>
          <a:xfrm>
            <a:off x="4753525" y="12051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26" name="Google Shape;1026;p66"/>
          <p:cNvSpPr/>
          <p:nvPr/>
        </p:nvSpPr>
        <p:spPr>
          <a:xfrm>
            <a:off x="4781725" y="40550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27" name="Google Shape;1027;p66"/>
          <p:cNvSpPr/>
          <p:nvPr/>
        </p:nvSpPr>
        <p:spPr>
          <a:xfrm>
            <a:off x="6165688" y="20903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28" name="Google Shape;1028;p66"/>
          <p:cNvSpPr/>
          <p:nvPr/>
        </p:nvSpPr>
        <p:spPr>
          <a:xfrm>
            <a:off x="6165688" y="31691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22" name="Google Shape;1022;p66"/>
          <p:cNvSpPr/>
          <p:nvPr/>
        </p:nvSpPr>
        <p:spPr>
          <a:xfrm>
            <a:off x="6165688" y="12048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24" name="Google Shape;1024;p66"/>
          <p:cNvSpPr/>
          <p:nvPr/>
        </p:nvSpPr>
        <p:spPr>
          <a:xfrm>
            <a:off x="6193888" y="40547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029" name="Google Shape;1029;p66"/>
          <p:cNvCxnSpPr>
            <a:stCxn id="1028" idx="6"/>
            <a:endCxn id="1016" idx="2"/>
          </p:cNvCxnSpPr>
          <p:nvPr/>
        </p:nvCxnSpPr>
        <p:spPr>
          <a:xfrm flipH="1" rot="10800000">
            <a:off x="6714688" y="2912650"/>
            <a:ext cx="385500" cy="5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66"/>
          <p:cNvCxnSpPr>
            <a:stCxn id="1027" idx="6"/>
            <a:endCxn id="1016" idx="2"/>
          </p:cNvCxnSpPr>
          <p:nvPr/>
        </p:nvCxnSpPr>
        <p:spPr>
          <a:xfrm>
            <a:off x="6714688" y="2347150"/>
            <a:ext cx="385500" cy="5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66"/>
          <p:cNvCxnSpPr>
            <a:stCxn id="1014" idx="6"/>
            <a:endCxn id="1027" idx="2"/>
          </p:cNvCxnSpPr>
          <p:nvPr/>
        </p:nvCxnSpPr>
        <p:spPr>
          <a:xfrm flipH="1" rot="10800000">
            <a:off x="5302525" y="2347075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66"/>
          <p:cNvCxnSpPr>
            <a:stCxn id="1015" idx="6"/>
            <a:endCxn id="1028" idx="2"/>
          </p:cNvCxnSpPr>
          <p:nvPr/>
        </p:nvCxnSpPr>
        <p:spPr>
          <a:xfrm flipH="1" rot="10800000">
            <a:off x="5302525" y="3425875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66"/>
          <p:cNvCxnSpPr>
            <a:stCxn id="1026" idx="6"/>
            <a:endCxn id="1024" idx="2"/>
          </p:cNvCxnSpPr>
          <p:nvPr/>
        </p:nvCxnSpPr>
        <p:spPr>
          <a:xfrm flipH="1" rot="10800000">
            <a:off x="5330725" y="4311500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66"/>
          <p:cNvCxnSpPr>
            <a:stCxn id="1025" idx="6"/>
            <a:endCxn id="1027" idx="2"/>
          </p:cNvCxnSpPr>
          <p:nvPr/>
        </p:nvCxnSpPr>
        <p:spPr>
          <a:xfrm>
            <a:off x="5302525" y="1461900"/>
            <a:ext cx="8631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66"/>
          <p:cNvCxnSpPr>
            <a:stCxn id="1025" idx="6"/>
            <a:endCxn id="1028" idx="2"/>
          </p:cNvCxnSpPr>
          <p:nvPr/>
        </p:nvCxnSpPr>
        <p:spPr>
          <a:xfrm>
            <a:off x="5302525" y="1461900"/>
            <a:ext cx="8631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66"/>
          <p:cNvCxnSpPr>
            <a:stCxn id="1025" idx="6"/>
            <a:endCxn id="1024" idx="2"/>
          </p:cNvCxnSpPr>
          <p:nvPr/>
        </p:nvCxnSpPr>
        <p:spPr>
          <a:xfrm>
            <a:off x="5302525" y="1461900"/>
            <a:ext cx="8913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66"/>
          <p:cNvCxnSpPr>
            <a:stCxn id="1014" idx="6"/>
            <a:endCxn id="1022" idx="2"/>
          </p:cNvCxnSpPr>
          <p:nvPr/>
        </p:nvCxnSpPr>
        <p:spPr>
          <a:xfrm flipH="1" rot="10800000">
            <a:off x="5302525" y="1461775"/>
            <a:ext cx="86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66"/>
          <p:cNvCxnSpPr>
            <a:stCxn id="1014" idx="6"/>
            <a:endCxn id="1028" idx="2"/>
          </p:cNvCxnSpPr>
          <p:nvPr/>
        </p:nvCxnSpPr>
        <p:spPr>
          <a:xfrm>
            <a:off x="5302525" y="2347375"/>
            <a:ext cx="863100" cy="107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66"/>
          <p:cNvCxnSpPr>
            <a:stCxn id="1014" idx="6"/>
            <a:endCxn id="1024" idx="2"/>
          </p:cNvCxnSpPr>
          <p:nvPr/>
        </p:nvCxnSpPr>
        <p:spPr>
          <a:xfrm>
            <a:off x="5302525" y="2347375"/>
            <a:ext cx="8913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66"/>
          <p:cNvCxnSpPr>
            <a:stCxn id="1015" idx="6"/>
            <a:endCxn id="1022" idx="2"/>
          </p:cNvCxnSpPr>
          <p:nvPr/>
        </p:nvCxnSpPr>
        <p:spPr>
          <a:xfrm flipH="1" rot="10800000">
            <a:off x="5302525" y="1461775"/>
            <a:ext cx="86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66"/>
          <p:cNvCxnSpPr>
            <a:stCxn id="1015" idx="6"/>
            <a:endCxn id="1027" idx="2"/>
          </p:cNvCxnSpPr>
          <p:nvPr/>
        </p:nvCxnSpPr>
        <p:spPr>
          <a:xfrm flipH="1" rot="10800000">
            <a:off x="5302525" y="2347075"/>
            <a:ext cx="8631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66"/>
          <p:cNvCxnSpPr>
            <a:stCxn id="1015" idx="6"/>
            <a:endCxn id="1024" idx="2"/>
          </p:cNvCxnSpPr>
          <p:nvPr/>
        </p:nvCxnSpPr>
        <p:spPr>
          <a:xfrm>
            <a:off x="5302525" y="3426175"/>
            <a:ext cx="8913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66"/>
          <p:cNvCxnSpPr>
            <a:stCxn id="1026" idx="6"/>
            <a:endCxn id="1028" idx="2"/>
          </p:cNvCxnSpPr>
          <p:nvPr/>
        </p:nvCxnSpPr>
        <p:spPr>
          <a:xfrm flipH="1" rot="10800000">
            <a:off x="5330725" y="3425900"/>
            <a:ext cx="8349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66"/>
          <p:cNvCxnSpPr>
            <a:stCxn id="1026" idx="6"/>
            <a:endCxn id="1027" idx="2"/>
          </p:cNvCxnSpPr>
          <p:nvPr/>
        </p:nvCxnSpPr>
        <p:spPr>
          <a:xfrm flipH="1" rot="10800000">
            <a:off x="5330725" y="2347100"/>
            <a:ext cx="8349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66"/>
          <p:cNvCxnSpPr>
            <a:stCxn id="1026" idx="6"/>
            <a:endCxn id="1022" idx="2"/>
          </p:cNvCxnSpPr>
          <p:nvPr/>
        </p:nvCxnSpPr>
        <p:spPr>
          <a:xfrm flipH="1" rot="10800000">
            <a:off x="5330725" y="1461800"/>
            <a:ext cx="8349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66"/>
          <p:cNvCxnSpPr>
            <a:stCxn id="1008" idx="6"/>
            <a:endCxn id="1025" idx="2"/>
          </p:cNvCxnSpPr>
          <p:nvPr/>
        </p:nvCxnSpPr>
        <p:spPr>
          <a:xfrm flipH="1" rot="10800000">
            <a:off x="3946750" y="1461850"/>
            <a:ext cx="806700" cy="111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66"/>
          <p:cNvCxnSpPr>
            <a:stCxn id="1008" idx="6"/>
            <a:endCxn id="1026" idx="2"/>
          </p:cNvCxnSpPr>
          <p:nvPr/>
        </p:nvCxnSpPr>
        <p:spPr>
          <a:xfrm>
            <a:off x="3946750" y="2580250"/>
            <a:ext cx="834900" cy="173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66"/>
          <p:cNvCxnSpPr>
            <a:stCxn id="1010" idx="6"/>
            <a:endCxn id="1025" idx="2"/>
          </p:cNvCxnSpPr>
          <p:nvPr/>
        </p:nvCxnSpPr>
        <p:spPr>
          <a:xfrm flipH="1" rot="10800000">
            <a:off x="3946750" y="1461850"/>
            <a:ext cx="806700" cy="234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66"/>
          <p:cNvCxnSpPr>
            <a:stCxn id="1010" idx="6"/>
            <a:endCxn id="1026" idx="2"/>
          </p:cNvCxnSpPr>
          <p:nvPr/>
        </p:nvCxnSpPr>
        <p:spPr>
          <a:xfrm>
            <a:off x="3946750" y="3805750"/>
            <a:ext cx="834900" cy="50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66"/>
          <p:cNvCxnSpPr>
            <a:stCxn id="1007" idx="6"/>
            <a:endCxn id="1025" idx="2"/>
          </p:cNvCxnSpPr>
          <p:nvPr/>
        </p:nvCxnSpPr>
        <p:spPr>
          <a:xfrm flipH="1" rot="10800000">
            <a:off x="3946750" y="1462000"/>
            <a:ext cx="806700" cy="50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66"/>
          <p:cNvCxnSpPr>
            <a:stCxn id="1007" idx="6"/>
            <a:endCxn id="1014" idx="2"/>
          </p:cNvCxnSpPr>
          <p:nvPr/>
        </p:nvCxnSpPr>
        <p:spPr>
          <a:xfrm>
            <a:off x="3946750" y="1967500"/>
            <a:ext cx="806700" cy="37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66"/>
          <p:cNvCxnSpPr>
            <a:stCxn id="1007" idx="6"/>
            <a:endCxn id="1015" idx="2"/>
          </p:cNvCxnSpPr>
          <p:nvPr/>
        </p:nvCxnSpPr>
        <p:spPr>
          <a:xfrm>
            <a:off x="3946750" y="1967500"/>
            <a:ext cx="806700" cy="145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66"/>
          <p:cNvCxnSpPr>
            <a:stCxn id="1007" idx="6"/>
            <a:endCxn id="1026" idx="2"/>
          </p:cNvCxnSpPr>
          <p:nvPr/>
        </p:nvCxnSpPr>
        <p:spPr>
          <a:xfrm>
            <a:off x="3946750" y="1967500"/>
            <a:ext cx="834900" cy="234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66"/>
          <p:cNvCxnSpPr>
            <a:stCxn id="1009" idx="6"/>
            <a:endCxn id="1025" idx="2"/>
          </p:cNvCxnSpPr>
          <p:nvPr/>
        </p:nvCxnSpPr>
        <p:spPr>
          <a:xfrm flipH="1" rot="10800000">
            <a:off x="3946750" y="1462000"/>
            <a:ext cx="806700" cy="173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66"/>
          <p:cNvCxnSpPr>
            <a:stCxn id="1009" idx="6"/>
            <a:endCxn id="1014" idx="2"/>
          </p:cNvCxnSpPr>
          <p:nvPr/>
        </p:nvCxnSpPr>
        <p:spPr>
          <a:xfrm flipH="1" rot="10800000">
            <a:off x="3946750" y="2347300"/>
            <a:ext cx="806700" cy="84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66"/>
          <p:cNvCxnSpPr>
            <a:stCxn id="1009" idx="6"/>
            <a:endCxn id="1015" idx="2"/>
          </p:cNvCxnSpPr>
          <p:nvPr/>
        </p:nvCxnSpPr>
        <p:spPr>
          <a:xfrm>
            <a:off x="3946750" y="3193000"/>
            <a:ext cx="806700" cy="23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66"/>
          <p:cNvCxnSpPr>
            <a:stCxn id="1009" idx="6"/>
            <a:endCxn id="1026" idx="2"/>
          </p:cNvCxnSpPr>
          <p:nvPr/>
        </p:nvCxnSpPr>
        <p:spPr>
          <a:xfrm>
            <a:off x="3946750" y="3193000"/>
            <a:ext cx="834900" cy="111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063" name="Google Shape;1063;p67"/>
          <p:cNvSpPr/>
          <p:nvPr/>
        </p:nvSpPr>
        <p:spPr>
          <a:xfrm>
            <a:off x="3849400" y="15062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00</a:t>
            </a:r>
            <a:endParaRPr b="1" baseline="-25000" sz="1200"/>
          </a:p>
        </p:txBody>
      </p:sp>
      <p:sp>
        <p:nvSpPr>
          <p:cNvPr id="1064" name="Google Shape;1064;p67"/>
          <p:cNvSpPr/>
          <p:nvPr/>
        </p:nvSpPr>
        <p:spPr>
          <a:xfrm>
            <a:off x="3849400" y="2143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01</a:t>
            </a:r>
            <a:endParaRPr b="1" baseline="-25000" sz="1200"/>
          </a:p>
        </p:txBody>
      </p:sp>
      <p:sp>
        <p:nvSpPr>
          <p:cNvPr id="1065" name="Google Shape;1065;p67"/>
          <p:cNvSpPr/>
          <p:nvPr/>
        </p:nvSpPr>
        <p:spPr>
          <a:xfrm>
            <a:off x="3849400" y="3341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10</a:t>
            </a:r>
            <a:endParaRPr b="1" baseline="-25000" sz="1200"/>
          </a:p>
        </p:txBody>
      </p:sp>
      <p:sp>
        <p:nvSpPr>
          <p:cNvPr id="1066" name="Google Shape;1066;p67"/>
          <p:cNvSpPr/>
          <p:nvPr/>
        </p:nvSpPr>
        <p:spPr>
          <a:xfrm>
            <a:off x="3849400" y="39821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11</a:t>
            </a:r>
            <a:endParaRPr b="1" baseline="-25000" sz="1200"/>
          </a:p>
        </p:txBody>
      </p:sp>
      <p:cxnSp>
        <p:nvCxnSpPr>
          <p:cNvPr id="1067" name="Google Shape;1067;p67"/>
          <p:cNvCxnSpPr/>
          <p:nvPr/>
        </p:nvCxnSpPr>
        <p:spPr>
          <a:xfrm>
            <a:off x="2812075" y="294490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67"/>
          <p:cNvSpPr/>
          <p:nvPr/>
        </p:nvSpPr>
        <p:spPr>
          <a:xfrm>
            <a:off x="3490763" y="1845725"/>
            <a:ext cx="177900" cy="219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67"/>
          <p:cNvSpPr/>
          <p:nvPr/>
        </p:nvSpPr>
        <p:spPr>
          <a:xfrm>
            <a:off x="5205175" y="2006388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70" name="Google Shape;1070;p67"/>
          <p:cNvSpPr/>
          <p:nvPr/>
        </p:nvSpPr>
        <p:spPr>
          <a:xfrm>
            <a:off x="5219425" y="34281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71" name="Google Shape;1071;p67"/>
          <p:cNvSpPr/>
          <p:nvPr/>
        </p:nvSpPr>
        <p:spPr>
          <a:xfrm>
            <a:off x="7551850" y="27580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072" name="Google Shape;1072;p67"/>
          <p:cNvCxnSpPr>
            <a:stCxn id="1064" idx="6"/>
            <a:endCxn id="1069" idx="2"/>
          </p:cNvCxnSpPr>
          <p:nvPr/>
        </p:nvCxnSpPr>
        <p:spPr>
          <a:xfrm flipH="1" rot="10800000">
            <a:off x="4398400" y="2263050"/>
            <a:ext cx="806700" cy="13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67"/>
          <p:cNvCxnSpPr>
            <a:stCxn id="1066" idx="6"/>
            <a:endCxn id="1069" idx="2"/>
          </p:cNvCxnSpPr>
          <p:nvPr/>
        </p:nvCxnSpPr>
        <p:spPr>
          <a:xfrm flipH="1" rot="10800000">
            <a:off x="4398400" y="2263125"/>
            <a:ext cx="806700" cy="197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67"/>
          <p:cNvCxnSpPr>
            <a:stCxn id="1064" idx="6"/>
            <a:endCxn id="1070" idx="2"/>
          </p:cNvCxnSpPr>
          <p:nvPr/>
        </p:nvCxnSpPr>
        <p:spPr>
          <a:xfrm>
            <a:off x="4398400" y="2400750"/>
            <a:ext cx="821100" cy="128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67"/>
          <p:cNvCxnSpPr>
            <a:stCxn id="1066" idx="6"/>
            <a:endCxn id="1070" idx="2"/>
          </p:cNvCxnSpPr>
          <p:nvPr/>
        </p:nvCxnSpPr>
        <p:spPr>
          <a:xfrm flipH="1" rot="10800000">
            <a:off x="4398400" y="3684825"/>
            <a:ext cx="821100" cy="55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67"/>
          <p:cNvCxnSpPr>
            <a:stCxn id="1077" idx="6"/>
            <a:endCxn id="1071" idx="2"/>
          </p:cNvCxnSpPr>
          <p:nvPr/>
        </p:nvCxnSpPr>
        <p:spPr>
          <a:xfrm>
            <a:off x="7166413" y="1563975"/>
            <a:ext cx="385500" cy="14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67"/>
          <p:cNvCxnSpPr>
            <a:stCxn id="1079" idx="6"/>
            <a:endCxn id="1071" idx="2"/>
          </p:cNvCxnSpPr>
          <p:nvPr/>
        </p:nvCxnSpPr>
        <p:spPr>
          <a:xfrm flipH="1" rot="10800000">
            <a:off x="7194613" y="3014975"/>
            <a:ext cx="357300" cy="139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67"/>
          <p:cNvSpPr/>
          <p:nvPr/>
        </p:nvSpPr>
        <p:spPr>
          <a:xfrm>
            <a:off x="5205250" y="13074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81" name="Google Shape;1081;p67"/>
          <p:cNvSpPr/>
          <p:nvPr/>
        </p:nvSpPr>
        <p:spPr>
          <a:xfrm>
            <a:off x="5233450" y="41573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82" name="Google Shape;1082;p67"/>
          <p:cNvSpPr/>
          <p:nvPr/>
        </p:nvSpPr>
        <p:spPr>
          <a:xfrm>
            <a:off x="6617413" y="20062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83" name="Google Shape;1083;p67"/>
          <p:cNvSpPr/>
          <p:nvPr/>
        </p:nvSpPr>
        <p:spPr>
          <a:xfrm>
            <a:off x="6631438" y="34281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77" name="Google Shape;1077;p67"/>
          <p:cNvSpPr/>
          <p:nvPr/>
        </p:nvSpPr>
        <p:spPr>
          <a:xfrm>
            <a:off x="6617413" y="13071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79" name="Google Shape;1079;p67"/>
          <p:cNvSpPr/>
          <p:nvPr/>
        </p:nvSpPr>
        <p:spPr>
          <a:xfrm>
            <a:off x="6645613" y="41570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084" name="Google Shape;1084;p67"/>
          <p:cNvCxnSpPr>
            <a:stCxn id="1083" idx="6"/>
            <a:endCxn id="1071" idx="2"/>
          </p:cNvCxnSpPr>
          <p:nvPr/>
        </p:nvCxnSpPr>
        <p:spPr>
          <a:xfrm flipH="1" rot="10800000">
            <a:off x="7180438" y="3015000"/>
            <a:ext cx="371400" cy="6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67"/>
          <p:cNvCxnSpPr>
            <a:stCxn id="1082" idx="6"/>
            <a:endCxn id="1071" idx="2"/>
          </p:cNvCxnSpPr>
          <p:nvPr/>
        </p:nvCxnSpPr>
        <p:spPr>
          <a:xfrm>
            <a:off x="7166413" y="2263075"/>
            <a:ext cx="385500" cy="75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67"/>
          <p:cNvCxnSpPr>
            <a:stCxn id="1069" idx="6"/>
            <a:endCxn id="1082" idx="2"/>
          </p:cNvCxnSpPr>
          <p:nvPr/>
        </p:nvCxnSpPr>
        <p:spPr>
          <a:xfrm>
            <a:off x="5754175" y="2263188"/>
            <a:ext cx="86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67"/>
          <p:cNvCxnSpPr>
            <a:stCxn id="1070" idx="6"/>
            <a:endCxn id="1083" idx="2"/>
          </p:cNvCxnSpPr>
          <p:nvPr/>
        </p:nvCxnSpPr>
        <p:spPr>
          <a:xfrm>
            <a:off x="5768425" y="3684900"/>
            <a:ext cx="86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67"/>
          <p:cNvCxnSpPr>
            <a:stCxn id="1081" idx="6"/>
            <a:endCxn id="1079" idx="2"/>
          </p:cNvCxnSpPr>
          <p:nvPr/>
        </p:nvCxnSpPr>
        <p:spPr>
          <a:xfrm flipH="1" rot="10800000">
            <a:off x="5782450" y="4413800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67"/>
          <p:cNvCxnSpPr>
            <a:stCxn id="1080" idx="6"/>
            <a:endCxn id="1082" idx="2"/>
          </p:cNvCxnSpPr>
          <p:nvPr/>
        </p:nvCxnSpPr>
        <p:spPr>
          <a:xfrm>
            <a:off x="5754250" y="1564200"/>
            <a:ext cx="863100" cy="69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67"/>
          <p:cNvCxnSpPr>
            <a:stCxn id="1080" idx="6"/>
            <a:endCxn id="1083" idx="2"/>
          </p:cNvCxnSpPr>
          <p:nvPr/>
        </p:nvCxnSpPr>
        <p:spPr>
          <a:xfrm>
            <a:off x="5754250" y="1564200"/>
            <a:ext cx="877200" cy="212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67"/>
          <p:cNvCxnSpPr>
            <a:stCxn id="1080" idx="6"/>
            <a:endCxn id="1079" idx="2"/>
          </p:cNvCxnSpPr>
          <p:nvPr/>
        </p:nvCxnSpPr>
        <p:spPr>
          <a:xfrm>
            <a:off x="5754250" y="1564200"/>
            <a:ext cx="8913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67"/>
          <p:cNvCxnSpPr>
            <a:stCxn id="1069" idx="6"/>
            <a:endCxn id="1077" idx="2"/>
          </p:cNvCxnSpPr>
          <p:nvPr/>
        </p:nvCxnSpPr>
        <p:spPr>
          <a:xfrm flipH="1" rot="10800000">
            <a:off x="5754175" y="1563888"/>
            <a:ext cx="863100" cy="69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67"/>
          <p:cNvCxnSpPr>
            <a:stCxn id="1069" idx="6"/>
            <a:endCxn id="1083" idx="2"/>
          </p:cNvCxnSpPr>
          <p:nvPr/>
        </p:nvCxnSpPr>
        <p:spPr>
          <a:xfrm>
            <a:off x="5754175" y="2263188"/>
            <a:ext cx="877200" cy="142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67"/>
          <p:cNvCxnSpPr>
            <a:stCxn id="1069" idx="6"/>
            <a:endCxn id="1079" idx="2"/>
          </p:cNvCxnSpPr>
          <p:nvPr/>
        </p:nvCxnSpPr>
        <p:spPr>
          <a:xfrm>
            <a:off x="5754175" y="2263188"/>
            <a:ext cx="891300" cy="21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67"/>
          <p:cNvCxnSpPr>
            <a:stCxn id="1070" idx="6"/>
            <a:endCxn id="1077" idx="2"/>
          </p:cNvCxnSpPr>
          <p:nvPr/>
        </p:nvCxnSpPr>
        <p:spPr>
          <a:xfrm flipH="1" rot="10800000">
            <a:off x="5768425" y="1563900"/>
            <a:ext cx="849000" cy="212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67"/>
          <p:cNvCxnSpPr>
            <a:stCxn id="1070" idx="6"/>
            <a:endCxn id="1082" idx="2"/>
          </p:cNvCxnSpPr>
          <p:nvPr/>
        </p:nvCxnSpPr>
        <p:spPr>
          <a:xfrm flipH="1" rot="10800000">
            <a:off x="5768425" y="2263200"/>
            <a:ext cx="849000" cy="142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67"/>
          <p:cNvCxnSpPr>
            <a:stCxn id="1070" idx="6"/>
            <a:endCxn id="1079" idx="2"/>
          </p:cNvCxnSpPr>
          <p:nvPr/>
        </p:nvCxnSpPr>
        <p:spPr>
          <a:xfrm>
            <a:off x="5768425" y="3684900"/>
            <a:ext cx="8772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67"/>
          <p:cNvCxnSpPr>
            <a:stCxn id="1081" idx="6"/>
            <a:endCxn id="1083" idx="2"/>
          </p:cNvCxnSpPr>
          <p:nvPr/>
        </p:nvCxnSpPr>
        <p:spPr>
          <a:xfrm flipH="1" rot="10800000">
            <a:off x="5782450" y="3684800"/>
            <a:ext cx="849000" cy="72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67"/>
          <p:cNvCxnSpPr>
            <a:stCxn id="1081" idx="6"/>
            <a:endCxn id="1082" idx="2"/>
          </p:cNvCxnSpPr>
          <p:nvPr/>
        </p:nvCxnSpPr>
        <p:spPr>
          <a:xfrm flipH="1" rot="10800000">
            <a:off x="5782450" y="2263100"/>
            <a:ext cx="834900" cy="21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67"/>
          <p:cNvCxnSpPr>
            <a:stCxn id="1081" idx="6"/>
            <a:endCxn id="1077" idx="2"/>
          </p:cNvCxnSpPr>
          <p:nvPr/>
        </p:nvCxnSpPr>
        <p:spPr>
          <a:xfrm flipH="1" rot="10800000">
            <a:off x="5782450" y="1564100"/>
            <a:ext cx="8349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67"/>
          <p:cNvCxnSpPr>
            <a:stCxn id="1064" idx="6"/>
            <a:endCxn id="1080" idx="2"/>
          </p:cNvCxnSpPr>
          <p:nvPr/>
        </p:nvCxnSpPr>
        <p:spPr>
          <a:xfrm flipH="1" rot="10800000">
            <a:off x="4398400" y="1564350"/>
            <a:ext cx="807000" cy="8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7"/>
          <p:cNvCxnSpPr>
            <a:stCxn id="1064" idx="6"/>
            <a:endCxn id="1081" idx="2"/>
          </p:cNvCxnSpPr>
          <p:nvPr/>
        </p:nvCxnSpPr>
        <p:spPr>
          <a:xfrm>
            <a:off x="4398400" y="2400750"/>
            <a:ext cx="835200" cy="20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67"/>
          <p:cNvCxnSpPr>
            <a:stCxn id="1066" idx="6"/>
            <a:endCxn id="1080" idx="2"/>
          </p:cNvCxnSpPr>
          <p:nvPr/>
        </p:nvCxnSpPr>
        <p:spPr>
          <a:xfrm flipH="1" rot="10800000">
            <a:off x="4398400" y="1564125"/>
            <a:ext cx="807000" cy="26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7"/>
          <p:cNvCxnSpPr>
            <a:stCxn id="1066" idx="6"/>
            <a:endCxn id="1081" idx="2"/>
          </p:cNvCxnSpPr>
          <p:nvPr/>
        </p:nvCxnSpPr>
        <p:spPr>
          <a:xfrm>
            <a:off x="4398400" y="4238925"/>
            <a:ext cx="835200" cy="17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7"/>
          <p:cNvCxnSpPr>
            <a:stCxn id="1063" idx="6"/>
            <a:endCxn id="1080" idx="2"/>
          </p:cNvCxnSpPr>
          <p:nvPr/>
        </p:nvCxnSpPr>
        <p:spPr>
          <a:xfrm flipH="1" rot="10800000">
            <a:off x="4398400" y="1564100"/>
            <a:ext cx="807000" cy="19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67"/>
          <p:cNvCxnSpPr>
            <a:stCxn id="1063" idx="6"/>
            <a:endCxn id="1069" idx="2"/>
          </p:cNvCxnSpPr>
          <p:nvPr/>
        </p:nvCxnSpPr>
        <p:spPr>
          <a:xfrm>
            <a:off x="4398400" y="1763000"/>
            <a:ext cx="806700" cy="50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7"/>
          <p:cNvCxnSpPr>
            <a:stCxn id="1063" idx="6"/>
            <a:endCxn id="1070" idx="2"/>
          </p:cNvCxnSpPr>
          <p:nvPr/>
        </p:nvCxnSpPr>
        <p:spPr>
          <a:xfrm>
            <a:off x="4398400" y="1763000"/>
            <a:ext cx="821100" cy="192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67"/>
          <p:cNvCxnSpPr>
            <a:stCxn id="1063" idx="6"/>
            <a:endCxn id="1081" idx="2"/>
          </p:cNvCxnSpPr>
          <p:nvPr/>
        </p:nvCxnSpPr>
        <p:spPr>
          <a:xfrm>
            <a:off x="4398400" y="1763000"/>
            <a:ext cx="835200" cy="265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67"/>
          <p:cNvCxnSpPr>
            <a:stCxn id="1065" idx="6"/>
            <a:endCxn id="1080" idx="2"/>
          </p:cNvCxnSpPr>
          <p:nvPr/>
        </p:nvCxnSpPr>
        <p:spPr>
          <a:xfrm flipH="1" rot="10800000">
            <a:off x="4398400" y="1564075"/>
            <a:ext cx="807000" cy="203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67"/>
          <p:cNvCxnSpPr>
            <a:stCxn id="1065" idx="6"/>
            <a:endCxn id="1069" idx="2"/>
          </p:cNvCxnSpPr>
          <p:nvPr/>
        </p:nvCxnSpPr>
        <p:spPr>
          <a:xfrm flipH="1" rot="10800000">
            <a:off x="4398400" y="2263075"/>
            <a:ext cx="806700" cy="133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67"/>
          <p:cNvCxnSpPr>
            <a:stCxn id="1065" idx="6"/>
            <a:endCxn id="1070" idx="2"/>
          </p:cNvCxnSpPr>
          <p:nvPr/>
        </p:nvCxnSpPr>
        <p:spPr>
          <a:xfrm>
            <a:off x="4398400" y="3598075"/>
            <a:ext cx="821100" cy="8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67"/>
          <p:cNvCxnSpPr>
            <a:stCxn id="1065" idx="6"/>
            <a:endCxn id="1081" idx="2"/>
          </p:cNvCxnSpPr>
          <p:nvPr/>
        </p:nvCxnSpPr>
        <p:spPr>
          <a:xfrm>
            <a:off x="4398400" y="3598075"/>
            <a:ext cx="835200" cy="8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13" name="Google Shape;1113;p67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14" name="Google Shape;1114;p67"/>
          <p:cNvSpPr txBox="1"/>
          <p:nvPr/>
        </p:nvSpPr>
        <p:spPr>
          <a:xfrm>
            <a:off x="3903850" y="2781700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5" name="Google Shape;1115;p67"/>
          <p:cNvSpPr txBox="1"/>
          <p:nvPr/>
        </p:nvSpPr>
        <p:spPr>
          <a:xfrm>
            <a:off x="5287975" y="2812050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6" name="Google Shape;1116;p67"/>
          <p:cNvSpPr txBox="1"/>
          <p:nvPr/>
        </p:nvSpPr>
        <p:spPr>
          <a:xfrm>
            <a:off x="6685900" y="2705375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22" name="Google Shape;1122;p68"/>
          <p:cNvGraphicFramePr/>
          <p:nvPr/>
        </p:nvGraphicFramePr>
        <p:xfrm>
          <a:off x="38063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28" name="Google Shape;1128;p69"/>
          <p:cNvGraphicFramePr/>
          <p:nvPr/>
        </p:nvGraphicFramePr>
        <p:xfrm>
          <a:off x="38063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34" name="Google Shape;1134;p70"/>
          <p:cNvGraphicFramePr/>
          <p:nvPr/>
        </p:nvGraphicFramePr>
        <p:xfrm>
          <a:off x="38063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140" name="Google Shape;1140;p71"/>
          <p:cNvSpPr txBox="1"/>
          <p:nvPr/>
        </p:nvSpPr>
        <p:spPr>
          <a:xfrm>
            <a:off x="311700" y="1266325"/>
            <a:ext cx="77976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Recall: Our network learns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weights for each cell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41" name="Google Shape;1141;p71"/>
          <p:cNvGraphicFramePr/>
          <p:nvPr/>
        </p:nvGraphicFramePr>
        <p:xfrm>
          <a:off x="5528925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34" name="Google Shape;134;p18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8"/>
          <p:cNvCxnSpPr/>
          <p:nvPr/>
        </p:nvCxnSpPr>
        <p:spPr>
          <a:xfrm flipH="1" rot="10800000">
            <a:off x="5378125" y="2183675"/>
            <a:ext cx="1040700" cy="181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47" name="Google Shape;1147;p72"/>
          <p:cNvGraphicFramePr/>
          <p:nvPr/>
        </p:nvGraphicFramePr>
        <p:xfrm>
          <a:off x="1959850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8" name="Google Shape;1148;p72"/>
          <p:cNvGraphicFramePr/>
          <p:nvPr/>
        </p:nvGraphicFramePr>
        <p:xfrm>
          <a:off x="467650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9" name="Google Shape;1149;p72"/>
          <p:cNvSpPr/>
          <p:nvPr/>
        </p:nvSpPr>
        <p:spPr>
          <a:xfrm>
            <a:off x="1497163" y="16614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50" name="Google Shape;1150;p72"/>
          <p:cNvCxnSpPr>
            <a:stCxn id="1149" idx="3"/>
            <a:endCxn id="1149" idx="7"/>
          </p:cNvCxnSpPr>
          <p:nvPr/>
        </p:nvCxnSpPr>
        <p:spPr>
          <a:xfrm flipH="1" rot="10800000">
            <a:off x="1541536" y="17045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72"/>
          <p:cNvCxnSpPr>
            <a:stCxn id="1149" idx="1"/>
            <a:endCxn id="1149" idx="5"/>
          </p:cNvCxnSpPr>
          <p:nvPr/>
        </p:nvCxnSpPr>
        <p:spPr>
          <a:xfrm>
            <a:off x="1541536" y="17045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p72"/>
          <p:cNvSpPr txBox="1"/>
          <p:nvPr/>
        </p:nvSpPr>
        <p:spPr>
          <a:xfrm>
            <a:off x="3061309" y="15652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53" name="Google Shape;1153;p72"/>
          <p:cNvGraphicFramePr/>
          <p:nvPr/>
        </p:nvGraphicFramePr>
        <p:xfrm>
          <a:off x="1959850" y="230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4" name="Google Shape;1154;p72"/>
          <p:cNvGraphicFramePr/>
          <p:nvPr/>
        </p:nvGraphicFramePr>
        <p:xfrm>
          <a:off x="467650" y="230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5" name="Google Shape;1155;p72"/>
          <p:cNvSpPr/>
          <p:nvPr/>
        </p:nvSpPr>
        <p:spPr>
          <a:xfrm>
            <a:off x="1497163" y="255482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56" name="Google Shape;1156;p72"/>
          <p:cNvCxnSpPr>
            <a:stCxn id="1155" idx="3"/>
            <a:endCxn id="1155" idx="7"/>
          </p:cNvCxnSpPr>
          <p:nvPr/>
        </p:nvCxnSpPr>
        <p:spPr>
          <a:xfrm flipH="1" rot="10800000">
            <a:off x="1541536" y="259787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72"/>
          <p:cNvCxnSpPr>
            <a:stCxn id="1155" idx="1"/>
            <a:endCxn id="1155" idx="5"/>
          </p:cNvCxnSpPr>
          <p:nvPr/>
        </p:nvCxnSpPr>
        <p:spPr>
          <a:xfrm>
            <a:off x="1541536" y="259788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72"/>
          <p:cNvSpPr txBox="1"/>
          <p:nvPr/>
        </p:nvSpPr>
        <p:spPr>
          <a:xfrm>
            <a:off x="3061309" y="245857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59" name="Google Shape;1159;p72"/>
          <p:cNvGraphicFramePr/>
          <p:nvPr/>
        </p:nvGraphicFramePr>
        <p:xfrm>
          <a:off x="1959850" y="3198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0" name="Google Shape;1160;p72"/>
          <p:cNvGraphicFramePr/>
          <p:nvPr/>
        </p:nvGraphicFramePr>
        <p:xfrm>
          <a:off x="467650" y="3198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1" name="Google Shape;1161;p72"/>
          <p:cNvSpPr/>
          <p:nvPr/>
        </p:nvSpPr>
        <p:spPr>
          <a:xfrm>
            <a:off x="1497163" y="34481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62" name="Google Shape;1162;p72"/>
          <p:cNvCxnSpPr>
            <a:stCxn id="1161" idx="3"/>
            <a:endCxn id="1161" idx="7"/>
          </p:cNvCxnSpPr>
          <p:nvPr/>
        </p:nvCxnSpPr>
        <p:spPr>
          <a:xfrm flipH="1" rot="10800000">
            <a:off x="1541536" y="34912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72"/>
          <p:cNvCxnSpPr>
            <a:stCxn id="1161" idx="1"/>
            <a:endCxn id="1161" idx="5"/>
          </p:cNvCxnSpPr>
          <p:nvPr/>
        </p:nvCxnSpPr>
        <p:spPr>
          <a:xfrm>
            <a:off x="1541536" y="34912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72"/>
          <p:cNvSpPr txBox="1"/>
          <p:nvPr/>
        </p:nvSpPr>
        <p:spPr>
          <a:xfrm>
            <a:off x="3061309" y="33519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65" name="Google Shape;1165;p72"/>
          <p:cNvGraphicFramePr/>
          <p:nvPr/>
        </p:nvGraphicFramePr>
        <p:xfrm>
          <a:off x="1959850" y="409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6" name="Google Shape;1166;p72"/>
          <p:cNvGraphicFramePr/>
          <p:nvPr/>
        </p:nvGraphicFramePr>
        <p:xfrm>
          <a:off x="467650" y="409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167" name="Google Shape;1167;p72"/>
          <p:cNvSpPr/>
          <p:nvPr/>
        </p:nvSpPr>
        <p:spPr>
          <a:xfrm>
            <a:off x="1497163" y="434152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68" name="Google Shape;1168;p72"/>
          <p:cNvCxnSpPr>
            <a:stCxn id="1167" idx="3"/>
            <a:endCxn id="1167" idx="7"/>
          </p:cNvCxnSpPr>
          <p:nvPr/>
        </p:nvCxnSpPr>
        <p:spPr>
          <a:xfrm flipH="1" rot="10800000">
            <a:off x="1541536" y="438457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2"/>
          <p:cNvCxnSpPr>
            <a:stCxn id="1167" idx="1"/>
            <a:endCxn id="1167" idx="5"/>
          </p:cNvCxnSpPr>
          <p:nvPr/>
        </p:nvCxnSpPr>
        <p:spPr>
          <a:xfrm>
            <a:off x="1541536" y="438458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2"/>
          <p:cNvSpPr txBox="1"/>
          <p:nvPr/>
        </p:nvSpPr>
        <p:spPr>
          <a:xfrm>
            <a:off x="3061309" y="424527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176" name="Google Shape;1176;p73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</a:t>
            </a:r>
            <a:r>
              <a:rPr lang="en"/>
              <a:t>across the larger diagonal?</a:t>
            </a:r>
            <a:endParaRPr/>
          </a:p>
        </p:txBody>
      </p:sp>
      <p:graphicFrame>
        <p:nvGraphicFramePr>
          <p:cNvPr id="1177" name="Google Shape;1177;p73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78" name="Google Shape;1178;p73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79" name="Google Shape;1179;p73"/>
          <p:cNvCxnSpPr>
            <a:stCxn id="1178" idx="3"/>
            <a:endCxn id="1178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3"/>
          <p:cNvCxnSpPr>
            <a:stCxn id="1178" idx="1"/>
            <a:endCxn id="1178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81" name="Google Shape;1181;p73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2" name="Google Shape;1182;p73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3" name="Google Shape;1183;p73"/>
          <p:cNvSpPr/>
          <p:nvPr/>
        </p:nvSpPr>
        <p:spPr>
          <a:xfrm>
            <a:off x="1594175" y="1768148"/>
            <a:ext cx="2267950" cy="361450"/>
          </a:xfrm>
          <a:custGeom>
            <a:rect b="b" l="l" r="r" t="t"/>
            <a:pathLst>
              <a:path extrusionOk="0" h="14458" w="90718">
                <a:moveTo>
                  <a:pt x="0" y="14458"/>
                </a:moveTo>
                <a:cubicBezTo>
                  <a:pt x="8944" y="12052"/>
                  <a:pt x="38541" y="181"/>
                  <a:pt x="53661" y="20"/>
                </a:cubicBezTo>
                <a:cubicBezTo>
                  <a:pt x="68781" y="-140"/>
                  <a:pt x="84542" y="11249"/>
                  <a:pt x="90718" y="1349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4" name="Google Shape;1184;p73"/>
          <p:cNvSpPr txBox="1"/>
          <p:nvPr/>
        </p:nvSpPr>
        <p:spPr>
          <a:xfrm>
            <a:off x="6219401" y="2331950"/>
            <a:ext cx="40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85" name="Google Shape;1185;p73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191" name="Google Shape;1191;p74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192" name="Google Shape;1192;p74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93" name="Google Shape;1193;p74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94" name="Google Shape;1194;p74"/>
          <p:cNvCxnSpPr>
            <a:stCxn id="1193" idx="3"/>
            <a:endCxn id="1193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74"/>
          <p:cNvCxnSpPr>
            <a:stCxn id="1193" idx="1"/>
            <a:endCxn id="1193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96" name="Google Shape;1196;p74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7" name="Google Shape;1197;p74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8" name="Google Shape;1198;p74"/>
          <p:cNvSpPr/>
          <p:nvPr/>
        </p:nvSpPr>
        <p:spPr>
          <a:xfrm>
            <a:off x="1808850" y="1768150"/>
            <a:ext cx="2053175" cy="357113"/>
          </a:xfrm>
          <a:custGeom>
            <a:rect b="b" l="l" r="r" t="t"/>
            <a:pathLst>
              <a:path extrusionOk="0" h="14458" w="90718">
                <a:moveTo>
                  <a:pt x="0" y="14458"/>
                </a:moveTo>
                <a:cubicBezTo>
                  <a:pt x="8944" y="12052"/>
                  <a:pt x="38541" y="181"/>
                  <a:pt x="53661" y="20"/>
                </a:cubicBezTo>
                <a:cubicBezTo>
                  <a:pt x="68781" y="-140"/>
                  <a:pt x="84542" y="11249"/>
                  <a:pt x="90718" y="1349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9" name="Google Shape;1199;p74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00" name="Google Shape;1200;p74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06" name="Google Shape;1206;p75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07" name="Google Shape;1207;p75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08" name="Google Shape;1208;p75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09" name="Google Shape;1209;p75"/>
          <p:cNvCxnSpPr>
            <a:stCxn id="1208" idx="3"/>
            <a:endCxn id="1208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75"/>
          <p:cNvCxnSpPr>
            <a:stCxn id="1208" idx="1"/>
            <a:endCxn id="1208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1" name="Google Shape;1211;p75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2" name="Google Shape;1212;p75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3" name="Google Shape;1213;p75"/>
          <p:cNvSpPr/>
          <p:nvPr/>
        </p:nvSpPr>
        <p:spPr>
          <a:xfrm>
            <a:off x="2191700" y="1768150"/>
            <a:ext cx="1670345" cy="357113"/>
          </a:xfrm>
          <a:custGeom>
            <a:rect b="b" l="l" r="r" t="t"/>
            <a:pathLst>
              <a:path extrusionOk="0" h="14458" w="90718">
                <a:moveTo>
                  <a:pt x="0" y="14458"/>
                </a:moveTo>
                <a:cubicBezTo>
                  <a:pt x="8944" y="12052"/>
                  <a:pt x="38541" y="181"/>
                  <a:pt x="53661" y="20"/>
                </a:cubicBezTo>
                <a:cubicBezTo>
                  <a:pt x="68781" y="-140"/>
                  <a:pt x="84542" y="11249"/>
                  <a:pt x="90718" y="1349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4" name="Google Shape;1214;p75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15" name="Google Shape;1215;p75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21" name="Google Shape;1221;p76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22" name="Google Shape;1222;p76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23" name="Google Shape;1223;p76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24" name="Google Shape;1224;p76"/>
          <p:cNvCxnSpPr>
            <a:stCxn id="1223" idx="3"/>
            <a:endCxn id="1223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76"/>
          <p:cNvCxnSpPr>
            <a:stCxn id="1223" idx="1"/>
            <a:endCxn id="1223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26" name="Google Shape;1226;p76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7" name="Google Shape;1227;p76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8" name="Google Shape;1228;p76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9" name="Google Shape;1229;p76"/>
          <p:cNvSpPr/>
          <p:nvPr/>
        </p:nvSpPr>
        <p:spPr>
          <a:xfrm>
            <a:off x="1461825" y="1871827"/>
            <a:ext cx="2424375" cy="642775"/>
          </a:xfrm>
          <a:custGeom>
            <a:rect b="b" l="l" r="r" t="t"/>
            <a:pathLst>
              <a:path extrusionOk="0" h="25711" w="96975">
                <a:moveTo>
                  <a:pt x="0" y="25711"/>
                </a:moveTo>
                <a:cubicBezTo>
                  <a:pt x="11149" y="21500"/>
                  <a:pt x="50734" y="3052"/>
                  <a:pt x="66896" y="445"/>
                </a:cubicBezTo>
                <a:cubicBezTo>
                  <a:pt x="83059" y="-2162"/>
                  <a:pt x="91962" y="8466"/>
                  <a:pt x="96975" y="1007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30" name="Google Shape;1230;p76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36" name="Google Shape;1236;p77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37" name="Google Shape;1237;p77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38" name="Google Shape;1238;p77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39" name="Google Shape;1239;p77"/>
          <p:cNvCxnSpPr>
            <a:stCxn id="1238" idx="3"/>
            <a:endCxn id="1238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77"/>
          <p:cNvCxnSpPr>
            <a:stCxn id="1238" idx="1"/>
            <a:endCxn id="1238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41" name="Google Shape;1241;p77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77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3" name="Google Shape;1243;p77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4" name="Google Shape;1244;p77"/>
          <p:cNvSpPr/>
          <p:nvPr/>
        </p:nvSpPr>
        <p:spPr>
          <a:xfrm>
            <a:off x="1808850" y="1871825"/>
            <a:ext cx="2077447" cy="624713"/>
          </a:xfrm>
          <a:custGeom>
            <a:rect b="b" l="l" r="r" t="t"/>
            <a:pathLst>
              <a:path extrusionOk="0" h="25711" w="96975">
                <a:moveTo>
                  <a:pt x="0" y="25711"/>
                </a:moveTo>
                <a:cubicBezTo>
                  <a:pt x="11149" y="21500"/>
                  <a:pt x="50734" y="3052"/>
                  <a:pt x="66896" y="445"/>
                </a:cubicBezTo>
                <a:cubicBezTo>
                  <a:pt x="83059" y="-2162"/>
                  <a:pt x="91962" y="8466"/>
                  <a:pt x="96975" y="1007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45" name="Google Shape;1245;p77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51" name="Google Shape;1251;p78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52" name="Google Shape;1252;p78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53" name="Google Shape;1253;p78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54" name="Google Shape;1254;p78"/>
          <p:cNvCxnSpPr>
            <a:stCxn id="1253" idx="3"/>
            <a:endCxn id="1253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78"/>
          <p:cNvCxnSpPr>
            <a:stCxn id="1253" idx="1"/>
            <a:endCxn id="1253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56" name="Google Shape;1256;p78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7" name="Google Shape;1257;p78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8" name="Google Shape;1258;p78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9" name="Google Shape;1259;p78"/>
          <p:cNvSpPr/>
          <p:nvPr/>
        </p:nvSpPr>
        <p:spPr>
          <a:xfrm>
            <a:off x="2219825" y="1871825"/>
            <a:ext cx="1666515" cy="649653"/>
          </a:xfrm>
          <a:custGeom>
            <a:rect b="b" l="l" r="r" t="t"/>
            <a:pathLst>
              <a:path extrusionOk="0" h="25711" w="96975">
                <a:moveTo>
                  <a:pt x="0" y="25711"/>
                </a:moveTo>
                <a:cubicBezTo>
                  <a:pt x="11149" y="21500"/>
                  <a:pt x="50734" y="3052"/>
                  <a:pt x="66896" y="445"/>
                </a:cubicBezTo>
                <a:cubicBezTo>
                  <a:pt x="83059" y="-2162"/>
                  <a:pt x="91962" y="8466"/>
                  <a:pt x="96975" y="1007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60" name="Google Shape;1260;p78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66" name="Google Shape;1266;p79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67" name="Google Shape;1267;p79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68" name="Google Shape;1268;p79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69" name="Google Shape;1269;p79"/>
          <p:cNvCxnSpPr>
            <a:stCxn id="1268" idx="3"/>
            <a:endCxn id="1268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79"/>
          <p:cNvCxnSpPr>
            <a:stCxn id="1268" idx="1"/>
            <a:endCxn id="1268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71" name="Google Shape;1271;p79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2" name="Google Shape;1272;p79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3" name="Google Shape;1273;p79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4" name="Google Shape;1274;p79"/>
          <p:cNvSpPr/>
          <p:nvPr/>
        </p:nvSpPr>
        <p:spPr>
          <a:xfrm>
            <a:off x="1443800" y="1843067"/>
            <a:ext cx="2418325" cy="1098650"/>
          </a:xfrm>
          <a:custGeom>
            <a:rect b="b" l="l" r="r" t="t"/>
            <a:pathLst>
              <a:path extrusionOk="0" h="43946" w="96733">
                <a:moveTo>
                  <a:pt x="0" y="43946"/>
                </a:moveTo>
                <a:cubicBezTo>
                  <a:pt x="11229" y="36847"/>
                  <a:pt x="51254" y="6808"/>
                  <a:pt x="67376" y="1354"/>
                </a:cubicBezTo>
                <a:cubicBezTo>
                  <a:pt x="83498" y="-4100"/>
                  <a:pt x="91840" y="9576"/>
                  <a:pt x="96733" y="1122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75" name="Google Shape;1275;p79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81" name="Google Shape;1281;p80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82" name="Google Shape;1282;p80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83" name="Google Shape;1283;p80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84" name="Google Shape;1284;p80"/>
          <p:cNvCxnSpPr>
            <a:stCxn id="1283" idx="3"/>
            <a:endCxn id="1283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0"/>
          <p:cNvCxnSpPr>
            <a:stCxn id="1283" idx="1"/>
            <a:endCxn id="1283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86" name="Google Shape;1286;p80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7" name="Google Shape;1287;p80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8" name="Google Shape;1288;p80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9" name="Google Shape;1289;p80"/>
          <p:cNvSpPr/>
          <p:nvPr/>
        </p:nvSpPr>
        <p:spPr>
          <a:xfrm>
            <a:off x="1808850" y="1843075"/>
            <a:ext cx="2053158" cy="1101946"/>
          </a:xfrm>
          <a:custGeom>
            <a:rect b="b" l="l" r="r" t="t"/>
            <a:pathLst>
              <a:path extrusionOk="0" h="43946" w="96733">
                <a:moveTo>
                  <a:pt x="0" y="43946"/>
                </a:moveTo>
                <a:cubicBezTo>
                  <a:pt x="11229" y="36847"/>
                  <a:pt x="51254" y="6808"/>
                  <a:pt x="67376" y="1354"/>
                </a:cubicBezTo>
                <a:cubicBezTo>
                  <a:pt x="83498" y="-4100"/>
                  <a:pt x="91840" y="9576"/>
                  <a:pt x="96733" y="1122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90" name="Google Shape;1290;p80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96" name="Google Shape;1296;p81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97" name="Google Shape;1297;p81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98" name="Google Shape;1298;p81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99" name="Google Shape;1299;p81"/>
          <p:cNvCxnSpPr>
            <a:stCxn id="1298" idx="3"/>
            <a:endCxn id="1298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81"/>
          <p:cNvCxnSpPr>
            <a:stCxn id="1298" idx="1"/>
            <a:endCxn id="1298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01" name="Google Shape;1301;p81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2" name="Google Shape;1302;p81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3" name="Google Shape;1303;p81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4" name="Google Shape;1304;p81"/>
          <p:cNvSpPr/>
          <p:nvPr/>
        </p:nvSpPr>
        <p:spPr>
          <a:xfrm>
            <a:off x="2191701" y="1843075"/>
            <a:ext cx="1670337" cy="1101946"/>
          </a:xfrm>
          <a:custGeom>
            <a:rect b="b" l="l" r="r" t="t"/>
            <a:pathLst>
              <a:path extrusionOk="0" h="43946" w="96733">
                <a:moveTo>
                  <a:pt x="0" y="43946"/>
                </a:moveTo>
                <a:cubicBezTo>
                  <a:pt x="11229" y="36847"/>
                  <a:pt x="51254" y="6808"/>
                  <a:pt x="67376" y="1354"/>
                </a:cubicBezTo>
                <a:cubicBezTo>
                  <a:pt x="83498" y="-4100"/>
                  <a:pt x="91840" y="9576"/>
                  <a:pt x="96733" y="1122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305" name="Google Shape;1305;p81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48" name="Google Shape;148;p19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9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731400" y="2884925"/>
            <a:ext cx="2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311" name="Google Shape;1311;p8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such a filter allows us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the number of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Capture features all over the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process of applying a filter (or kernel) is called a convolution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317" name="Google Shape;1317;p83"/>
          <p:cNvSpPr txBox="1"/>
          <p:nvPr>
            <p:ph idx="1" type="body"/>
          </p:nvPr>
        </p:nvSpPr>
        <p:spPr>
          <a:xfrm>
            <a:off x="311700" y="1266325"/>
            <a:ext cx="85206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</a:t>
            </a:r>
            <a:r>
              <a:rPr lang="en"/>
              <a:t>reduce the weights even further, another phase is done after convolution called Pooling:</a:t>
            </a:r>
            <a:endParaRPr/>
          </a:p>
        </p:txBody>
      </p:sp>
      <p:graphicFrame>
        <p:nvGraphicFramePr>
          <p:cNvPr id="1318" name="Google Shape;1318;p83"/>
          <p:cNvGraphicFramePr/>
          <p:nvPr/>
        </p:nvGraphicFramePr>
        <p:xfrm>
          <a:off x="678275" y="26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9" name="Google Shape;1319;p83"/>
          <p:cNvSpPr txBox="1"/>
          <p:nvPr/>
        </p:nvSpPr>
        <p:spPr>
          <a:xfrm>
            <a:off x="2041525" y="3038138"/>
            <a:ext cx="2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20" name="Google Shape;1320;p83"/>
          <p:cNvGraphicFramePr/>
          <p:nvPr/>
        </p:nvGraphicFramePr>
        <p:xfrm>
          <a:off x="2539125" y="26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1" name="Google Shape;1321;p83"/>
          <p:cNvGraphicFramePr/>
          <p:nvPr/>
        </p:nvGraphicFramePr>
        <p:xfrm>
          <a:off x="5172275" y="198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2" name="Google Shape;1322;p83"/>
          <p:cNvGraphicFramePr/>
          <p:nvPr/>
        </p:nvGraphicFramePr>
        <p:xfrm>
          <a:off x="5172275" y="376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23" name="Google Shape;1323;p83"/>
          <p:cNvCxnSpPr/>
          <p:nvPr/>
        </p:nvCxnSpPr>
        <p:spPr>
          <a:xfrm flipH="1" rot="10800000">
            <a:off x="3699700" y="2376300"/>
            <a:ext cx="1467900" cy="82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83"/>
          <p:cNvCxnSpPr/>
          <p:nvPr/>
        </p:nvCxnSpPr>
        <p:spPr>
          <a:xfrm>
            <a:off x="3699700" y="3212425"/>
            <a:ext cx="1473900" cy="9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83"/>
          <p:cNvSpPr txBox="1"/>
          <p:nvPr/>
        </p:nvSpPr>
        <p:spPr>
          <a:xfrm>
            <a:off x="6448925" y="2081475"/>
            <a:ext cx="17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 Pooling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6" name="Google Shape;1326;p83"/>
          <p:cNvSpPr txBox="1"/>
          <p:nvPr/>
        </p:nvSpPr>
        <p:spPr>
          <a:xfrm>
            <a:off x="6448925" y="3959600"/>
            <a:ext cx="17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Pooling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pic>
        <p:nvPicPr>
          <p:cNvPr id="1332" name="Google Shape;133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00" y="1217548"/>
            <a:ext cx="6687202" cy="357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84"/>
          <p:cNvSpPr txBox="1"/>
          <p:nvPr/>
        </p:nvSpPr>
        <p:spPr>
          <a:xfrm>
            <a:off x="110425" y="4644200"/>
            <a:ext cx="882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from</a:t>
            </a:r>
            <a:r>
              <a:rPr lang="en" sz="900"/>
              <a:t> </a:t>
            </a:r>
            <a:r>
              <a:rPr lang="en" sz="1000" u="sng">
                <a:solidFill>
                  <a:srgbClr val="7890C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https://towardsdatascience.com/a-comprehensive-guide-to-convolutional-neural-networks-the-eli5-way-3bd2b1164a53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339" name="Google Shape;1339;p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Main a</a:t>
            </a:r>
            <a:r>
              <a:rPr lang="en"/>
              <a:t>pplication: Computer vision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345" name="Google Shape;1345;p86"/>
          <p:cNvSpPr txBox="1"/>
          <p:nvPr>
            <p:ph idx="1" type="body"/>
          </p:nvPr>
        </p:nvSpPr>
        <p:spPr>
          <a:xfrm>
            <a:off x="311700" y="1061775"/>
            <a:ext cx="85206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sequences of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Intuition: What a word is / might be in a sentence is easier to figure out if you know the words around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Predicting the next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Speech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 Tagging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351" name="Google Shape;1351;p87"/>
          <p:cNvSpPr/>
          <p:nvPr/>
        </p:nvSpPr>
        <p:spPr>
          <a:xfrm>
            <a:off x="666650" y="15401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</a:t>
            </a:r>
            <a:endParaRPr b="1" baseline="-25000" sz="1200"/>
          </a:p>
        </p:txBody>
      </p:sp>
      <p:sp>
        <p:nvSpPr>
          <p:cNvPr id="1352" name="Google Shape;1352;p87"/>
          <p:cNvSpPr/>
          <p:nvPr/>
        </p:nvSpPr>
        <p:spPr>
          <a:xfrm>
            <a:off x="666650" y="21470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353" name="Google Shape;1353;p87"/>
          <p:cNvSpPr/>
          <p:nvPr/>
        </p:nvSpPr>
        <p:spPr>
          <a:xfrm>
            <a:off x="2841050" y="2422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r>
              <a:rPr b="1" baseline="-25000" lang="en" sz="1200"/>
              <a:t>0</a:t>
            </a:r>
            <a:endParaRPr b="1" baseline="-25000" sz="1200"/>
          </a:p>
        </p:txBody>
      </p:sp>
      <p:sp>
        <p:nvSpPr>
          <p:cNvPr id="1354" name="Google Shape;1354;p87"/>
          <p:cNvSpPr/>
          <p:nvPr/>
        </p:nvSpPr>
        <p:spPr>
          <a:xfrm>
            <a:off x="2848125" y="31039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355" name="Google Shape;1355;p87"/>
          <p:cNvSpPr/>
          <p:nvPr/>
        </p:nvSpPr>
        <p:spPr>
          <a:xfrm>
            <a:off x="1734650" y="21410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56" name="Google Shape;1356;p87"/>
          <p:cNvSpPr/>
          <p:nvPr/>
        </p:nvSpPr>
        <p:spPr>
          <a:xfrm>
            <a:off x="3947550" y="24226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57" name="Google Shape;1357;p87"/>
          <p:cNvSpPr/>
          <p:nvPr/>
        </p:nvSpPr>
        <p:spPr>
          <a:xfrm>
            <a:off x="2841150" y="17967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358" name="Google Shape;1358;p87"/>
          <p:cNvCxnSpPr>
            <a:stCxn id="1352" idx="6"/>
            <a:endCxn id="1355" idx="2"/>
          </p:cNvCxnSpPr>
          <p:nvPr/>
        </p:nvCxnSpPr>
        <p:spPr>
          <a:xfrm flipH="1" rot="10800000">
            <a:off x="1215650" y="2397825"/>
            <a:ext cx="5190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87"/>
          <p:cNvCxnSpPr>
            <a:stCxn id="1360" idx="6"/>
            <a:endCxn id="1357" idx="2"/>
          </p:cNvCxnSpPr>
          <p:nvPr/>
        </p:nvCxnSpPr>
        <p:spPr>
          <a:xfrm>
            <a:off x="2290713" y="1796925"/>
            <a:ext cx="550500" cy="25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87"/>
          <p:cNvSpPr/>
          <p:nvPr/>
        </p:nvSpPr>
        <p:spPr>
          <a:xfrm>
            <a:off x="1741713" y="15401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61" name="Google Shape;1361;p87"/>
          <p:cNvSpPr/>
          <p:nvPr/>
        </p:nvSpPr>
        <p:spPr>
          <a:xfrm>
            <a:off x="3947550" y="31039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362" name="Google Shape;1362;p87"/>
          <p:cNvCxnSpPr>
            <a:stCxn id="1355" idx="6"/>
            <a:endCxn id="1357" idx="2"/>
          </p:cNvCxnSpPr>
          <p:nvPr/>
        </p:nvCxnSpPr>
        <p:spPr>
          <a:xfrm flipH="1" rot="10800000">
            <a:off x="2283650" y="2053450"/>
            <a:ext cx="557400" cy="34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87"/>
          <p:cNvCxnSpPr>
            <a:stCxn id="1352" idx="6"/>
            <a:endCxn id="1360" idx="2"/>
          </p:cNvCxnSpPr>
          <p:nvPr/>
        </p:nvCxnSpPr>
        <p:spPr>
          <a:xfrm flipH="1" rot="10800000">
            <a:off x="1215650" y="1796925"/>
            <a:ext cx="526200" cy="60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87"/>
          <p:cNvCxnSpPr>
            <a:stCxn id="1351" idx="6"/>
            <a:endCxn id="1360" idx="2"/>
          </p:cNvCxnSpPr>
          <p:nvPr/>
        </p:nvCxnSpPr>
        <p:spPr>
          <a:xfrm>
            <a:off x="1215650" y="1796925"/>
            <a:ext cx="526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7"/>
          <p:cNvCxnSpPr>
            <a:stCxn id="1351" idx="6"/>
            <a:endCxn id="1355" idx="2"/>
          </p:cNvCxnSpPr>
          <p:nvPr/>
        </p:nvCxnSpPr>
        <p:spPr>
          <a:xfrm>
            <a:off x="1215650" y="1796925"/>
            <a:ext cx="5190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87"/>
          <p:cNvCxnSpPr>
            <a:stCxn id="1357" idx="6"/>
            <a:endCxn id="1356" idx="2"/>
          </p:cNvCxnSpPr>
          <p:nvPr/>
        </p:nvCxnSpPr>
        <p:spPr>
          <a:xfrm>
            <a:off x="3390150" y="2053575"/>
            <a:ext cx="557400" cy="6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87"/>
          <p:cNvCxnSpPr>
            <a:stCxn id="1353" idx="6"/>
            <a:endCxn id="1356" idx="2"/>
          </p:cNvCxnSpPr>
          <p:nvPr/>
        </p:nvCxnSpPr>
        <p:spPr>
          <a:xfrm>
            <a:off x="3390050" y="2679450"/>
            <a:ext cx="5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87"/>
          <p:cNvCxnSpPr>
            <a:stCxn id="1353" idx="6"/>
            <a:endCxn id="1361" idx="2"/>
          </p:cNvCxnSpPr>
          <p:nvPr/>
        </p:nvCxnSpPr>
        <p:spPr>
          <a:xfrm>
            <a:off x="3390050" y="2679450"/>
            <a:ext cx="5574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87"/>
          <p:cNvCxnSpPr>
            <a:stCxn id="1354" idx="6"/>
            <a:endCxn id="1356" idx="2"/>
          </p:cNvCxnSpPr>
          <p:nvPr/>
        </p:nvCxnSpPr>
        <p:spPr>
          <a:xfrm flipH="1" rot="10800000">
            <a:off x="3397125" y="2679425"/>
            <a:ext cx="5505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87"/>
          <p:cNvCxnSpPr>
            <a:stCxn id="1354" idx="6"/>
            <a:endCxn id="1361" idx="2"/>
          </p:cNvCxnSpPr>
          <p:nvPr/>
        </p:nvCxnSpPr>
        <p:spPr>
          <a:xfrm>
            <a:off x="3397125" y="3360725"/>
            <a:ext cx="550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87"/>
          <p:cNvCxnSpPr>
            <a:stCxn id="1357" idx="6"/>
            <a:endCxn id="1361" idx="2"/>
          </p:cNvCxnSpPr>
          <p:nvPr/>
        </p:nvCxnSpPr>
        <p:spPr>
          <a:xfrm>
            <a:off x="3390150" y="2053575"/>
            <a:ext cx="557400" cy="130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87"/>
          <p:cNvSpPr/>
          <p:nvPr/>
        </p:nvSpPr>
        <p:spPr>
          <a:xfrm>
            <a:off x="4833850" y="27633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373" name="Google Shape;1373;p87"/>
          <p:cNvCxnSpPr>
            <a:stCxn id="1356" idx="6"/>
            <a:endCxn id="1372" idx="2"/>
          </p:cNvCxnSpPr>
          <p:nvPr/>
        </p:nvCxnSpPr>
        <p:spPr>
          <a:xfrm>
            <a:off x="4496550" y="2679450"/>
            <a:ext cx="337200" cy="34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87"/>
          <p:cNvCxnSpPr>
            <a:stCxn id="1361" idx="6"/>
            <a:endCxn id="1372" idx="2"/>
          </p:cNvCxnSpPr>
          <p:nvPr/>
        </p:nvCxnSpPr>
        <p:spPr>
          <a:xfrm flipH="1" rot="10800000">
            <a:off x="4496550" y="3020225"/>
            <a:ext cx="337200" cy="34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5" name="Google Shape;1375;p87"/>
          <p:cNvSpPr/>
          <p:nvPr/>
        </p:nvSpPr>
        <p:spPr>
          <a:xfrm>
            <a:off x="4833850" y="33606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r>
              <a:rPr b="1" baseline="-25000" lang="en" sz="1200"/>
              <a:t>0</a:t>
            </a:r>
            <a:endParaRPr b="1" baseline="-25000" sz="1200"/>
          </a:p>
        </p:txBody>
      </p:sp>
      <p:sp>
        <p:nvSpPr>
          <p:cNvPr id="1376" name="Google Shape;1376;p87"/>
          <p:cNvSpPr/>
          <p:nvPr/>
        </p:nvSpPr>
        <p:spPr>
          <a:xfrm>
            <a:off x="4840925" y="404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377" name="Google Shape;1377;p87"/>
          <p:cNvSpPr/>
          <p:nvPr/>
        </p:nvSpPr>
        <p:spPr>
          <a:xfrm>
            <a:off x="5940350" y="33606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78" name="Google Shape;1378;p87"/>
          <p:cNvSpPr/>
          <p:nvPr/>
        </p:nvSpPr>
        <p:spPr>
          <a:xfrm>
            <a:off x="5940350" y="404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379" name="Google Shape;1379;p87"/>
          <p:cNvCxnSpPr>
            <a:stCxn id="1372" idx="6"/>
            <a:endCxn id="1377" idx="2"/>
          </p:cNvCxnSpPr>
          <p:nvPr/>
        </p:nvCxnSpPr>
        <p:spPr>
          <a:xfrm>
            <a:off x="5382850" y="3020100"/>
            <a:ext cx="557400" cy="5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87"/>
          <p:cNvCxnSpPr>
            <a:stCxn id="1375" idx="6"/>
            <a:endCxn id="1377" idx="2"/>
          </p:cNvCxnSpPr>
          <p:nvPr/>
        </p:nvCxnSpPr>
        <p:spPr>
          <a:xfrm>
            <a:off x="5382850" y="3617475"/>
            <a:ext cx="5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7"/>
          <p:cNvCxnSpPr>
            <a:stCxn id="1375" idx="6"/>
            <a:endCxn id="1378" idx="2"/>
          </p:cNvCxnSpPr>
          <p:nvPr/>
        </p:nvCxnSpPr>
        <p:spPr>
          <a:xfrm>
            <a:off x="5382850" y="3617475"/>
            <a:ext cx="5574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87"/>
          <p:cNvCxnSpPr>
            <a:stCxn id="1376" idx="6"/>
            <a:endCxn id="1377" idx="2"/>
          </p:cNvCxnSpPr>
          <p:nvPr/>
        </p:nvCxnSpPr>
        <p:spPr>
          <a:xfrm flipH="1" rot="10800000">
            <a:off x="5389925" y="3617450"/>
            <a:ext cx="5505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87"/>
          <p:cNvCxnSpPr>
            <a:stCxn id="1376" idx="6"/>
            <a:endCxn id="1378" idx="2"/>
          </p:cNvCxnSpPr>
          <p:nvPr/>
        </p:nvCxnSpPr>
        <p:spPr>
          <a:xfrm>
            <a:off x="5389925" y="4298750"/>
            <a:ext cx="550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7"/>
          <p:cNvCxnSpPr>
            <a:stCxn id="1372" idx="6"/>
            <a:endCxn id="1378" idx="2"/>
          </p:cNvCxnSpPr>
          <p:nvPr/>
        </p:nvCxnSpPr>
        <p:spPr>
          <a:xfrm>
            <a:off x="5382850" y="3020100"/>
            <a:ext cx="557400" cy="127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87"/>
          <p:cNvSpPr/>
          <p:nvPr/>
        </p:nvSpPr>
        <p:spPr>
          <a:xfrm>
            <a:off x="6826650" y="370132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386" name="Google Shape;1386;p87"/>
          <p:cNvCxnSpPr>
            <a:stCxn id="1377" idx="6"/>
            <a:endCxn id="1385" idx="2"/>
          </p:cNvCxnSpPr>
          <p:nvPr/>
        </p:nvCxnSpPr>
        <p:spPr>
          <a:xfrm>
            <a:off x="6489350" y="3617475"/>
            <a:ext cx="337200" cy="34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87"/>
          <p:cNvCxnSpPr>
            <a:stCxn id="1378" idx="6"/>
            <a:endCxn id="1385" idx="2"/>
          </p:cNvCxnSpPr>
          <p:nvPr/>
        </p:nvCxnSpPr>
        <p:spPr>
          <a:xfrm flipH="1" rot="10800000">
            <a:off x="6489350" y="3958250"/>
            <a:ext cx="337200" cy="34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11700" y="1266325"/>
            <a:ext cx="852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Recall, the </a:t>
            </a:r>
            <a:r>
              <a:rPr b="1" lang="en"/>
              <a:t>OR</a:t>
            </a:r>
            <a:r>
              <a:rPr lang="en"/>
              <a:t> function is linearly separable:</a:t>
            </a:r>
            <a:endParaRPr b="1"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62" name="Google Shape;162;p20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0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>
            <a:off x="4879350" y="2801725"/>
            <a:ext cx="1570200" cy="11730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266325"/>
            <a:ext cx="85206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XOR</a:t>
            </a:r>
            <a:r>
              <a:rPr lang="en"/>
              <a:t>(x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) = </a:t>
            </a:r>
            <a:r>
              <a:rPr b="1" lang="en"/>
              <a:t>OR</a:t>
            </a:r>
            <a:r>
              <a:rPr lang="en"/>
              <a:t>( </a:t>
            </a:r>
            <a:r>
              <a:rPr b="1" lang="en"/>
              <a:t>AND</a:t>
            </a:r>
            <a:r>
              <a:rPr lang="en"/>
              <a:t>(x</a:t>
            </a:r>
            <a:r>
              <a:rPr baseline="-25000" lang="en"/>
              <a:t>1</a:t>
            </a:r>
            <a:r>
              <a:rPr lang="en"/>
              <a:t> = 0 , x</a:t>
            </a:r>
            <a:r>
              <a:rPr baseline="-25000" lang="en"/>
              <a:t>2</a:t>
            </a:r>
            <a:r>
              <a:rPr lang="en"/>
              <a:t> = 1), </a:t>
            </a:r>
            <a:r>
              <a:rPr b="1" lang="en"/>
              <a:t>AND</a:t>
            </a:r>
            <a:r>
              <a:rPr lang="en"/>
              <a:t>(x</a:t>
            </a:r>
            <a:r>
              <a:rPr baseline="-25000" lang="en"/>
              <a:t>1</a:t>
            </a:r>
            <a:r>
              <a:rPr lang="en"/>
              <a:t> = 1 , x</a:t>
            </a:r>
            <a:r>
              <a:rPr baseline="-25000" lang="en"/>
              <a:t>2</a:t>
            </a:r>
            <a:r>
              <a:rPr lang="en"/>
              <a:t> = 0))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= (x</a:t>
            </a:r>
            <a:r>
              <a:rPr baseline="-25000" lang="en"/>
              <a:t>1</a:t>
            </a:r>
            <a:r>
              <a:rPr lang="en"/>
              <a:t> = 0 ⋀ x</a:t>
            </a:r>
            <a:r>
              <a:rPr baseline="-25000" lang="en"/>
              <a:t>2</a:t>
            </a:r>
            <a:r>
              <a:rPr lang="en"/>
              <a:t> = 1) ⋁ (x</a:t>
            </a:r>
            <a:r>
              <a:rPr baseline="-25000" lang="en"/>
              <a:t>1</a:t>
            </a:r>
            <a:r>
              <a:rPr lang="en"/>
              <a:t> = 1 ⋀ x</a:t>
            </a:r>
            <a:r>
              <a:rPr baseline="-25000" lang="en"/>
              <a:t>2</a:t>
            </a:r>
            <a:r>
              <a:rPr lang="en"/>
              <a:t> =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= h</a:t>
            </a:r>
            <a:r>
              <a:rPr baseline="-25000" lang="en"/>
              <a:t>1</a:t>
            </a:r>
            <a:r>
              <a:rPr lang="en"/>
              <a:t> ⋁  h</a:t>
            </a:r>
            <a:r>
              <a:rPr baseline="-25000" lang="en"/>
              <a:t>2</a:t>
            </a:r>
            <a:endParaRPr/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35065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{6C02010B-6A5F-4265-93F6-41572A691D37}</a:tableStyleId>
              </a:tblPr>
              <a:tblGrid>
                <a:gridCol w="426175"/>
                <a:gridCol w="426175"/>
                <a:gridCol w="426175"/>
                <a:gridCol w="426175"/>
                <a:gridCol w="4261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