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e3c7b88c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e3c7b88c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e3c7b88c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e3c7b88c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e3c7b88c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e3c7b88c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e3c7b88c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e3c7b88c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e3c7b88c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e3c7b88c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e3c7b88c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e3c7b88c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a51d61f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a51d61f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a51d61f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a51d61f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e63d71a3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e63d71a3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e3c7b88c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e3c7b88c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e3c7b88c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e3c7b88c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e63d71a3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e63d71a3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e3c7b88c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e3c7b88c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e3c7b88c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e3c7b88c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e3c7b88c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e3c7b88c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e3c7b88c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e3c7b88c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e3c7b88c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e3c7b88c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e3c7b88c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e3c7b88c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e3c7b88c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e3c7b88c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e3c7b88c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e3c7b88c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e3c7b88c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e3c7b88c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68850" y="1903275"/>
            <a:ext cx="5010900" cy="10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b="1" lang="es" sz="1740"/>
              <a:t>Metodologías</a:t>
            </a:r>
            <a:r>
              <a:rPr b="1" lang="es" sz="1740"/>
              <a:t> de desarrollo de software</a:t>
            </a:r>
            <a:endParaRPr b="1" sz="1740"/>
          </a:p>
          <a:p>
            <a:pPr indent="0" lvl="0" marL="0" rtl="0" algn="ctr">
              <a:spcBef>
                <a:spcPts val="0"/>
              </a:spcBef>
              <a:spcAft>
                <a:spcPts val="0"/>
              </a:spcAft>
              <a:buSzPts val="891"/>
              <a:buNone/>
            </a:pPr>
            <a:r>
              <a:t/>
            </a:r>
            <a:endParaRPr b="1" sz="1740"/>
          </a:p>
          <a:p>
            <a:pPr indent="0" lvl="0" marL="0" rtl="0" algn="ctr">
              <a:spcBef>
                <a:spcPts val="0"/>
              </a:spcBef>
              <a:spcAft>
                <a:spcPts val="0"/>
              </a:spcAft>
              <a:buSzPts val="891"/>
              <a:buNone/>
            </a:pPr>
            <a:r>
              <a:rPr b="1" lang="es" sz="1740"/>
              <a:t>Grupo N° 5</a:t>
            </a:r>
            <a:endParaRPr b="1" sz="1740"/>
          </a:p>
        </p:txBody>
      </p:sp>
      <p:sp>
        <p:nvSpPr>
          <p:cNvPr id="135" name="Google Shape;135;p13"/>
          <p:cNvSpPr txBox="1"/>
          <p:nvPr>
            <p:ph idx="1" type="subTitle"/>
          </p:nvPr>
        </p:nvSpPr>
        <p:spPr>
          <a:xfrm>
            <a:off x="5004175" y="3110050"/>
            <a:ext cx="28374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600"/>
              <a:t>Integrantes:</a:t>
            </a:r>
            <a:endParaRPr b="1" sz="1600"/>
          </a:p>
          <a:p>
            <a:pPr indent="0" lvl="0" marL="0" rtl="0" algn="l">
              <a:spcBef>
                <a:spcPts val="0"/>
              </a:spcBef>
              <a:spcAft>
                <a:spcPts val="0"/>
              </a:spcAft>
              <a:buNone/>
            </a:pPr>
            <a:r>
              <a:t/>
            </a:r>
            <a:endParaRPr sz="1600"/>
          </a:p>
          <a:p>
            <a:pPr indent="0" lvl="0" marL="457200" rtl="0" algn="l">
              <a:spcBef>
                <a:spcPts val="0"/>
              </a:spcBef>
              <a:spcAft>
                <a:spcPts val="0"/>
              </a:spcAft>
              <a:buNone/>
            </a:pPr>
            <a:r>
              <a:rPr lang="es" sz="1600"/>
              <a:t>	Garcés </a:t>
            </a:r>
            <a:r>
              <a:rPr lang="es" sz="1600"/>
              <a:t>Christian </a:t>
            </a:r>
            <a:endParaRPr sz="1600"/>
          </a:p>
          <a:p>
            <a:pPr indent="0" lvl="0" marL="457200" rtl="0" algn="l">
              <a:spcBef>
                <a:spcPts val="0"/>
              </a:spcBef>
              <a:spcAft>
                <a:spcPts val="0"/>
              </a:spcAft>
              <a:buNone/>
            </a:pPr>
            <a:r>
              <a:rPr lang="es" sz="1600"/>
              <a:t>	Pall</a:t>
            </a:r>
            <a:r>
              <a:rPr lang="es" sz="1600"/>
              <a:t>asco Fernando</a:t>
            </a:r>
            <a:endParaRPr sz="1600"/>
          </a:p>
          <a:p>
            <a:pPr indent="0" lvl="0" marL="457200" rtl="0" algn="l">
              <a:spcBef>
                <a:spcPts val="0"/>
              </a:spcBef>
              <a:spcAft>
                <a:spcPts val="0"/>
              </a:spcAft>
              <a:buNone/>
            </a:pPr>
            <a:r>
              <a:rPr lang="es" sz="1600"/>
              <a:t>	Pazmiño Bryan</a:t>
            </a:r>
            <a:endParaRPr sz="1600"/>
          </a:p>
          <a:p>
            <a:pPr indent="0" lvl="0" marL="457200" rtl="0" algn="l">
              <a:spcBef>
                <a:spcPts val="0"/>
              </a:spcBef>
              <a:spcAft>
                <a:spcPts val="0"/>
              </a:spcAft>
              <a:buNone/>
            </a:pPr>
            <a:r>
              <a:rPr lang="es" sz="1600"/>
              <a:t>	Toapanta Edison</a:t>
            </a:r>
            <a:endParaRPr sz="1600"/>
          </a:p>
        </p:txBody>
      </p:sp>
      <p:pic>
        <p:nvPicPr>
          <p:cNvPr id="136" name="Google Shape;136;p13"/>
          <p:cNvPicPr preferRelativeResize="0"/>
          <p:nvPr/>
        </p:nvPicPr>
        <p:blipFill>
          <a:blip r:embed="rId3">
            <a:alphaModFix/>
          </a:blip>
          <a:stretch>
            <a:fillRect/>
          </a:stretch>
        </p:blipFill>
        <p:spPr>
          <a:xfrm>
            <a:off x="3597913" y="242575"/>
            <a:ext cx="4752775" cy="1382425"/>
          </a:xfrm>
          <a:prstGeom prst="rect">
            <a:avLst/>
          </a:prstGeom>
          <a:noFill/>
          <a:ln>
            <a:noFill/>
          </a:ln>
        </p:spPr>
      </p:pic>
      <p:pic>
        <p:nvPicPr>
          <p:cNvPr id="137" name="Google Shape;137;p13"/>
          <p:cNvPicPr preferRelativeResize="0"/>
          <p:nvPr/>
        </p:nvPicPr>
        <p:blipFill rotWithShape="1">
          <a:blip r:embed="rId4">
            <a:alphaModFix/>
          </a:blip>
          <a:srcRect b="0" l="8509" r="7066" t="7876"/>
          <a:stretch/>
        </p:blipFill>
        <p:spPr>
          <a:xfrm>
            <a:off x="631450" y="3030300"/>
            <a:ext cx="2837399" cy="18577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595175" y="761950"/>
            <a:ext cx="7967100" cy="3989100"/>
          </a:xfrm>
          <a:prstGeom prst="rect">
            <a:avLst/>
          </a:prstGeom>
        </p:spPr>
        <p:txBody>
          <a:bodyPr anchorCtr="0" anchor="t" bIns="91425" lIns="91425" spcFirstLastPara="1" rIns="91425" wrap="square" tIns="91425">
            <a:noAutofit/>
          </a:bodyPr>
          <a:lstStyle/>
          <a:p>
            <a:pPr indent="-330200" lvl="0" marL="457200" rtl="0" algn="l">
              <a:lnSpc>
                <a:spcPct val="140000"/>
              </a:lnSpc>
              <a:spcBef>
                <a:spcPts val="0"/>
              </a:spcBef>
              <a:spcAft>
                <a:spcPts val="0"/>
              </a:spcAft>
              <a:buSzPts val="1600"/>
              <a:buChar char="●"/>
            </a:pPr>
            <a:r>
              <a:rPr lang="es" sz="1600"/>
              <a:t>El aplicativo debe permitir acceder al Director de Carrera</a:t>
            </a:r>
            <a:endParaRPr sz="1600"/>
          </a:p>
          <a:p>
            <a:pPr indent="-330200" lvl="0" marL="457200" rtl="0" algn="l">
              <a:lnSpc>
                <a:spcPct val="140000"/>
              </a:lnSpc>
              <a:spcBef>
                <a:spcPts val="0"/>
              </a:spcBef>
              <a:spcAft>
                <a:spcPts val="0"/>
              </a:spcAft>
              <a:buSzPts val="1600"/>
              <a:buChar char="●"/>
            </a:pPr>
            <a:r>
              <a:rPr lang="es" sz="1600"/>
              <a:t>Ingresar información del estudiante y enviar la solicitud al director de carrera</a:t>
            </a:r>
            <a:endParaRPr sz="1600"/>
          </a:p>
          <a:p>
            <a:pPr indent="-330200" lvl="0" marL="457200" rtl="0" algn="l">
              <a:lnSpc>
                <a:spcPct val="140000"/>
              </a:lnSpc>
              <a:spcBef>
                <a:spcPts val="0"/>
              </a:spcBef>
              <a:spcAft>
                <a:spcPts val="0"/>
              </a:spcAft>
              <a:buSzPts val="1600"/>
              <a:buChar char="●"/>
            </a:pPr>
            <a:r>
              <a:rPr lang="es" sz="1600"/>
              <a:t>El director debe verificar y aprobar la solicitud ya enviada del estudiante.</a:t>
            </a:r>
            <a:endParaRPr sz="1600"/>
          </a:p>
          <a:p>
            <a:pPr indent="-330200" lvl="0" marL="457200" rtl="0" algn="l">
              <a:lnSpc>
                <a:spcPct val="140000"/>
              </a:lnSpc>
              <a:spcBef>
                <a:spcPts val="0"/>
              </a:spcBef>
              <a:spcAft>
                <a:spcPts val="0"/>
              </a:spcAft>
              <a:buSzPts val="1600"/>
              <a:buChar char="●"/>
            </a:pPr>
            <a:r>
              <a:rPr lang="es" sz="1600"/>
              <a:t>Visualizar la </a:t>
            </a:r>
            <a:r>
              <a:rPr lang="es" sz="1600"/>
              <a:t>nómina</a:t>
            </a:r>
            <a:r>
              <a:rPr lang="es" sz="1600"/>
              <a:t> completa de los estudiantes registrados en la base de datos</a:t>
            </a:r>
            <a:endParaRPr sz="1600"/>
          </a:p>
          <a:p>
            <a:pPr indent="-330200" lvl="0" marL="457200" rtl="0" algn="l">
              <a:lnSpc>
                <a:spcPct val="140000"/>
              </a:lnSpc>
              <a:spcBef>
                <a:spcPts val="0"/>
              </a:spcBef>
              <a:spcAft>
                <a:spcPts val="0"/>
              </a:spcAft>
              <a:buSzPts val="1600"/>
              <a:buChar char="●"/>
            </a:pPr>
            <a:r>
              <a:rPr lang="es" sz="1600"/>
              <a:t>El aplicativo debe permitir que el Director pueda eliminar las solicitudes inválidas.</a:t>
            </a:r>
            <a:endParaRPr sz="1600"/>
          </a:p>
          <a:p>
            <a:pPr indent="-330200" lvl="0" marL="457200" rtl="0" algn="l">
              <a:lnSpc>
                <a:spcPct val="140000"/>
              </a:lnSpc>
              <a:spcBef>
                <a:spcPts val="0"/>
              </a:spcBef>
              <a:spcAft>
                <a:spcPts val="0"/>
              </a:spcAft>
              <a:buSzPts val="1600"/>
              <a:buChar char="●"/>
            </a:pPr>
            <a:r>
              <a:rPr lang="es" sz="1600"/>
              <a:t>El aplicativo debe permitir actualizar la </a:t>
            </a:r>
            <a:r>
              <a:rPr lang="es" sz="1600"/>
              <a:t>información</a:t>
            </a:r>
            <a:r>
              <a:rPr lang="es" sz="1600"/>
              <a:t> del estudiante</a:t>
            </a:r>
            <a:endParaRPr sz="1600"/>
          </a:p>
          <a:p>
            <a:pPr indent="-330200" lvl="0" marL="457200" rtl="0" algn="l">
              <a:lnSpc>
                <a:spcPct val="140000"/>
              </a:lnSpc>
              <a:spcBef>
                <a:spcPts val="0"/>
              </a:spcBef>
              <a:spcAft>
                <a:spcPts val="0"/>
              </a:spcAft>
              <a:buSzPts val="1600"/>
              <a:buChar char="●"/>
            </a:pPr>
            <a:r>
              <a:rPr lang="es" sz="1600"/>
              <a:t>Toda la información </a:t>
            </a:r>
            <a:r>
              <a:rPr lang="es" sz="1600"/>
              <a:t>específica</a:t>
            </a:r>
            <a:r>
              <a:rPr lang="es" sz="1600"/>
              <a:t> del estudiante debe visualizarse en el código QR</a:t>
            </a:r>
            <a:endParaRPr sz="1600"/>
          </a:p>
          <a:p>
            <a:pPr indent="-330200" lvl="0" marL="457200" rtl="0" algn="l">
              <a:lnSpc>
                <a:spcPct val="140000"/>
              </a:lnSpc>
              <a:spcBef>
                <a:spcPts val="0"/>
              </a:spcBef>
              <a:spcAft>
                <a:spcPts val="0"/>
              </a:spcAft>
              <a:buSzPts val="1600"/>
              <a:buChar char="●"/>
            </a:pPr>
            <a:r>
              <a:rPr lang="es" sz="1600"/>
              <a:t>El director </a:t>
            </a:r>
            <a:r>
              <a:rPr lang="es" sz="1600"/>
              <a:t>deberá</a:t>
            </a:r>
            <a:r>
              <a:rPr lang="es" sz="1600"/>
              <a:t> aceptar a los estudiantes que generaron la solicitud y eliminarlos</a:t>
            </a:r>
            <a:endParaRPr sz="1600"/>
          </a:p>
          <a:p>
            <a:pPr indent="-330200" lvl="0" marL="457200" rtl="0" algn="l">
              <a:lnSpc>
                <a:spcPct val="140000"/>
              </a:lnSpc>
              <a:spcBef>
                <a:spcPts val="0"/>
              </a:spcBef>
              <a:spcAft>
                <a:spcPts val="0"/>
              </a:spcAft>
              <a:buSzPts val="1600"/>
              <a:buChar char="●"/>
            </a:pPr>
            <a:r>
              <a:rPr lang="es" sz="1600"/>
              <a:t>El código QR debe ser enviado al estudiante por medio del internet</a:t>
            </a:r>
            <a:endParaRPr sz="1600"/>
          </a:p>
          <a:p>
            <a:pPr indent="0" lvl="0" marL="0" rtl="0" algn="l">
              <a:lnSpc>
                <a:spcPct val="105000"/>
              </a:lnSpc>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Cronograma</a:t>
            </a:r>
            <a:endParaRPr/>
          </a:p>
        </p:txBody>
      </p:sp>
      <p:pic>
        <p:nvPicPr>
          <p:cNvPr id="194" name="Google Shape;194;p23"/>
          <p:cNvPicPr preferRelativeResize="0"/>
          <p:nvPr/>
        </p:nvPicPr>
        <p:blipFill>
          <a:blip r:embed="rId3">
            <a:alphaModFix/>
          </a:blip>
          <a:stretch>
            <a:fillRect/>
          </a:stretch>
        </p:blipFill>
        <p:spPr>
          <a:xfrm>
            <a:off x="408425" y="1129725"/>
            <a:ext cx="8327157"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Backlog</a:t>
            </a:r>
            <a:endParaRPr/>
          </a:p>
        </p:txBody>
      </p:sp>
      <p:pic>
        <p:nvPicPr>
          <p:cNvPr id="200" name="Google Shape;200;p24"/>
          <p:cNvPicPr preferRelativeResize="0"/>
          <p:nvPr/>
        </p:nvPicPr>
        <p:blipFill>
          <a:blip r:embed="rId3">
            <a:alphaModFix/>
          </a:blip>
          <a:stretch>
            <a:fillRect/>
          </a:stretch>
        </p:blipFill>
        <p:spPr>
          <a:xfrm>
            <a:off x="457875" y="1367300"/>
            <a:ext cx="8228252"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3559350" y="2283450"/>
            <a:ext cx="2025300" cy="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Caja blanca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Diagrama de flujo</a:t>
            </a:r>
            <a:endParaRPr/>
          </a:p>
        </p:txBody>
      </p:sp>
      <p:pic>
        <p:nvPicPr>
          <p:cNvPr id="211" name="Google Shape;211;p26"/>
          <p:cNvPicPr preferRelativeResize="0"/>
          <p:nvPr/>
        </p:nvPicPr>
        <p:blipFill>
          <a:blip r:embed="rId3">
            <a:alphaModFix/>
          </a:blip>
          <a:stretch>
            <a:fillRect/>
          </a:stretch>
        </p:blipFill>
        <p:spPr>
          <a:xfrm>
            <a:off x="2822400" y="1148600"/>
            <a:ext cx="3499183"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Grafo</a:t>
            </a:r>
            <a:endParaRPr/>
          </a:p>
        </p:txBody>
      </p:sp>
      <p:sp>
        <p:nvSpPr>
          <p:cNvPr id="217" name="Google Shape;217;p27"/>
          <p:cNvSpPr txBox="1"/>
          <p:nvPr>
            <p:ph idx="1" type="body"/>
          </p:nvPr>
        </p:nvSpPr>
        <p:spPr>
          <a:xfrm>
            <a:off x="279525" y="1431050"/>
            <a:ext cx="5134800" cy="331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s" sz="4800">
                <a:latin typeface="Arial"/>
                <a:ea typeface="Arial"/>
                <a:cs typeface="Arial"/>
                <a:sym typeface="Arial"/>
              </a:rPr>
              <a:t>RUTAS </a:t>
            </a:r>
            <a:endParaRPr b="1" sz="4800">
              <a:latin typeface="Arial"/>
              <a:ea typeface="Arial"/>
              <a:cs typeface="Arial"/>
              <a:sym typeface="Arial"/>
            </a:endParaRPr>
          </a:p>
          <a:p>
            <a:pPr indent="0" lvl="0" marL="0" rtl="0" algn="l">
              <a:spcBef>
                <a:spcPts val="1200"/>
              </a:spcBef>
              <a:spcAft>
                <a:spcPts val="0"/>
              </a:spcAft>
              <a:buNone/>
            </a:pPr>
            <a:r>
              <a:rPr b="1" lang="es" sz="4800">
                <a:latin typeface="Arial"/>
                <a:ea typeface="Arial"/>
                <a:cs typeface="Arial"/>
                <a:sym typeface="Arial"/>
              </a:rPr>
              <a:t>R1: </a:t>
            </a:r>
            <a:r>
              <a:rPr lang="es" sz="4800">
                <a:latin typeface="Arial"/>
                <a:ea typeface="Arial"/>
                <a:cs typeface="Arial"/>
                <a:sym typeface="Arial"/>
              </a:rPr>
              <a:t>1,2,3,4,5,6,9,16</a:t>
            </a:r>
            <a:endParaRPr sz="4800">
              <a:latin typeface="Arial"/>
              <a:ea typeface="Arial"/>
              <a:cs typeface="Arial"/>
              <a:sym typeface="Arial"/>
            </a:endParaRPr>
          </a:p>
          <a:p>
            <a:pPr indent="0" lvl="0" marL="0" rtl="0" algn="l">
              <a:spcBef>
                <a:spcPts val="1200"/>
              </a:spcBef>
              <a:spcAft>
                <a:spcPts val="0"/>
              </a:spcAft>
              <a:buNone/>
            </a:pPr>
            <a:r>
              <a:rPr b="1" lang="es" sz="4800">
                <a:latin typeface="Arial"/>
                <a:ea typeface="Arial"/>
                <a:cs typeface="Arial"/>
                <a:sym typeface="Arial"/>
              </a:rPr>
              <a:t>R2: </a:t>
            </a:r>
            <a:r>
              <a:rPr lang="es" sz="4800">
                <a:latin typeface="Arial"/>
                <a:ea typeface="Arial"/>
                <a:cs typeface="Arial"/>
                <a:sym typeface="Arial"/>
              </a:rPr>
              <a:t>1,2,3,4,5,7,8,9,16</a:t>
            </a:r>
            <a:endParaRPr sz="4800">
              <a:latin typeface="Arial"/>
              <a:ea typeface="Arial"/>
              <a:cs typeface="Arial"/>
              <a:sym typeface="Arial"/>
            </a:endParaRPr>
          </a:p>
          <a:p>
            <a:pPr indent="0" lvl="0" marL="0" rtl="0" algn="l">
              <a:spcBef>
                <a:spcPts val="1200"/>
              </a:spcBef>
              <a:spcAft>
                <a:spcPts val="0"/>
              </a:spcAft>
              <a:buNone/>
            </a:pPr>
            <a:r>
              <a:rPr b="1" lang="es" sz="4800">
                <a:latin typeface="Arial"/>
                <a:ea typeface="Arial"/>
                <a:cs typeface="Arial"/>
                <a:sym typeface="Arial"/>
              </a:rPr>
              <a:t>R3: </a:t>
            </a:r>
            <a:r>
              <a:rPr lang="es" sz="4800">
                <a:latin typeface="Arial"/>
                <a:ea typeface="Arial"/>
                <a:cs typeface="Arial"/>
                <a:sym typeface="Arial"/>
              </a:rPr>
              <a:t>1,2,10,11,12,13,14,16</a:t>
            </a:r>
            <a:endParaRPr sz="4800">
              <a:latin typeface="Arial"/>
              <a:ea typeface="Arial"/>
              <a:cs typeface="Arial"/>
              <a:sym typeface="Arial"/>
            </a:endParaRPr>
          </a:p>
          <a:p>
            <a:pPr indent="0" lvl="0" marL="0" rtl="0" algn="l">
              <a:spcBef>
                <a:spcPts val="1200"/>
              </a:spcBef>
              <a:spcAft>
                <a:spcPts val="0"/>
              </a:spcAft>
              <a:buNone/>
            </a:pPr>
            <a:r>
              <a:rPr b="1" lang="es" sz="4800">
                <a:latin typeface="Arial"/>
                <a:ea typeface="Arial"/>
                <a:cs typeface="Arial"/>
                <a:sym typeface="Arial"/>
              </a:rPr>
              <a:t>R4: </a:t>
            </a:r>
            <a:r>
              <a:rPr lang="es" sz="4800">
                <a:latin typeface="Arial"/>
                <a:ea typeface="Arial"/>
                <a:cs typeface="Arial"/>
                <a:sym typeface="Arial"/>
              </a:rPr>
              <a:t>1,2,10,11,16</a:t>
            </a:r>
            <a:endParaRPr sz="4800">
              <a:latin typeface="Arial"/>
              <a:ea typeface="Arial"/>
              <a:cs typeface="Arial"/>
              <a:sym typeface="Arial"/>
            </a:endParaRPr>
          </a:p>
          <a:p>
            <a:pPr indent="0" lvl="0" marL="0" rtl="0" algn="l">
              <a:spcBef>
                <a:spcPts val="1200"/>
              </a:spcBef>
              <a:spcAft>
                <a:spcPts val="0"/>
              </a:spcAft>
              <a:buNone/>
            </a:pPr>
            <a:r>
              <a:rPr b="1" lang="es" sz="4800">
                <a:latin typeface="Arial"/>
                <a:ea typeface="Arial"/>
                <a:cs typeface="Arial"/>
                <a:sym typeface="Arial"/>
              </a:rPr>
              <a:t>COMPLEJIDAD CICLOMÁTICA </a:t>
            </a:r>
            <a:endParaRPr b="1" sz="4800">
              <a:latin typeface="Arial"/>
              <a:ea typeface="Arial"/>
              <a:cs typeface="Arial"/>
              <a:sym typeface="Arial"/>
            </a:endParaRPr>
          </a:p>
          <a:p>
            <a:pPr indent="0" lvl="0" marL="0" rtl="0" algn="l">
              <a:spcBef>
                <a:spcPts val="1200"/>
              </a:spcBef>
              <a:spcAft>
                <a:spcPts val="0"/>
              </a:spcAft>
              <a:buNone/>
            </a:pPr>
            <a:r>
              <a:rPr lang="es" sz="4800">
                <a:latin typeface="Arial"/>
                <a:ea typeface="Arial"/>
                <a:cs typeface="Arial"/>
                <a:sym typeface="Arial"/>
              </a:rPr>
              <a:t>Se puede calcular de las siguientes formas:</a:t>
            </a:r>
            <a:endParaRPr sz="4800">
              <a:latin typeface="Arial"/>
              <a:ea typeface="Arial"/>
              <a:cs typeface="Arial"/>
              <a:sym typeface="Arial"/>
            </a:endParaRPr>
          </a:p>
          <a:p>
            <a:pPr indent="-228600" lvl="0" marL="457200" rtl="0" algn="l">
              <a:spcBef>
                <a:spcPts val="1200"/>
              </a:spcBef>
              <a:spcAft>
                <a:spcPts val="0"/>
              </a:spcAft>
              <a:buNone/>
            </a:pPr>
            <a:r>
              <a:rPr lang="es" sz="4800">
                <a:latin typeface="Arial"/>
                <a:ea typeface="Arial"/>
                <a:cs typeface="Arial"/>
                <a:sym typeface="Arial"/>
              </a:rPr>
              <a:t>●</a:t>
            </a:r>
            <a:r>
              <a:rPr lang="es" sz="4800">
                <a:latin typeface="Times New Roman"/>
                <a:ea typeface="Times New Roman"/>
                <a:cs typeface="Times New Roman"/>
                <a:sym typeface="Times New Roman"/>
              </a:rPr>
              <a:t>        </a:t>
            </a:r>
            <a:r>
              <a:rPr lang="es" sz="4800">
                <a:latin typeface="Arial"/>
                <a:ea typeface="Arial"/>
                <a:cs typeface="Arial"/>
                <a:sym typeface="Arial"/>
              </a:rPr>
              <a:t>V(G) = número de nodos predicados(decisiones)+1 = 4</a:t>
            </a:r>
            <a:endParaRPr sz="4800">
              <a:latin typeface="Arial"/>
              <a:ea typeface="Arial"/>
              <a:cs typeface="Arial"/>
              <a:sym typeface="Arial"/>
            </a:endParaRPr>
          </a:p>
          <a:p>
            <a:pPr indent="-228600" lvl="0" marL="457200" rtl="0" algn="l">
              <a:spcBef>
                <a:spcPts val="1200"/>
              </a:spcBef>
              <a:spcAft>
                <a:spcPts val="0"/>
              </a:spcAft>
              <a:buNone/>
            </a:pPr>
            <a:r>
              <a:rPr lang="es" sz="4800">
                <a:latin typeface="Arial"/>
                <a:ea typeface="Arial"/>
                <a:cs typeface="Arial"/>
                <a:sym typeface="Arial"/>
              </a:rPr>
              <a:t>●</a:t>
            </a:r>
            <a:r>
              <a:rPr lang="es" sz="4800">
                <a:latin typeface="Times New Roman"/>
                <a:ea typeface="Times New Roman"/>
                <a:cs typeface="Times New Roman"/>
                <a:sym typeface="Times New Roman"/>
              </a:rPr>
              <a:t>        </a:t>
            </a:r>
            <a:r>
              <a:rPr lang="es" sz="4800">
                <a:latin typeface="Arial"/>
                <a:ea typeface="Arial"/>
                <a:cs typeface="Arial"/>
                <a:sym typeface="Arial"/>
              </a:rPr>
              <a:t>V(G) = A – N + 2 = 14 – 16 + 2 = 4 </a:t>
            </a:r>
            <a:endParaRPr sz="4800">
              <a:latin typeface="Arial"/>
              <a:ea typeface="Arial"/>
              <a:cs typeface="Arial"/>
              <a:sym typeface="Arial"/>
            </a:endParaRPr>
          </a:p>
          <a:p>
            <a:pPr indent="-228600" lvl="0" marL="457200" rtl="0" algn="l">
              <a:spcBef>
                <a:spcPts val="1200"/>
              </a:spcBef>
              <a:spcAft>
                <a:spcPts val="0"/>
              </a:spcAft>
              <a:buNone/>
            </a:pPr>
            <a:r>
              <a:t/>
            </a:r>
            <a:endParaRPr b="1" sz="4400">
              <a:latin typeface="Arial"/>
              <a:ea typeface="Arial"/>
              <a:cs typeface="Arial"/>
              <a:sym typeface="Arial"/>
            </a:endParaRPr>
          </a:p>
          <a:p>
            <a:pPr indent="0" lvl="0" marL="0" rtl="0" algn="l">
              <a:spcBef>
                <a:spcPts val="1200"/>
              </a:spcBef>
              <a:spcAft>
                <a:spcPts val="0"/>
              </a:spcAft>
              <a:buNone/>
            </a:pPr>
            <a:r>
              <a:rPr lang="es" sz="3900">
                <a:latin typeface="Arial"/>
                <a:ea typeface="Arial"/>
                <a:cs typeface="Arial"/>
                <a:sym typeface="Arial"/>
              </a:rPr>
              <a:t> </a:t>
            </a:r>
            <a:endParaRPr sz="3900">
              <a:latin typeface="Arial"/>
              <a:ea typeface="Arial"/>
              <a:cs typeface="Arial"/>
              <a:sym typeface="Arial"/>
            </a:endParaRPr>
          </a:p>
          <a:p>
            <a:pPr indent="0" lvl="0" marL="0" rtl="0" algn="l">
              <a:spcBef>
                <a:spcPts val="1200"/>
              </a:spcBef>
              <a:spcAft>
                <a:spcPts val="0"/>
              </a:spcAft>
              <a:buNone/>
            </a:pPr>
            <a:r>
              <a:rPr lang="es" sz="3900">
                <a:latin typeface="Arial"/>
                <a:ea typeface="Arial"/>
                <a:cs typeface="Arial"/>
                <a:sym typeface="Arial"/>
              </a:rPr>
              <a:t>  </a:t>
            </a:r>
            <a:endParaRPr sz="3900">
              <a:latin typeface="Arial"/>
              <a:ea typeface="Arial"/>
              <a:cs typeface="Arial"/>
              <a:sym typeface="Arial"/>
            </a:endParaRPr>
          </a:p>
          <a:p>
            <a:pPr indent="0" lvl="0" marL="0" rtl="0" algn="l">
              <a:spcBef>
                <a:spcPts val="1200"/>
              </a:spcBef>
              <a:spcAft>
                <a:spcPts val="1200"/>
              </a:spcAft>
              <a:buNone/>
            </a:pPr>
            <a:r>
              <a:t/>
            </a:r>
            <a:endParaRPr sz="1600"/>
          </a:p>
        </p:txBody>
      </p:sp>
      <p:pic>
        <p:nvPicPr>
          <p:cNvPr id="218" name="Google Shape;218;p27"/>
          <p:cNvPicPr preferRelativeResize="0"/>
          <p:nvPr/>
        </p:nvPicPr>
        <p:blipFill>
          <a:blip r:embed="rId3">
            <a:alphaModFix/>
          </a:blip>
          <a:stretch>
            <a:fillRect/>
          </a:stretch>
        </p:blipFill>
        <p:spPr>
          <a:xfrm>
            <a:off x="4984250" y="1018599"/>
            <a:ext cx="3975501" cy="353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3566100" y="2296800"/>
            <a:ext cx="2011800" cy="5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Caja negra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Login administrador</a:t>
            </a:r>
            <a:endParaRPr/>
          </a:p>
        </p:txBody>
      </p:sp>
      <p:pic>
        <p:nvPicPr>
          <p:cNvPr id="229" name="Google Shape;229;p29"/>
          <p:cNvPicPr preferRelativeResize="0"/>
          <p:nvPr/>
        </p:nvPicPr>
        <p:blipFill>
          <a:blip r:embed="rId3">
            <a:alphaModFix/>
          </a:blip>
          <a:stretch>
            <a:fillRect/>
          </a:stretch>
        </p:blipFill>
        <p:spPr>
          <a:xfrm>
            <a:off x="2240425" y="1792500"/>
            <a:ext cx="5153025" cy="2638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0"/>
          <p:cNvPicPr preferRelativeResize="0"/>
          <p:nvPr/>
        </p:nvPicPr>
        <p:blipFill>
          <a:blip r:embed="rId3">
            <a:alphaModFix/>
          </a:blip>
          <a:stretch>
            <a:fillRect/>
          </a:stretch>
        </p:blipFill>
        <p:spPr>
          <a:xfrm>
            <a:off x="418825" y="2013455"/>
            <a:ext cx="3954125" cy="2372470"/>
          </a:xfrm>
          <a:prstGeom prst="rect">
            <a:avLst/>
          </a:prstGeom>
          <a:noFill/>
          <a:ln>
            <a:noFill/>
          </a:ln>
        </p:spPr>
      </p:pic>
      <p:pic>
        <p:nvPicPr>
          <p:cNvPr id="235" name="Google Shape;235;p30"/>
          <p:cNvPicPr preferRelativeResize="0"/>
          <p:nvPr/>
        </p:nvPicPr>
        <p:blipFill rotWithShape="1">
          <a:blip r:embed="rId4">
            <a:alphaModFix/>
          </a:blip>
          <a:srcRect b="0" l="0" r="0" t="2789"/>
          <a:stretch/>
        </p:blipFill>
        <p:spPr>
          <a:xfrm>
            <a:off x="4764575" y="1063250"/>
            <a:ext cx="3954125" cy="256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Diagrama casos de uso</a:t>
            </a:r>
            <a:endParaRPr/>
          </a:p>
        </p:txBody>
      </p:sp>
      <p:pic>
        <p:nvPicPr>
          <p:cNvPr id="241" name="Google Shape;241;p31"/>
          <p:cNvPicPr preferRelativeResize="0"/>
          <p:nvPr/>
        </p:nvPicPr>
        <p:blipFill>
          <a:blip r:embed="rId3">
            <a:alphaModFix/>
          </a:blip>
          <a:stretch>
            <a:fillRect/>
          </a:stretch>
        </p:blipFill>
        <p:spPr>
          <a:xfrm>
            <a:off x="2349975" y="1307850"/>
            <a:ext cx="4933950" cy="326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975375" y="1857450"/>
            <a:ext cx="7432500" cy="142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rgbClr val="000000"/>
              </a:buClr>
              <a:buSzPts val="891"/>
              <a:buFont typeface="Arial"/>
              <a:buNone/>
            </a:pPr>
            <a:r>
              <a:rPr b="1" lang="es" sz="1940"/>
              <a:t>Análisis e implementación de sistema de carnetización virtual para estudiantes de primer nivel de la carrera de tecnologías de la información y comunicación en la </a:t>
            </a:r>
            <a:endParaRPr b="1" sz="1940"/>
          </a:p>
          <a:p>
            <a:pPr indent="0" lvl="0" marL="0" rtl="0" algn="ctr">
              <a:spcBef>
                <a:spcPts val="0"/>
              </a:spcBef>
              <a:spcAft>
                <a:spcPts val="0"/>
              </a:spcAft>
              <a:buClr>
                <a:srgbClr val="000000"/>
              </a:buClr>
              <a:buSzPts val="891"/>
              <a:buFont typeface="Arial"/>
              <a:buNone/>
            </a:pPr>
            <a:r>
              <a:rPr b="1" lang="es" sz="1940"/>
              <a:t>Universidad De Las Fuerzas Armadas “ESPE”</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2"/>
          <p:cNvPicPr preferRelativeResize="0"/>
          <p:nvPr/>
        </p:nvPicPr>
        <p:blipFill>
          <a:blip r:embed="rId3">
            <a:alphaModFix/>
          </a:blip>
          <a:stretch>
            <a:fillRect/>
          </a:stretch>
        </p:blipFill>
        <p:spPr>
          <a:xfrm>
            <a:off x="919150" y="809625"/>
            <a:ext cx="7305675" cy="3524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2957700" y="1307600"/>
            <a:ext cx="3228600" cy="54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Funcionalidad</a:t>
            </a:r>
            <a:endParaRPr/>
          </a:p>
        </p:txBody>
      </p:sp>
      <p:pic>
        <p:nvPicPr>
          <p:cNvPr id="252" name="Google Shape;252;p33"/>
          <p:cNvPicPr preferRelativeResize="0"/>
          <p:nvPr/>
        </p:nvPicPr>
        <p:blipFill>
          <a:blip r:embed="rId3">
            <a:alphaModFix/>
          </a:blip>
          <a:stretch>
            <a:fillRect/>
          </a:stretch>
        </p:blipFill>
        <p:spPr>
          <a:xfrm>
            <a:off x="3703675" y="2060150"/>
            <a:ext cx="1736650" cy="1736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idx="1" type="body"/>
          </p:nvPr>
        </p:nvSpPr>
        <p:spPr>
          <a:xfrm>
            <a:off x="1297500" y="1221275"/>
            <a:ext cx="7038900" cy="3257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Se </a:t>
            </a:r>
            <a:r>
              <a:rPr lang="es" sz="1400"/>
              <a:t>logró</a:t>
            </a:r>
            <a:r>
              <a:rPr lang="es" sz="1400"/>
              <a:t> desarrollar con </a:t>
            </a:r>
            <a:r>
              <a:rPr lang="es" sz="1400"/>
              <a:t>éxito</a:t>
            </a:r>
            <a:r>
              <a:rPr lang="es" sz="1400"/>
              <a:t> el sistema de </a:t>
            </a:r>
            <a:r>
              <a:rPr lang="es" sz="1400"/>
              <a:t>carnetización</a:t>
            </a:r>
            <a:r>
              <a:rPr lang="es" sz="1400"/>
              <a:t> para los estudiantes de primer nivel de la carrera de TI de la </a:t>
            </a:r>
            <a:r>
              <a:rPr lang="es" sz="1400"/>
              <a:t>Universidad</a:t>
            </a:r>
            <a:r>
              <a:rPr lang="es" sz="1400"/>
              <a:t> de las Fuerzas Armadas ESPE.</a:t>
            </a:r>
            <a:endParaRPr sz="1400"/>
          </a:p>
          <a:p>
            <a:pPr indent="-317500" lvl="0" marL="457200" rtl="0" algn="l">
              <a:spcBef>
                <a:spcPts val="0"/>
              </a:spcBef>
              <a:spcAft>
                <a:spcPts val="0"/>
              </a:spcAft>
              <a:buSzPts val="1400"/>
              <a:buChar char="●"/>
            </a:pPr>
            <a:r>
              <a:rPr lang="es" sz="1400"/>
              <a:t>Los requerimientos funcionales fueron identificados correctamente e implementados de la misma manera.</a:t>
            </a:r>
            <a:endParaRPr sz="1400"/>
          </a:p>
          <a:p>
            <a:pPr indent="-317500" lvl="0" marL="457200" rtl="0" algn="l">
              <a:spcBef>
                <a:spcPts val="0"/>
              </a:spcBef>
              <a:spcAft>
                <a:spcPts val="0"/>
              </a:spcAft>
              <a:buSzPts val="1400"/>
              <a:buChar char="●"/>
            </a:pPr>
            <a:r>
              <a:rPr lang="es" sz="1400"/>
              <a:t>Uno de los beneficios de aplicar las </a:t>
            </a:r>
            <a:r>
              <a:rPr lang="es" sz="1400"/>
              <a:t>mejores</a:t>
            </a:r>
            <a:r>
              <a:rPr lang="es" sz="1400"/>
              <a:t> </a:t>
            </a:r>
            <a:r>
              <a:rPr lang="es" sz="1400"/>
              <a:t>prácticas de la ingeniería de Software, es que se puede llevar un proceso más controlado por parte de usuario y desarrollador.</a:t>
            </a:r>
            <a:endParaRPr sz="1400"/>
          </a:p>
          <a:p>
            <a:pPr indent="-317500" lvl="0" marL="457200" rtl="0" algn="l">
              <a:spcBef>
                <a:spcPts val="0"/>
              </a:spcBef>
              <a:spcAft>
                <a:spcPts val="0"/>
              </a:spcAft>
              <a:buSzPts val="1400"/>
              <a:buChar char="●"/>
            </a:pPr>
            <a:r>
              <a:rPr lang="es" sz="1400"/>
              <a:t>Mediante los casos de prueba y reporte de errores iterativos, se pudo realizar cambios requeridos por el usuario en cada entrega.</a:t>
            </a:r>
            <a:endParaRPr sz="1400"/>
          </a:p>
          <a:p>
            <a:pPr indent="-317500" lvl="0" marL="457200" rtl="0" algn="l">
              <a:spcBef>
                <a:spcPts val="0"/>
              </a:spcBef>
              <a:spcAft>
                <a:spcPts val="0"/>
              </a:spcAft>
              <a:buSzPts val="1400"/>
              <a:buChar char="●"/>
            </a:pPr>
            <a:r>
              <a:rPr lang="es" sz="1400"/>
              <a:t>Para tener una mayor </a:t>
            </a:r>
            <a:r>
              <a:rPr lang="es" sz="1400"/>
              <a:t>organización</a:t>
            </a:r>
            <a:r>
              <a:rPr lang="es" sz="1400"/>
              <a:t> grupal y un correcto control de las tareas realizadas, lo </a:t>
            </a:r>
            <a:r>
              <a:rPr lang="es" sz="1400"/>
              <a:t>más</a:t>
            </a:r>
            <a:r>
              <a:rPr lang="es" sz="1400"/>
              <a:t> eficiente resulta ser tener todo organizado en un cronograma mediante el cual se puede crear registros con la historial de las modificaciones.</a:t>
            </a:r>
            <a:endParaRPr sz="1400"/>
          </a:p>
        </p:txBody>
      </p:sp>
      <p:sp>
        <p:nvSpPr>
          <p:cNvPr id="258" name="Google Shape;25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Problema</a:t>
            </a:r>
            <a:endParaRPr/>
          </a:p>
        </p:txBody>
      </p:sp>
      <p:sp>
        <p:nvSpPr>
          <p:cNvPr id="148" name="Google Shape;148;p15"/>
          <p:cNvSpPr txBox="1"/>
          <p:nvPr>
            <p:ph idx="1" type="body"/>
          </p:nvPr>
        </p:nvSpPr>
        <p:spPr>
          <a:xfrm>
            <a:off x="1132950" y="863550"/>
            <a:ext cx="73680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500"/>
          </a:p>
          <a:p>
            <a:pPr indent="0" lvl="0" marL="0" rtl="0" algn="just">
              <a:lnSpc>
                <a:spcPct val="150000"/>
              </a:lnSpc>
              <a:spcBef>
                <a:spcPts val="800"/>
              </a:spcBef>
              <a:spcAft>
                <a:spcPts val="800"/>
              </a:spcAft>
              <a:buNone/>
            </a:pPr>
            <a:r>
              <a:rPr lang="es" sz="1500"/>
              <a:t>En la actualidad en el entorno universitario es importante obtener la información del estudiante de forma rápida,</a:t>
            </a:r>
            <a:r>
              <a:rPr lang="es" sz="1500"/>
              <a:t> lo cual se ve afectado cuando el estudiante pierde su identificación estudiantil y tiene que realizar un proceso más gastos para volver a obtener el carnet físico. </a:t>
            </a:r>
            <a:r>
              <a:rPr lang="es" sz="1500"/>
              <a:t>Existe la necesidad de desarrollar un aplicativo para </a:t>
            </a:r>
            <a:r>
              <a:rPr lang="es" sz="1500"/>
              <a:t>solucionar este tipo de problema</a:t>
            </a:r>
            <a:r>
              <a:rPr lang="es" sz="1500"/>
              <a:t>, el cual consiste en generar un ID virtual donde el estudiante tendrá que ingresar al aplicativo e ingresar los datos solicitados, y así aprovechar las tecnologías para que de este modo el estudiante tenga la facilidad en acceder a los beneficios que ofrece la universidad.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Justificación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El </a:t>
            </a:r>
            <a:r>
              <a:rPr lang="es" sz="1500"/>
              <a:t>propósito</a:t>
            </a:r>
            <a:r>
              <a:rPr lang="es" sz="1500"/>
              <a:t> de este aplicativo es aprovechar las nuevas tecnologías,  como los dispositivos </a:t>
            </a:r>
            <a:r>
              <a:rPr lang="es" sz="1500"/>
              <a:t>móviles </a:t>
            </a:r>
            <a:r>
              <a:rPr lang="es" sz="1500"/>
              <a:t> para acceder a la información del estudiante de forma rápida. Por otro lado el director de carrera tiene un papel importante donde verifica que el estudiante está matriculado en la carrera correspondiente, y el carnet virtual será enviado al estudiante por el correo electrónico.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a:t>
            </a:r>
            <a:endParaRPr/>
          </a:p>
        </p:txBody>
      </p:sp>
      <p:sp>
        <p:nvSpPr>
          <p:cNvPr id="160" name="Google Shape;160;p17"/>
          <p:cNvSpPr txBox="1"/>
          <p:nvPr>
            <p:ph idx="1" type="body"/>
          </p:nvPr>
        </p:nvSpPr>
        <p:spPr>
          <a:xfrm>
            <a:off x="1297500" y="1180975"/>
            <a:ext cx="7038900" cy="32979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b="1" lang="es" sz="1500"/>
              <a:t>Objetivo general</a:t>
            </a:r>
            <a:endParaRPr b="1" sz="1500"/>
          </a:p>
          <a:p>
            <a:pPr indent="0" lvl="0" marL="457200" rtl="0" algn="l">
              <a:spcBef>
                <a:spcPts val="1200"/>
              </a:spcBef>
              <a:spcAft>
                <a:spcPts val="0"/>
              </a:spcAft>
              <a:buNone/>
            </a:pPr>
            <a:r>
              <a:rPr lang="es" sz="1500"/>
              <a:t>Desarrollar un sistema de identificación virtual para los estudiantes de primer nivel de la carrera de TI de la Universidad de las Fuerzas Armadas ESPE, aplicando una metodología ágil, una base de datos no relacional y las mejores prácticas de la ingeniería de software.</a:t>
            </a:r>
            <a:endParaRPr sz="1500"/>
          </a:p>
          <a:p>
            <a:pPr indent="-309562" lvl="0" marL="457200" rtl="0" algn="l">
              <a:spcBef>
                <a:spcPts val="1200"/>
              </a:spcBef>
              <a:spcAft>
                <a:spcPts val="0"/>
              </a:spcAft>
              <a:buSzPct val="100000"/>
              <a:buChar char="●"/>
            </a:pPr>
            <a:r>
              <a:rPr b="1" lang="es" sz="1500"/>
              <a:t>Objetivos </a:t>
            </a:r>
            <a:r>
              <a:rPr b="1" lang="es" sz="1500"/>
              <a:t>específicos</a:t>
            </a:r>
            <a:endParaRPr b="1" sz="1500"/>
          </a:p>
          <a:p>
            <a:pPr indent="0" lvl="0" marL="457200" rtl="0" algn="l">
              <a:spcBef>
                <a:spcPts val="1200"/>
              </a:spcBef>
              <a:spcAft>
                <a:spcPts val="0"/>
              </a:spcAft>
              <a:buNone/>
            </a:pPr>
            <a:r>
              <a:rPr b="1" lang="es" sz="1500"/>
              <a:t>●	Realizar el análisis de requerimientos aplicando la Norma IEE 830.</a:t>
            </a:r>
            <a:endParaRPr b="1" sz="1500"/>
          </a:p>
          <a:p>
            <a:pPr indent="0" lvl="0" marL="457200" rtl="0" algn="l">
              <a:spcBef>
                <a:spcPts val="1200"/>
              </a:spcBef>
              <a:spcAft>
                <a:spcPts val="0"/>
              </a:spcAft>
              <a:buNone/>
            </a:pPr>
            <a:r>
              <a:rPr b="1" lang="es" sz="1500"/>
              <a:t>●	Desarrollo - JAVA</a:t>
            </a:r>
            <a:endParaRPr b="1" sz="1500"/>
          </a:p>
          <a:p>
            <a:pPr indent="0" lvl="0" marL="457200" rtl="0" algn="l">
              <a:spcBef>
                <a:spcPts val="1200"/>
              </a:spcBef>
              <a:spcAft>
                <a:spcPts val="0"/>
              </a:spcAft>
              <a:buNone/>
            </a:pPr>
            <a:r>
              <a:rPr b="1" lang="es" sz="1500"/>
              <a:t>●	Identificar los requerimientos funcionales y no funcionales necesarios para el aplicativo.</a:t>
            </a:r>
            <a:endParaRPr b="1" sz="1500"/>
          </a:p>
          <a:p>
            <a:pPr indent="0" lvl="0" marL="457200" rtl="0" algn="l">
              <a:spcBef>
                <a:spcPts val="1200"/>
              </a:spcBef>
              <a:spcAft>
                <a:spcPts val="0"/>
              </a:spcAft>
              <a:buNone/>
            </a:pPr>
            <a:r>
              <a:rPr b="1" lang="es" sz="1500"/>
              <a:t>●	Realizar casos de pruebas y reporte de errores</a:t>
            </a:r>
            <a:endParaRPr b="1" sz="1500"/>
          </a:p>
          <a:p>
            <a:pPr indent="0" lvl="0" marL="457200" rtl="0" algn="l">
              <a:spcBef>
                <a:spcPts val="1200"/>
              </a:spcBef>
              <a:spcAft>
                <a:spcPts val="1200"/>
              </a:spcAft>
              <a:buNone/>
            </a:pPr>
            <a:r>
              <a:t/>
            </a:r>
            <a:endParaRPr b="1"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Alcance</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s" sz="1900"/>
              <a:t>Cualquier usuario(los trabajadores de la institución) pueda acceder al ID de un estudiante a través de código QR.</a:t>
            </a:r>
            <a:endParaRPr sz="1900"/>
          </a:p>
          <a:p>
            <a:pPr indent="-349250" lvl="0" marL="457200" rtl="0" algn="l">
              <a:spcBef>
                <a:spcPts val="0"/>
              </a:spcBef>
              <a:spcAft>
                <a:spcPts val="0"/>
              </a:spcAft>
              <a:buSzPts val="1900"/>
              <a:buChar char="●"/>
            </a:pPr>
            <a:r>
              <a:rPr lang="es" sz="1900"/>
              <a:t>Todo el proceso de realizar vía web.</a:t>
            </a:r>
            <a:endParaRPr sz="1900"/>
          </a:p>
          <a:p>
            <a:pPr indent="-349250" lvl="0" marL="457200" rtl="0" algn="l">
              <a:spcBef>
                <a:spcPts val="0"/>
              </a:spcBef>
              <a:spcAft>
                <a:spcPts val="0"/>
              </a:spcAft>
              <a:buSzPts val="1900"/>
              <a:buChar char="●"/>
            </a:pPr>
            <a:r>
              <a:rPr lang="es" sz="1900"/>
              <a:t>La aplicación no considerara protocolos de seguridad. </a:t>
            </a:r>
            <a:endParaRPr sz="1900"/>
          </a:p>
          <a:p>
            <a:pPr indent="-349250" lvl="0" marL="457200" rtl="0" algn="l">
              <a:spcBef>
                <a:spcPts val="0"/>
              </a:spcBef>
              <a:spcAft>
                <a:spcPts val="0"/>
              </a:spcAft>
              <a:buSzPts val="1900"/>
              <a:buChar char="●"/>
            </a:pPr>
            <a:r>
              <a:rPr lang="es" sz="1900"/>
              <a:t>La aplicación será un prototipo, porque no tiene la información verificada del banner.</a:t>
            </a:r>
            <a:endParaRPr sz="19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Resultados esperados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El aplicativo es capaz de recopilar la información de cada estudiante </a:t>
            </a:r>
            <a:r>
              <a:rPr lang="es" sz="1500"/>
              <a:t>después</a:t>
            </a:r>
            <a:r>
              <a:rPr lang="es" sz="1500"/>
              <a:t> de realizar la solicitud, donde el director puede genera el carnet virtual y este será enviado por correo electrónico. El aplicativo es muy práctico e intuitivo con el fin renovar  el carnet estudiantil incluyendo su </a:t>
            </a:r>
            <a:r>
              <a:rPr lang="es" sz="1500"/>
              <a:t>información, cumpliendo con todos los requerimientos funcionales.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Requisitos funcionales</a:t>
            </a:r>
            <a:endParaRPr/>
          </a:p>
        </p:txBody>
      </p:sp>
      <p:pic>
        <p:nvPicPr>
          <p:cNvPr id="178" name="Google Shape;178;p20"/>
          <p:cNvPicPr preferRelativeResize="0"/>
          <p:nvPr/>
        </p:nvPicPr>
        <p:blipFill>
          <a:blip r:embed="rId3">
            <a:alphaModFix/>
          </a:blip>
          <a:stretch>
            <a:fillRect/>
          </a:stretch>
        </p:blipFill>
        <p:spPr>
          <a:xfrm>
            <a:off x="152400" y="1460250"/>
            <a:ext cx="8839199" cy="30893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331300" y="2286750"/>
            <a:ext cx="4481400" cy="5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Especificación de requisitos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