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2300-F600-4DA1-A40C-D15D3A942EA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4676-E31D-47B5-96A2-5CC5C52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762461" y="2043505"/>
            <a:ext cx="5862918" cy="2548217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461" y="4591722"/>
            <a:ext cx="892839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625379" y="2043506"/>
            <a:ext cx="0" cy="30237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7715" y="2301240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62460" y="4591722"/>
            <a:ext cx="2649520" cy="1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85447" y="3760725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96079" y="2043506"/>
            <a:ext cx="0" cy="30237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762460" y="4849458"/>
            <a:ext cx="5862919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23543" y="4849457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10250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762461" y="2849880"/>
            <a:ext cx="3815379" cy="174184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62461" y="4591722"/>
            <a:ext cx="892839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7715" y="2301240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762460" y="4591722"/>
            <a:ext cx="3586780" cy="2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8666" y="4995165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349240" y="2849879"/>
            <a:ext cx="3815379" cy="174184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63539" y="2869599"/>
            <a:ext cx="3586780" cy="2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41994" y="3257805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</a:t>
            </a:r>
            <a:r>
              <a:rPr lang="en-US" sz="4800" baseline="-25000" dirty="0" smtClean="0"/>
              <a:t>0</a:t>
            </a:r>
            <a:endParaRPr lang="en-US" sz="4800" baseline="-250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62902" y="973116"/>
            <a:ext cx="2641899" cy="2612766"/>
          </a:xfrm>
          <a:prstGeom prst="line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62461" y="4591722"/>
            <a:ext cx="613947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58801" y="2328582"/>
            <a:ext cx="608076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62460" y="2328582"/>
            <a:ext cx="1196341" cy="22631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43220" y="2328582"/>
            <a:ext cx="1196341" cy="22631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86702" y="3563486"/>
            <a:ext cx="152400" cy="1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801690" y="1066800"/>
            <a:ext cx="103111" cy="219100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28601" y="923365"/>
            <a:ext cx="152400" cy="144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22980" y="451196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264715" y="2776684"/>
            <a:ext cx="51555" cy="834195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4594" y="2400579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</a:t>
            </a:r>
            <a:endParaRPr lang="en-US" sz="4800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252445" y="3334423"/>
            <a:ext cx="2549245" cy="3014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63595" y="1447335"/>
            <a:ext cx="103110" cy="222596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11470" y="1029373"/>
            <a:ext cx="2549245" cy="3014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0997" y="973116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(P-P</a:t>
            </a:r>
            <a:r>
              <a:rPr lang="en-US" sz="4800" baseline="-25000" dirty="0" smtClean="0"/>
              <a:t>0</a:t>
            </a:r>
            <a:r>
              <a:rPr lang="en-US" sz="4800" dirty="0" smtClean="0"/>
              <a:t>)n=0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45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1005840"/>
            <a:ext cx="833914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P</a:t>
            </a:r>
            <a:r>
              <a:rPr lang="en-US" sz="13800" baseline="-25000" dirty="0" smtClean="0"/>
              <a:t>l </a:t>
            </a:r>
            <a:r>
              <a:rPr lang="en-US" sz="13800" dirty="0" smtClean="0"/>
              <a:t>= R(P-O)</a:t>
            </a:r>
          </a:p>
          <a:p>
            <a:r>
              <a:rPr lang="en-US" sz="13800" dirty="0" smtClean="0"/>
              <a:t>R</a:t>
            </a:r>
            <a:r>
              <a:rPr lang="en-US" sz="13800" baseline="30000" dirty="0" smtClean="0"/>
              <a:t>-1</a:t>
            </a:r>
            <a:r>
              <a:rPr lang="en-US" sz="13800" dirty="0" smtClean="0"/>
              <a:t>P</a:t>
            </a:r>
            <a:r>
              <a:rPr lang="en-US" sz="13800" baseline="-25000" dirty="0" smtClean="0"/>
              <a:t>l</a:t>
            </a:r>
            <a:r>
              <a:rPr lang="en-US" sz="13800" dirty="0" smtClean="0"/>
              <a:t>+O = P </a:t>
            </a:r>
            <a:endParaRPr lang="en-US" sz="13800" baseline="-25000" dirty="0"/>
          </a:p>
        </p:txBody>
      </p:sp>
    </p:spTree>
    <p:extLst>
      <p:ext uri="{BB962C8B-B14F-4D97-AF65-F5344CB8AC3E}">
        <p14:creationId xmlns:p14="http://schemas.microsoft.com/office/powerpoint/2010/main" val="34371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28302" y="3519061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76063" y="1471213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1629" y="228534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08104" y="91455"/>
            <a:ext cx="435657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Given:</a:t>
            </a:r>
          </a:p>
          <a:p>
            <a:r>
              <a:rPr lang="en-US" sz="3600" dirty="0" smtClean="0"/>
              <a:t>Camera (a, b, c, C)</a:t>
            </a:r>
          </a:p>
          <a:p>
            <a:r>
              <a:rPr lang="en-US" sz="3600" dirty="0" smtClean="0"/>
              <a:t>3D point P</a:t>
            </a:r>
          </a:p>
          <a:p>
            <a:endParaRPr lang="en-US" sz="3600" dirty="0"/>
          </a:p>
          <a:p>
            <a:r>
              <a:rPr lang="en-US" sz="3600" dirty="0" smtClean="0"/>
              <a:t>Desired:</a:t>
            </a:r>
          </a:p>
          <a:p>
            <a:r>
              <a:rPr lang="en-US" sz="3600" dirty="0" smtClean="0"/>
              <a:t>Coordinates (u, v)</a:t>
            </a:r>
          </a:p>
          <a:p>
            <a:endParaRPr lang="en-US" sz="3600" dirty="0" smtClean="0"/>
          </a:p>
          <a:p>
            <a:r>
              <a:rPr lang="en-US" sz="3600" dirty="0" smtClean="0"/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C + (</a:t>
            </a:r>
            <a:r>
              <a:rPr lang="en-US" sz="3600" dirty="0" err="1" smtClean="0"/>
              <a:t>a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>
              <a:solidFill>
                <a:srgbClr val="FF0000"/>
              </a:solidFill>
            </a:endParaRPr>
          </a:p>
          <a:p>
            <a:endParaRPr lang="en-US" sz="3600" dirty="0" smtClean="0"/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x</a:t>
            </a:r>
            <a:r>
              <a:rPr lang="en-US" sz="3600" baseline="-250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/>
              <a:t>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x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x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>
              <a:solidFill>
                <a:srgbClr val="FF0000"/>
              </a:solidFill>
            </a:endParaRP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y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C</a:t>
            </a:r>
            <a:r>
              <a:rPr lang="en-US" sz="3600" baseline="-25000" dirty="0" smtClean="0"/>
              <a:t>y</a:t>
            </a:r>
            <a:r>
              <a:rPr lang="en-US" sz="3600" dirty="0" smtClean="0"/>
              <a:t> 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y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y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 smtClean="0">
              <a:solidFill>
                <a:srgbClr val="FF0000"/>
              </a:solidFill>
            </a:endParaRP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z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 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z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z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 smtClean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14" idx="5"/>
          </p:cNvCxnSpPr>
          <p:nvPr/>
        </p:nvCxnSpPr>
        <p:spPr>
          <a:xfrm>
            <a:off x="5837481" y="1727162"/>
            <a:ext cx="1196857" cy="1797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23249" y="3409616"/>
            <a:ext cx="1136381" cy="740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91838" y="4141937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R’</a:t>
            </a:r>
            <a:endParaRPr lang="en-US" sz="4800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549852" y="406661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28450" y="2565554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endParaRPr lang="en-US" sz="4800" baseline="-25000" dirty="0"/>
          </a:p>
        </p:txBody>
      </p:sp>
      <p:sp>
        <p:nvSpPr>
          <p:cNvPr id="36" name="Oval 35"/>
          <p:cNvSpPr/>
          <p:nvPr/>
        </p:nvSpPr>
        <p:spPr>
          <a:xfrm>
            <a:off x="6968113" y="346461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6" idx="2"/>
            <a:endCxn id="12" idx="5"/>
          </p:cNvCxnSpPr>
          <p:nvPr/>
        </p:nvCxnSpPr>
        <p:spPr>
          <a:xfrm flipH="1">
            <a:off x="1137733" y="3556056"/>
            <a:ext cx="5830380" cy="1607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5852" y="3390676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76063" y="1471213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1629" y="228534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15724" y="91455"/>
            <a:ext cx="437818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C + (</a:t>
            </a:r>
            <a:r>
              <a:rPr lang="en-US" sz="3600" dirty="0" err="1" smtClean="0"/>
              <a:t>a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>
              <a:solidFill>
                <a:srgbClr val="FF0000"/>
              </a:solidFill>
            </a:endParaRPr>
          </a:p>
          <a:p>
            <a:endParaRPr lang="en-US" sz="3600" dirty="0" smtClean="0"/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x</a:t>
            </a:r>
            <a:r>
              <a:rPr lang="en-US" sz="3600" baseline="-250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 </a:t>
            </a:r>
            <a:r>
              <a:rPr lang="en-US" sz="3600" dirty="0"/>
              <a:t>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x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x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x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endParaRPr lang="en-US" sz="3600" baseline="-25000" dirty="0">
              <a:solidFill>
                <a:srgbClr val="FF0000"/>
              </a:solidFill>
            </a:endParaRP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y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C</a:t>
            </a:r>
            <a:r>
              <a:rPr lang="en-US" sz="3600" baseline="-25000" dirty="0" smtClean="0"/>
              <a:t>y</a:t>
            </a:r>
            <a:r>
              <a:rPr lang="en-US" sz="3600" dirty="0" smtClean="0"/>
              <a:t> 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y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y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</a:p>
          <a:p>
            <a:r>
              <a:rPr lang="en-US" sz="3600" dirty="0" err="1" smtClean="0"/>
              <a:t>P</a:t>
            </a:r>
            <a:r>
              <a:rPr lang="en-US" sz="3600" baseline="-25000" dirty="0" err="1" smtClean="0"/>
              <a:t>z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= 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 +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z</a:t>
            </a:r>
            <a:r>
              <a:rPr lang="en-US" sz="3600" dirty="0" err="1" smtClean="0">
                <a:solidFill>
                  <a:srgbClr val="FF0000"/>
                </a:solidFill>
              </a:rPr>
              <a:t>u</a:t>
            </a:r>
            <a:r>
              <a:rPr lang="en-US" sz="3600" dirty="0" err="1" smtClean="0"/>
              <a:t>+b</a:t>
            </a:r>
            <a:r>
              <a:rPr lang="en-US" sz="3600" baseline="-25000" dirty="0" err="1" smtClean="0"/>
              <a:t>z</a:t>
            </a:r>
            <a:r>
              <a:rPr lang="en-US" sz="3600" dirty="0" err="1" smtClean="0">
                <a:solidFill>
                  <a:srgbClr val="FF0000"/>
                </a:solidFill>
              </a:rPr>
              <a:t>v</a:t>
            </a:r>
            <a:r>
              <a:rPr lang="en-US" sz="3600" dirty="0" err="1" smtClean="0"/>
              <a:t>+c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</a:p>
          <a:p>
            <a:endParaRPr lang="en-US" sz="3600" baseline="-25000" dirty="0">
              <a:solidFill>
                <a:srgbClr val="FF0000"/>
              </a:solidFill>
            </a:endParaRPr>
          </a:p>
          <a:p>
            <a:r>
              <a:rPr lang="en-US" sz="3600" dirty="0" smtClean="0"/>
              <a:t>	       u</a:t>
            </a:r>
          </a:p>
          <a:p>
            <a:r>
              <a:rPr lang="en-US" sz="3600" dirty="0" smtClean="0"/>
              <a:t>[a b c]     v    w = P - C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       1</a:t>
            </a:r>
          </a:p>
          <a:p>
            <a:r>
              <a:rPr lang="en-US" sz="3600" dirty="0" err="1"/>
              <a:t>u</a:t>
            </a:r>
            <a:r>
              <a:rPr lang="en-US" sz="3600" dirty="0" err="1" smtClean="0"/>
              <a:t>w</a:t>
            </a:r>
            <a:r>
              <a:rPr lang="en-US" sz="3600" dirty="0" smtClean="0"/>
              <a:t>			  q</a:t>
            </a:r>
            <a:r>
              <a:rPr lang="en-US" sz="3600" baseline="-25000" dirty="0" smtClean="0"/>
              <a:t>0</a:t>
            </a:r>
          </a:p>
          <a:p>
            <a:r>
              <a:rPr lang="en-US" sz="3600" dirty="0" err="1" smtClean="0"/>
              <a:t>vw</a:t>
            </a:r>
            <a:r>
              <a:rPr lang="en-US" sz="3600" dirty="0" smtClean="0"/>
              <a:t> = M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(P-C) = q</a:t>
            </a:r>
            <a:r>
              <a:rPr lang="en-US" sz="3600" baseline="-25000" dirty="0" smtClean="0"/>
              <a:t>1</a:t>
            </a:r>
            <a:endParaRPr lang="en-US" sz="3600" dirty="0" smtClean="0"/>
          </a:p>
          <a:p>
            <a:r>
              <a:rPr lang="en-US" sz="3600" dirty="0" smtClean="0"/>
              <a:t>w			   q</a:t>
            </a:r>
            <a:r>
              <a:rPr lang="en-US" sz="3600" baseline="-250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68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1896" y="2110740"/>
            <a:ext cx="1906264" cy="111252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038600" y="1417320"/>
            <a:ext cx="219716" cy="173736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055620" y="1493520"/>
            <a:ext cx="982980" cy="242316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58166" y="3829883"/>
            <a:ext cx="2169154" cy="88689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08417" y="4716780"/>
            <a:ext cx="4165563" cy="446314"/>
          </a:xfrm>
          <a:prstGeom prst="line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1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stCxn id="5" idx="1"/>
            <a:endCxn id="3" idx="7"/>
          </p:cNvCxnSpPr>
          <p:nvPr/>
        </p:nvCxnSpPr>
        <p:spPr>
          <a:xfrm flipH="1">
            <a:off x="2764827" y="3608389"/>
            <a:ext cx="210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08729" y="35816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2551" y="306258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0</a:t>
            </a:r>
            <a:endParaRPr lang="en-US" sz="48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4847664" y="358160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08729" y="56255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47664" y="56255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22507" y="254618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61442" y="254618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22507" y="459013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61442" y="4590136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764827" y="5663755"/>
            <a:ext cx="21096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051823" y="2640201"/>
            <a:ext cx="21096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51823" y="4695567"/>
            <a:ext cx="210961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3" idx="7"/>
          </p:cNvCxnSpPr>
          <p:nvPr/>
        </p:nvCxnSpPr>
        <p:spPr>
          <a:xfrm flipH="1">
            <a:off x="2764827" y="2702281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74446" y="2702281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64827" y="4729360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874446" y="4729360"/>
            <a:ext cx="1313778" cy="906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3" idx="4"/>
          </p:cNvCxnSpPr>
          <p:nvPr/>
        </p:nvCxnSpPr>
        <p:spPr>
          <a:xfrm flipV="1">
            <a:off x="2700169" y="3764487"/>
            <a:ext cx="0" cy="1861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874446" y="3764487"/>
            <a:ext cx="0" cy="1861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68906" y="2729063"/>
            <a:ext cx="0" cy="18610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05387" y="2729063"/>
            <a:ext cx="0" cy="18610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22551" y="5248256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1</a:t>
            </a:r>
            <a:endParaRPr lang="en-US" sz="4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56827" y="278826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</a:t>
            </a:r>
            <a:endParaRPr lang="en-US" sz="4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456827" y="4973936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2</a:t>
            </a:r>
            <a:endParaRPr lang="en-US" sz="48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94151" y="162158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94151" y="3807261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0427" y="162158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90427" y="3807261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US" sz="4800" baseline="-25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4301714" y="1635722"/>
            <a:ext cx="1518351" cy="1065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2368926" y="205471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2" idx="3"/>
          </p:cNvCxnSpPr>
          <p:nvPr/>
        </p:nvCxnSpPr>
        <p:spPr>
          <a:xfrm flipV="1">
            <a:off x="1008417" y="2054712"/>
            <a:ext cx="1413479" cy="3108382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81635" y="500699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368926" y="2054711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510619" y="3346973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68926" y="4726641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81383" y="157106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30352" y="740067"/>
            <a:ext cx="50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</a:t>
            </a:r>
            <a:endParaRPr lang="en-US" sz="48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4256" y="500699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75765" y="3390676"/>
            <a:ext cx="2394025" cy="1707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86641" y="33055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5852" y="3390676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P’</a:t>
            </a:r>
            <a:endParaRPr lang="en-US" sz="4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4057" y="1718712"/>
            <a:ext cx="493492" cy="85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u</a:t>
            </a:r>
            <a:endParaRPr lang="en-US" sz="48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474383" y="2426506"/>
            <a:ext cx="28500" cy="10351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H="1" flipV="1">
            <a:off x="2368926" y="3105863"/>
            <a:ext cx="1017715" cy="2910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9445" y="3002184"/>
            <a:ext cx="461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v</a:t>
            </a:r>
            <a:endParaRPr lang="en-US" sz="4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95942" y="1363446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</a:t>
            </a:r>
            <a:endParaRPr lang="en-US" sz="4800" baseline="-25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421896" y="2103569"/>
            <a:ext cx="684640" cy="17722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32189" y="1617361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</a:t>
            </a:r>
            <a:endParaRPr lang="en-US" sz="48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361220" y="2081717"/>
            <a:ext cx="25759" cy="69126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21629" y="228534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</a:t>
            </a:r>
            <a:endParaRPr lang="en-US" sz="48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9930" y="2295821"/>
            <a:ext cx="1" cy="2671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386979" y="2772983"/>
            <a:ext cx="4140223" cy="12922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947549" y="515120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47549" y="515120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089242" y="1807382"/>
            <a:ext cx="1" cy="2671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947549" y="3187050"/>
            <a:ext cx="4158276" cy="129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7"/>
          </p:cNvCxnSpPr>
          <p:nvPr/>
        </p:nvCxnSpPr>
        <p:spPr>
          <a:xfrm flipV="1">
            <a:off x="1137733" y="500521"/>
            <a:ext cx="2825103" cy="4533257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47614" y="113081"/>
            <a:ext cx="5806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c'</a:t>
            </a:r>
            <a:endParaRPr lang="en-US" sz="4800" baseline="-25000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0047896" y="1753944"/>
            <a:ext cx="0" cy="161905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047896" y="3372997"/>
            <a:ext cx="965245" cy="115394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063205" y="3368824"/>
            <a:ext cx="459659" cy="75270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354675" y="4206657"/>
            <a:ext cx="1540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newa</a:t>
            </a:r>
            <a:endParaRPr lang="en-US" sz="48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333547" y="2607908"/>
            <a:ext cx="1851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newvd</a:t>
            </a:r>
            <a:endParaRPr lang="en-US" sz="48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500036" y="740067"/>
            <a:ext cx="3095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upguidance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35797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Voicu Popescu</dc:creator>
  <cp:lastModifiedBy>Voicu Popescu</cp:lastModifiedBy>
  <cp:revision>18</cp:revision>
  <dcterms:created xsi:type="dcterms:W3CDTF">2020-08-27T18:54:24Z</dcterms:created>
  <dcterms:modified xsi:type="dcterms:W3CDTF">2020-09-15T20:26:48Z</dcterms:modified>
</cp:coreProperties>
</file>