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9" r:id="rId2"/>
    <p:sldId id="256" r:id="rId3"/>
    <p:sldId id="257" r:id="rId4"/>
    <p:sldId id="258" r:id="rId5"/>
    <p:sldId id="260" r:id="rId6"/>
    <p:sldId id="262" r:id="rId7"/>
    <p:sldId id="263" r:id="rId8"/>
    <p:sldId id="261" r:id="rId9"/>
    <p:sldId id="265" r:id="rId10"/>
    <p:sldId id="264"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167027-420B-4CF3-8E45-D52662E04E6D}" type="datetimeFigureOut">
              <a:rPr lang="en-US" smtClean="0"/>
              <a:t>3/25/2020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9270C-E757-4929-BDE8-31BEC95C9E01}" type="slidenum">
              <a:rPr lang="en-US" smtClean="0"/>
              <a:t>‹#›</a:t>
            </a:fld>
            <a:endParaRPr lang="en-US"/>
          </a:p>
        </p:txBody>
      </p:sp>
    </p:spTree>
    <p:extLst>
      <p:ext uri="{BB962C8B-B14F-4D97-AF65-F5344CB8AC3E}">
        <p14:creationId xmlns:p14="http://schemas.microsoft.com/office/powerpoint/2010/main" val="1126378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67027-420B-4CF3-8E45-D52662E04E6D}" type="datetimeFigureOut">
              <a:rPr lang="en-US" smtClean="0"/>
              <a:t>3/25/2020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9270C-E757-4929-BDE8-31BEC95C9E01}" type="slidenum">
              <a:rPr lang="en-US" smtClean="0"/>
              <a:t>‹#›</a:t>
            </a:fld>
            <a:endParaRPr lang="en-US"/>
          </a:p>
        </p:txBody>
      </p:sp>
    </p:spTree>
    <p:extLst>
      <p:ext uri="{BB962C8B-B14F-4D97-AF65-F5344CB8AC3E}">
        <p14:creationId xmlns:p14="http://schemas.microsoft.com/office/powerpoint/2010/main" val="421027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67027-420B-4CF3-8E45-D52662E04E6D}" type="datetimeFigureOut">
              <a:rPr lang="en-US" smtClean="0"/>
              <a:t>3/25/2020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9270C-E757-4929-BDE8-31BEC95C9E01}" type="slidenum">
              <a:rPr lang="en-US" smtClean="0"/>
              <a:t>‹#›</a:t>
            </a:fld>
            <a:endParaRPr lang="en-US"/>
          </a:p>
        </p:txBody>
      </p:sp>
    </p:spTree>
    <p:extLst>
      <p:ext uri="{BB962C8B-B14F-4D97-AF65-F5344CB8AC3E}">
        <p14:creationId xmlns:p14="http://schemas.microsoft.com/office/powerpoint/2010/main" val="2467175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67027-420B-4CF3-8E45-D52662E04E6D}" type="datetimeFigureOut">
              <a:rPr lang="en-US" smtClean="0"/>
              <a:t>3/25/2020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9270C-E757-4929-BDE8-31BEC95C9E01}" type="slidenum">
              <a:rPr lang="en-US" smtClean="0"/>
              <a:t>‹#›</a:t>
            </a:fld>
            <a:endParaRPr lang="en-US"/>
          </a:p>
        </p:txBody>
      </p:sp>
    </p:spTree>
    <p:extLst>
      <p:ext uri="{BB962C8B-B14F-4D97-AF65-F5344CB8AC3E}">
        <p14:creationId xmlns:p14="http://schemas.microsoft.com/office/powerpoint/2010/main" val="1071637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67027-420B-4CF3-8E45-D52662E04E6D}" type="datetimeFigureOut">
              <a:rPr lang="en-US" smtClean="0"/>
              <a:t>3/25/2020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9270C-E757-4929-BDE8-31BEC95C9E01}" type="slidenum">
              <a:rPr lang="en-US" smtClean="0"/>
              <a:t>‹#›</a:t>
            </a:fld>
            <a:endParaRPr lang="en-US"/>
          </a:p>
        </p:txBody>
      </p:sp>
    </p:spTree>
    <p:extLst>
      <p:ext uri="{BB962C8B-B14F-4D97-AF65-F5344CB8AC3E}">
        <p14:creationId xmlns:p14="http://schemas.microsoft.com/office/powerpoint/2010/main" val="2525532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167027-420B-4CF3-8E45-D52662E04E6D}" type="datetimeFigureOut">
              <a:rPr lang="en-US" smtClean="0"/>
              <a:t>3/25/2020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D9270C-E757-4929-BDE8-31BEC95C9E01}" type="slidenum">
              <a:rPr lang="en-US" smtClean="0"/>
              <a:t>‹#›</a:t>
            </a:fld>
            <a:endParaRPr lang="en-US"/>
          </a:p>
        </p:txBody>
      </p:sp>
    </p:spTree>
    <p:extLst>
      <p:ext uri="{BB962C8B-B14F-4D97-AF65-F5344CB8AC3E}">
        <p14:creationId xmlns:p14="http://schemas.microsoft.com/office/powerpoint/2010/main" val="3966710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167027-420B-4CF3-8E45-D52662E04E6D}" type="datetimeFigureOut">
              <a:rPr lang="en-US" smtClean="0"/>
              <a:t>3/25/2020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D9270C-E757-4929-BDE8-31BEC95C9E01}" type="slidenum">
              <a:rPr lang="en-US" smtClean="0"/>
              <a:t>‹#›</a:t>
            </a:fld>
            <a:endParaRPr lang="en-US"/>
          </a:p>
        </p:txBody>
      </p:sp>
    </p:spTree>
    <p:extLst>
      <p:ext uri="{BB962C8B-B14F-4D97-AF65-F5344CB8AC3E}">
        <p14:creationId xmlns:p14="http://schemas.microsoft.com/office/powerpoint/2010/main" val="3855407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167027-420B-4CF3-8E45-D52662E04E6D}" type="datetimeFigureOut">
              <a:rPr lang="en-US" smtClean="0"/>
              <a:t>3/25/2020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D9270C-E757-4929-BDE8-31BEC95C9E01}" type="slidenum">
              <a:rPr lang="en-US" smtClean="0"/>
              <a:t>‹#›</a:t>
            </a:fld>
            <a:endParaRPr lang="en-US"/>
          </a:p>
        </p:txBody>
      </p:sp>
    </p:spTree>
    <p:extLst>
      <p:ext uri="{BB962C8B-B14F-4D97-AF65-F5344CB8AC3E}">
        <p14:creationId xmlns:p14="http://schemas.microsoft.com/office/powerpoint/2010/main" val="129658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167027-420B-4CF3-8E45-D52662E04E6D}" type="datetimeFigureOut">
              <a:rPr lang="en-US" smtClean="0"/>
              <a:t>3/25/2020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D9270C-E757-4929-BDE8-31BEC95C9E01}" type="slidenum">
              <a:rPr lang="en-US" smtClean="0"/>
              <a:t>‹#›</a:t>
            </a:fld>
            <a:endParaRPr lang="en-US"/>
          </a:p>
        </p:txBody>
      </p:sp>
    </p:spTree>
    <p:extLst>
      <p:ext uri="{BB962C8B-B14F-4D97-AF65-F5344CB8AC3E}">
        <p14:creationId xmlns:p14="http://schemas.microsoft.com/office/powerpoint/2010/main" val="4163670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167027-420B-4CF3-8E45-D52662E04E6D}" type="datetimeFigureOut">
              <a:rPr lang="en-US" smtClean="0"/>
              <a:t>3/25/2020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D9270C-E757-4929-BDE8-31BEC95C9E01}" type="slidenum">
              <a:rPr lang="en-US" smtClean="0"/>
              <a:t>‹#›</a:t>
            </a:fld>
            <a:endParaRPr lang="en-US"/>
          </a:p>
        </p:txBody>
      </p:sp>
    </p:spTree>
    <p:extLst>
      <p:ext uri="{BB962C8B-B14F-4D97-AF65-F5344CB8AC3E}">
        <p14:creationId xmlns:p14="http://schemas.microsoft.com/office/powerpoint/2010/main" val="4000924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167027-420B-4CF3-8E45-D52662E04E6D}" type="datetimeFigureOut">
              <a:rPr lang="en-US" smtClean="0"/>
              <a:t>3/25/2020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D9270C-E757-4929-BDE8-31BEC95C9E01}" type="slidenum">
              <a:rPr lang="en-US" smtClean="0"/>
              <a:t>‹#›</a:t>
            </a:fld>
            <a:endParaRPr lang="en-US"/>
          </a:p>
        </p:txBody>
      </p:sp>
    </p:spTree>
    <p:extLst>
      <p:ext uri="{BB962C8B-B14F-4D97-AF65-F5344CB8AC3E}">
        <p14:creationId xmlns:p14="http://schemas.microsoft.com/office/powerpoint/2010/main" val="2901299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167027-420B-4CF3-8E45-D52662E04E6D}" type="datetimeFigureOut">
              <a:rPr lang="en-US" smtClean="0"/>
              <a:t>3/25/2020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D9270C-E757-4929-BDE8-31BEC95C9E01}" type="slidenum">
              <a:rPr lang="en-US" smtClean="0"/>
              <a:t>‹#›</a:t>
            </a:fld>
            <a:endParaRPr lang="en-US"/>
          </a:p>
        </p:txBody>
      </p:sp>
    </p:spTree>
    <p:extLst>
      <p:ext uri="{BB962C8B-B14F-4D97-AF65-F5344CB8AC3E}">
        <p14:creationId xmlns:p14="http://schemas.microsoft.com/office/powerpoint/2010/main" val="202706727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71F299-D569-47CA-9580-04AF80DCFFEA}"/>
              </a:ext>
            </a:extLst>
          </p:cNvPr>
          <p:cNvSpPr txBox="1"/>
          <p:nvPr/>
        </p:nvSpPr>
        <p:spPr>
          <a:xfrm>
            <a:off x="284086" y="532661"/>
            <a:ext cx="3528851" cy="830997"/>
          </a:xfrm>
          <a:prstGeom prst="rect">
            <a:avLst/>
          </a:prstGeom>
          <a:noFill/>
        </p:spPr>
        <p:txBody>
          <a:bodyPr wrap="none" rtlCol="0">
            <a:spAutoFit/>
          </a:bodyPr>
          <a:lstStyle/>
          <a:p>
            <a:r>
              <a:rPr lang="en-US" sz="4800" dirty="0">
                <a:latin typeface="Microsoft YaHei Light" panose="020B0503020204020204" pitchFamily="34" charset="-122"/>
                <a:ea typeface="Microsoft YaHei Light" panose="020B0503020204020204" pitchFamily="34" charset="-122"/>
              </a:rPr>
              <a:t>CP2 Report:</a:t>
            </a:r>
          </a:p>
        </p:txBody>
      </p:sp>
      <p:pic>
        <p:nvPicPr>
          <p:cNvPr id="5" name="Picture 4">
            <a:extLst>
              <a:ext uri="{FF2B5EF4-FFF2-40B4-BE49-F238E27FC236}">
                <a16:creationId xmlns:a16="http://schemas.microsoft.com/office/drawing/2014/main" id="{F716F81E-AB5E-4678-BDAA-AEBD30F8FD88}"/>
              </a:ext>
            </a:extLst>
          </p:cNvPr>
          <p:cNvPicPr>
            <a:picLocks noChangeAspect="1"/>
          </p:cNvPicPr>
          <p:nvPr/>
        </p:nvPicPr>
        <p:blipFill>
          <a:blip r:embed="rId2"/>
          <a:stretch>
            <a:fillRect/>
          </a:stretch>
        </p:blipFill>
        <p:spPr>
          <a:xfrm>
            <a:off x="815219" y="1970693"/>
            <a:ext cx="7513561" cy="2275613"/>
          </a:xfrm>
          <a:prstGeom prst="rect">
            <a:avLst/>
          </a:prstGeom>
        </p:spPr>
      </p:pic>
      <p:sp>
        <p:nvSpPr>
          <p:cNvPr id="6" name="TextBox 5">
            <a:extLst>
              <a:ext uri="{FF2B5EF4-FFF2-40B4-BE49-F238E27FC236}">
                <a16:creationId xmlns:a16="http://schemas.microsoft.com/office/drawing/2014/main" id="{0BE609D7-3222-4AE8-8AA1-4873A04A25D0}"/>
              </a:ext>
            </a:extLst>
          </p:cNvPr>
          <p:cNvSpPr txBox="1"/>
          <p:nvPr/>
        </p:nvSpPr>
        <p:spPr>
          <a:xfrm>
            <a:off x="284085" y="4437842"/>
            <a:ext cx="5335115" cy="830997"/>
          </a:xfrm>
          <a:prstGeom prst="rect">
            <a:avLst/>
          </a:prstGeom>
          <a:noFill/>
        </p:spPr>
        <p:txBody>
          <a:bodyPr wrap="none" rtlCol="0">
            <a:spAutoFit/>
          </a:bodyPr>
          <a:lstStyle/>
          <a:p>
            <a:r>
              <a:rPr lang="en-US" sz="4800" dirty="0">
                <a:latin typeface="Microsoft YaHei Light" panose="020B0503020204020204" pitchFamily="34" charset="-122"/>
                <a:ea typeface="Microsoft YaHei Light" panose="020B0503020204020204" pitchFamily="34" charset="-122"/>
              </a:rPr>
              <a:t>Status: All finished.</a:t>
            </a:r>
          </a:p>
        </p:txBody>
      </p:sp>
    </p:spTree>
    <p:extLst>
      <p:ext uri="{BB962C8B-B14F-4D97-AF65-F5344CB8AC3E}">
        <p14:creationId xmlns:p14="http://schemas.microsoft.com/office/powerpoint/2010/main" val="2638028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08FF8A-0E9A-4130-A2E9-7DD8E35C256C}"/>
              </a:ext>
            </a:extLst>
          </p:cNvPr>
          <p:cNvSpPr txBox="1"/>
          <p:nvPr/>
        </p:nvSpPr>
        <p:spPr>
          <a:xfrm>
            <a:off x="284086" y="532661"/>
            <a:ext cx="5046574" cy="830997"/>
          </a:xfrm>
          <a:prstGeom prst="rect">
            <a:avLst/>
          </a:prstGeom>
          <a:noFill/>
        </p:spPr>
        <p:txBody>
          <a:bodyPr wrap="none" rtlCol="0">
            <a:spAutoFit/>
          </a:bodyPr>
          <a:lstStyle/>
          <a:p>
            <a:r>
              <a:rPr lang="en-US" sz="4800" dirty="0">
                <a:latin typeface="Microsoft YaHei Light" panose="020B0503020204020204" pitchFamily="34" charset="-122"/>
                <a:ea typeface="Microsoft YaHei Light" panose="020B0503020204020204" pitchFamily="34" charset="-122"/>
              </a:rPr>
              <a:t>Node Subdivision</a:t>
            </a:r>
          </a:p>
        </p:txBody>
      </p:sp>
      <p:pic>
        <p:nvPicPr>
          <p:cNvPr id="6" name="Picture 5" descr="A picture containing object, fireworks, bird, dark&#10;&#10;Description automatically generated">
            <a:extLst>
              <a:ext uri="{FF2B5EF4-FFF2-40B4-BE49-F238E27FC236}">
                <a16:creationId xmlns:a16="http://schemas.microsoft.com/office/drawing/2014/main" id="{133E5525-F381-4AF0-A5C0-7F08398082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080" y="2174911"/>
            <a:ext cx="2524918" cy="4683089"/>
          </a:xfrm>
          <a:prstGeom prst="rect">
            <a:avLst/>
          </a:prstGeom>
        </p:spPr>
      </p:pic>
      <p:pic>
        <p:nvPicPr>
          <p:cNvPr id="8" name="Picture 7" descr="A picture containing game, basketball, dark, sitting&#10;&#10;Description automatically generated">
            <a:extLst>
              <a:ext uri="{FF2B5EF4-FFF2-40B4-BE49-F238E27FC236}">
                <a16:creationId xmlns:a16="http://schemas.microsoft.com/office/drawing/2014/main" id="{7765C299-77CA-40FB-8391-E406B156F7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7003" y="2103222"/>
            <a:ext cx="2590869" cy="4754778"/>
          </a:xfrm>
          <a:prstGeom prst="rect">
            <a:avLst/>
          </a:prstGeom>
        </p:spPr>
      </p:pic>
      <p:sp>
        <p:nvSpPr>
          <p:cNvPr id="9" name="TextBox 8">
            <a:extLst>
              <a:ext uri="{FF2B5EF4-FFF2-40B4-BE49-F238E27FC236}">
                <a16:creationId xmlns:a16="http://schemas.microsoft.com/office/drawing/2014/main" id="{A38B16CB-1F10-4C2C-A0E4-F66EA60D2C9B}"/>
              </a:ext>
            </a:extLst>
          </p:cNvPr>
          <p:cNvSpPr txBox="1"/>
          <p:nvPr/>
        </p:nvSpPr>
        <p:spPr>
          <a:xfrm>
            <a:off x="787466" y="1363658"/>
            <a:ext cx="5795754" cy="523220"/>
          </a:xfrm>
          <a:prstGeom prst="rect">
            <a:avLst/>
          </a:prstGeom>
          <a:noFill/>
        </p:spPr>
        <p:txBody>
          <a:bodyPr wrap="none" rtlCol="0">
            <a:spAutoFit/>
          </a:bodyPr>
          <a:lstStyle/>
          <a:p>
            <a:r>
              <a:rPr lang="en-US" sz="2800" dirty="0">
                <a:latin typeface="Microsoft YaHei Light" panose="020B0503020204020204" pitchFamily="34" charset="-122"/>
                <a:ea typeface="Microsoft YaHei Light" panose="020B0503020204020204" pitchFamily="34" charset="-122"/>
              </a:rPr>
              <a:t>(Forming chains for each branch…)</a:t>
            </a:r>
          </a:p>
        </p:txBody>
      </p:sp>
      <p:sp>
        <p:nvSpPr>
          <p:cNvPr id="10" name="TextBox 9">
            <a:extLst>
              <a:ext uri="{FF2B5EF4-FFF2-40B4-BE49-F238E27FC236}">
                <a16:creationId xmlns:a16="http://schemas.microsoft.com/office/drawing/2014/main" id="{E7DDF73E-C771-412C-A329-D267E16C03A6}"/>
              </a:ext>
            </a:extLst>
          </p:cNvPr>
          <p:cNvSpPr txBox="1"/>
          <p:nvPr/>
        </p:nvSpPr>
        <p:spPr>
          <a:xfrm>
            <a:off x="3016998" y="2174911"/>
            <a:ext cx="1233351" cy="523220"/>
          </a:xfrm>
          <a:prstGeom prst="rect">
            <a:avLst/>
          </a:prstGeom>
          <a:noFill/>
        </p:spPr>
        <p:txBody>
          <a:bodyPr wrap="none" rtlCol="0">
            <a:spAutoFit/>
          </a:bodyPr>
          <a:lstStyle/>
          <a:p>
            <a:r>
              <a:rPr lang="en-US" sz="2800" dirty="0">
                <a:latin typeface="Microsoft YaHei Light" panose="020B0503020204020204" pitchFamily="34" charset="-122"/>
                <a:ea typeface="Microsoft YaHei Light" panose="020B0503020204020204" pitchFamily="34" charset="-122"/>
              </a:rPr>
              <a:t>Before</a:t>
            </a:r>
          </a:p>
        </p:txBody>
      </p:sp>
      <p:sp>
        <p:nvSpPr>
          <p:cNvPr id="11" name="TextBox 10">
            <a:extLst>
              <a:ext uri="{FF2B5EF4-FFF2-40B4-BE49-F238E27FC236}">
                <a16:creationId xmlns:a16="http://schemas.microsoft.com/office/drawing/2014/main" id="{BCC4EB8E-8E06-4F69-9C3D-136DB3C0F55A}"/>
              </a:ext>
            </a:extLst>
          </p:cNvPr>
          <p:cNvSpPr txBox="1"/>
          <p:nvPr/>
        </p:nvSpPr>
        <p:spPr>
          <a:xfrm>
            <a:off x="5071206" y="5958278"/>
            <a:ext cx="985270" cy="523220"/>
          </a:xfrm>
          <a:prstGeom prst="rect">
            <a:avLst/>
          </a:prstGeom>
          <a:noFill/>
        </p:spPr>
        <p:txBody>
          <a:bodyPr wrap="none" rtlCol="0">
            <a:spAutoFit/>
          </a:bodyPr>
          <a:lstStyle/>
          <a:p>
            <a:r>
              <a:rPr lang="en-US" sz="2800" dirty="0">
                <a:latin typeface="Microsoft YaHei Light" panose="020B0503020204020204" pitchFamily="34" charset="-122"/>
                <a:ea typeface="Microsoft YaHei Light" panose="020B0503020204020204" pitchFamily="34" charset="-122"/>
              </a:rPr>
              <a:t>After</a:t>
            </a:r>
          </a:p>
        </p:txBody>
      </p:sp>
    </p:spTree>
    <p:extLst>
      <p:ext uri="{BB962C8B-B14F-4D97-AF65-F5344CB8AC3E}">
        <p14:creationId xmlns:p14="http://schemas.microsoft.com/office/powerpoint/2010/main" val="166398159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black, monitor&#10;&#10;Description automatically generated">
            <a:extLst>
              <a:ext uri="{FF2B5EF4-FFF2-40B4-BE49-F238E27FC236}">
                <a16:creationId xmlns:a16="http://schemas.microsoft.com/office/drawing/2014/main" id="{9890D044-4DF4-4FAB-AC92-5FC32C4532E6}"/>
              </a:ext>
            </a:extLst>
          </p:cNvPr>
          <p:cNvPicPr>
            <a:picLocks noChangeAspect="1"/>
          </p:cNvPicPr>
          <p:nvPr/>
        </p:nvPicPr>
        <p:blipFill rotWithShape="1">
          <a:blip r:embed="rId2">
            <a:extLst>
              <a:ext uri="{28A0092B-C50C-407E-A947-70E740481C1C}">
                <a14:useLocalDpi xmlns:a14="http://schemas.microsoft.com/office/drawing/2010/main" val="0"/>
              </a:ext>
            </a:extLst>
          </a:blip>
          <a:srcRect l="198" t="2461" r="679" b="1304"/>
          <a:stretch/>
        </p:blipFill>
        <p:spPr>
          <a:xfrm>
            <a:off x="1" y="2032455"/>
            <a:ext cx="9144000" cy="4825545"/>
          </a:xfrm>
          <a:prstGeom prst="rect">
            <a:avLst/>
          </a:prstGeom>
        </p:spPr>
      </p:pic>
      <p:sp>
        <p:nvSpPr>
          <p:cNvPr id="6" name="TextBox 5">
            <a:extLst>
              <a:ext uri="{FF2B5EF4-FFF2-40B4-BE49-F238E27FC236}">
                <a16:creationId xmlns:a16="http://schemas.microsoft.com/office/drawing/2014/main" id="{645A5834-A116-4AA8-BE60-4C22AB80330E}"/>
              </a:ext>
            </a:extLst>
          </p:cNvPr>
          <p:cNvSpPr txBox="1"/>
          <p:nvPr/>
        </p:nvSpPr>
        <p:spPr>
          <a:xfrm>
            <a:off x="284086" y="532661"/>
            <a:ext cx="6073586" cy="830997"/>
          </a:xfrm>
          <a:prstGeom prst="rect">
            <a:avLst/>
          </a:prstGeom>
          <a:noFill/>
        </p:spPr>
        <p:txBody>
          <a:bodyPr wrap="none" rtlCol="0">
            <a:spAutoFit/>
          </a:bodyPr>
          <a:lstStyle/>
          <a:p>
            <a:r>
              <a:rPr lang="en-US" sz="4800" dirty="0">
                <a:latin typeface="Microsoft YaHei Light" panose="020B0503020204020204" pitchFamily="34" charset="-122"/>
                <a:ea typeface="Microsoft YaHei Light" panose="020B0503020204020204" pitchFamily="34" charset="-122"/>
              </a:rPr>
              <a:t>Surface of revolution:</a:t>
            </a:r>
          </a:p>
        </p:txBody>
      </p:sp>
    </p:spTree>
    <p:extLst>
      <p:ext uri="{BB962C8B-B14F-4D97-AF65-F5344CB8AC3E}">
        <p14:creationId xmlns:p14="http://schemas.microsoft.com/office/powerpoint/2010/main" val="352126713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7832886-FAAB-4B16-A697-22ED369662A9}"/>
              </a:ext>
            </a:extLst>
          </p:cNvPr>
          <p:cNvSpPr txBox="1"/>
          <p:nvPr/>
        </p:nvSpPr>
        <p:spPr>
          <a:xfrm>
            <a:off x="284086" y="532661"/>
            <a:ext cx="2454518" cy="830997"/>
          </a:xfrm>
          <a:prstGeom prst="rect">
            <a:avLst/>
          </a:prstGeom>
          <a:noFill/>
        </p:spPr>
        <p:txBody>
          <a:bodyPr wrap="none" rtlCol="0">
            <a:spAutoFit/>
          </a:bodyPr>
          <a:lstStyle/>
          <a:p>
            <a:r>
              <a:rPr lang="en-US" sz="4800" dirty="0">
                <a:latin typeface="Microsoft YaHei Light" panose="020B0503020204020204" pitchFamily="34" charset="-122"/>
                <a:ea typeface="Microsoft YaHei Light" panose="020B0503020204020204" pitchFamily="34" charset="-122"/>
              </a:rPr>
              <a:t>Cylinder</a:t>
            </a:r>
          </a:p>
        </p:txBody>
      </p:sp>
      <p:pic>
        <p:nvPicPr>
          <p:cNvPr id="2" name="Picture 1">
            <a:extLst>
              <a:ext uri="{FF2B5EF4-FFF2-40B4-BE49-F238E27FC236}">
                <a16:creationId xmlns:a16="http://schemas.microsoft.com/office/drawing/2014/main" id="{46DF4868-FDBA-4A32-A78E-3FC0DFBEB27F}"/>
              </a:ext>
            </a:extLst>
          </p:cNvPr>
          <p:cNvPicPr>
            <a:picLocks noChangeAspect="1"/>
          </p:cNvPicPr>
          <p:nvPr/>
        </p:nvPicPr>
        <p:blipFill>
          <a:blip r:embed="rId2"/>
          <a:stretch>
            <a:fillRect/>
          </a:stretch>
        </p:blipFill>
        <p:spPr>
          <a:xfrm>
            <a:off x="0" y="1887610"/>
            <a:ext cx="9144000" cy="4970390"/>
          </a:xfrm>
          <a:prstGeom prst="rect">
            <a:avLst/>
          </a:prstGeom>
        </p:spPr>
      </p:pic>
    </p:spTree>
    <p:extLst>
      <p:ext uri="{BB962C8B-B14F-4D97-AF65-F5344CB8AC3E}">
        <p14:creationId xmlns:p14="http://schemas.microsoft.com/office/powerpoint/2010/main" val="339643963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screen&#10;&#10;Description automatically generated">
            <a:extLst>
              <a:ext uri="{FF2B5EF4-FFF2-40B4-BE49-F238E27FC236}">
                <a16:creationId xmlns:a16="http://schemas.microsoft.com/office/drawing/2014/main" id="{51987C6C-0E17-4E89-A6E6-D197AE55484A}"/>
              </a:ext>
            </a:extLst>
          </p:cNvPr>
          <p:cNvPicPr>
            <a:picLocks noChangeAspect="1"/>
          </p:cNvPicPr>
          <p:nvPr/>
        </p:nvPicPr>
        <p:blipFill rotWithShape="1">
          <a:blip r:embed="rId2">
            <a:extLst>
              <a:ext uri="{28A0092B-C50C-407E-A947-70E740481C1C}">
                <a14:useLocalDpi xmlns:a14="http://schemas.microsoft.com/office/drawing/2010/main" val="0"/>
              </a:ext>
            </a:extLst>
          </a:blip>
          <a:srcRect t="2445" r="679" b="1463"/>
          <a:stretch/>
        </p:blipFill>
        <p:spPr>
          <a:xfrm>
            <a:off x="3063" y="2050743"/>
            <a:ext cx="9140937" cy="4807258"/>
          </a:xfrm>
          <a:prstGeom prst="rect">
            <a:avLst/>
          </a:prstGeom>
        </p:spPr>
      </p:pic>
      <p:sp>
        <p:nvSpPr>
          <p:cNvPr id="6" name="TextBox 5">
            <a:extLst>
              <a:ext uri="{FF2B5EF4-FFF2-40B4-BE49-F238E27FC236}">
                <a16:creationId xmlns:a16="http://schemas.microsoft.com/office/drawing/2014/main" id="{22FFEB3B-77ED-4B9C-872F-B294CF2EAD58}"/>
              </a:ext>
            </a:extLst>
          </p:cNvPr>
          <p:cNvSpPr txBox="1"/>
          <p:nvPr/>
        </p:nvSpPr>
        <p:spPr>
          <a:xfrm>
            <a:off x="284086" y="532661"/>
            <a:ext cx="1661032" cy="830997"/>
          </a:xfrm>
          <a:prstGeom prst="rect">
            <a:avLst/>
          </a:prstGeom>
          <a:noFill/>
        </p:spPr>
        <p:txBody>
          <a:bodyPr wrap="none" rtlCol="0">
            <a:spAutoFit/>
          </a:bodyPr>
          <a:lstStyle/>
          <a:p>
            <a:r>
              <a:rPr lang="en-US" sz="4800" dirty="0">
                <a:latin typeface="Microsoft YaHei Light" panose="020B0503020204020204" pitchFamily="34" charset="-122"/>
                <a:ea typeface="Microsoft YaHei Light" panose="020B0503020204020204" pitchFamily="34" charset="-122"/>
              </a:rPr>
              <a:t>Cube</a:t>
            </a:r>
          </a:p>
        </p:txBody>
      </p:sp>
    </p:spTree>
    <p:extLst>
      <p:ext uri="{BB962C8B-B14F-4D97-AF65-F5344CB8AC3E}">
        <p14:creationId xmlns:p14="http://schemas.microsoft.com/office/powerpoint/2010/main" val="246612500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7FA6D0-6D64-4052-80C5-2BA4A6E502BD}"/>
              </a:ext>
            </a:extLst>
          </p:cNvPr>
          <p:cNvPicPr>
            <a:picLocks noChangeAspect="1"/>
          </p:cNvPicPr>
          <p:nvPr/>
        </p:nvPicPr>
        <p:blipFill rotWithShape="1">
          <a:blip r:embed="rId2">
            <a:extLst>
              <a:ext uri="{28A0092B-C50C-407E-A947-70E740481C1C}">
                <a14:useLocalDpi xmlns:a14="http://schemas.microsoft.com/office/drawing/2010/main" val="0"/>
              </a:ext>
            </a:extLst>
          </a:blip>
          <a:srcRect t="1037" b="1196"/>
          <a:stretch/>
        </p:blipFill>
        <p:spPr>
          <a:xfrm>
            <a:off x="0" y="2432482"/>
            <a:ext cx="9144000" cy="4358935"/>
          </a:xfrm>
          <a:prstGeom prst="rect">
            <a:avLst/>
          </a:prstGeom>
        </p:spPr>
      </p:pic>
      <p:sp>
        <p:nvSpPr>
          <p:cNvPr id="8" name="TextBox 7">
            <a:extLst>
              <a:ext uri="{FF2B5EF4-FFF2-40B4-BE49-F238E27FC236}">
                <a16:creationId xmlns:a16="http://schemas.microsoft.com/office/drawing/2014/main" id="{019E7F31-A54F-406E-9391-832A68C0F7FE}"/>
              </a:ext>
            </a:extLst>
          </p:cNvPr>
          <p:cNvSpPr txBox="1"/>
          <p:nvPr/>
        </p:nvSpPr>
        <p:spPr>
          <a:xfrm>
            <a:off x="284086" y="532661"/>
            <a:ext cx="1784463" cy="830997"/>
          </a:xfrm>
          <a:prstGeom prst="rect">
            <a:avLst/>
          </a:prstGeom>
          <a:noFill/>
        </p:spPr>
        <p:txBody>
          <a:bodyPr wrap="none" rtlCol="0">
            <a:spAutoFit/>
          </a:bodyPr>
          <a:lstStyle/>
          <a:p>
            <a:r>
              <a:rPr lang="en-US" sz="4800" dirty="0">
                <a:latin typeface="Microsoft YaHei Light" panose="020B0503020204020204" pitchFamily="34" charset="-122"/>
                <a:ea typeface="Microsoft YaHei Light" panose="020B0503020204020204" pitchFamily="34" charset="-122"/>
              </a:rPr>
              <a:t>Menu</a:t>
            </a:r>
          </a:p>
        </p:txBody>
      </p:sp>
    </p:spTree>
    <p:extLst>
      <p:ext uri="{BB962C8B-B14F-4D97-AF65-F5344CB8AC3E}">
        <p14:creationId xmlns:p14="http://schemas.microsoft.com/office/powerpoint/2010/main" val="318440342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BB2689-1DB4-4156-93C9-B62D4F81A685}"/>
              </a:ext>
            </a:extLst>
          </p:cNvPr>
          <p:cNvSpPr txBox="1"/>
          <p:nvPr/>
        </p:nvSpPr>
        <p:spPr>
          <a:xfrm>
            <a:off x="284086" y="532661"/>
            <a:ext cx="4177362" cy="830997"/>
          </a:xfrm>
          <a:prstGeom prst="rect">
            <a:avLst/>
          </a:prstGeom>
          <a:noFill/>
        </p:spPr>
        <p:txBody>
          <a:bodyPr wrap="none" rtlCol="0">
            <a:spAutoFit/>
          </a:bodyPr>
          <a:lstStyle/>
          <a:p>
            <a:r>
              <a:rPr lang="en-US" sz="4800" dirty="0">
                <a:latin typeface="Microsoft YaHei Light" panose="020B0503020204020204" pitchFamily="34" charset="-122"/>
                <a:ea typeface="Microsoft YaHei Light" panose="020B0503020204020204" pitchFamily="34" charset="-122"/>
              </a:rPr>
              <a:t>Other controls</a:t>
            </a:r>
          </a:p>
        </p:txBody>
      </p:sp>
      <p:sp>
        <p:nvSpPr>
          <p:cNvPr id="5" name="TextBox 4">
            <a:extLst>
              <a:ext uri="{FF2B5EF4-FFF2-40B4-BE49-F238E27FC236}">
                <a16:creationId xmlns:a16="http://schemas.microsoft.com/office/drawing/2014/main" id="{DB8E1D38-6B40-4D3B-8C61-1D6678E4D6EC}"/>
              </a:ext>
            </a:extLst>
          </p:cNvPr>
          <p:cNvSpPr txBox="1"/>
          <p:nvPr/>
        </p:nvSpPr>
        <p:spPr>
          <a:xfrm>
            <a:off x="870011" y="1473565"/>
            <a:ext cx="7403975" cy="4093428"/>
          </a:xfrm>
          <a:prstGeom prst="rect">
            <a:avLst/>
          </a:prstGeom>
          <a:noFill/>
        </p:spPr>
        <p:txBody>
          <a:bodyPr wrap="square" rtlCol="0">
            <a:spAutoFit/>
          </a:bodyPr>
          <a:lstStyle/>
          <a:p>
            <a:pPr marL="457200" indent="-457200">
              <a:buFont typeface="+mj-lt"/>
              <a:buAutoNum type="arabicPeriod"/>
            </a:pPr>
            <a:r>
              <a:rPr lang="en-US" sz="2000" dirty="0">
                <a:latin typeface="Microsoft YaHei Light" panose="020B0503020204020204" pitchFamily="34" charset="-122"/>
                <a:ea typeface="Microsoft YaHei Light" panose="020B0503020204020204" pitchFamily="34" charset="-122"/>
              </a:rPr>
              <a:t>Grow distance: On the paper, it was </a:t>
            </a:r>
            <a:r>
              <a:rPr lang="en-US" sz="2000" b="1" u="sng" dirty="0">
                <a:latin typeface="Microsoft YaHei Light" panose="020B0503020204020204" pitchFamily="34" charset="-122"/>
                <a:ea typeface="Microsoft YaHei Light" panose="020B0503020204020204" pitchFamily="34" charset="-122"/>
              </a:rPr>
              <a:t>not</a:t>
            </a:r>
            <a:r>
              <a:rPr lang="en-US" sz="2000" dirty="0">
                <a:latin typeface="Microsoft YaHei Light" panose="020B0503020204020204" pitchFamily="34" charset="-122"/>
                <a:ea typeface="Microsoft YaHei Light" panose="020B0503020204020204" pitchFamily="34" charset="-122"/>
              </a:rPr>
              <a:t> discussed about factors that decide the changing of the grow distance throughout different iterations (Branches tends to grow shorter in later iterations). However, the pictures on paper clearly showed the decrease of the grow distance. Therefore I added my own decrease method:</a:t>
            </a:r>
          </a:p>
          <a:p>
            <a:pPr marL="457200" indent="-457200">
              <a:buFont typeface="+mj-lt"/>
              <a:buAutoNum type="arabicPeriod"/>
            </a:pPr>
            <a:r>
              <a:rPr lang="en-US" sz="2000" i="1" dirty="0">
                <a:latin typeface="Microsoft YaHei Light" panose="020B0503020204020204" pitchFamily="34" charset="-122"/>
                <a:ea typeface="Microsoft YaHei Light" panose="020B0503020204020204" pitchFamily="34" charset="-122"/>
              </a:rPr>
              <a:t>For a new child from the same branch, the grow distance decrease significantly.</a:t>
            </a:r>
          </a:p>
          <a:p>
            <a:pPr marL="457200" indent="-457200">
              <a:buFont typeface="+mj-lt"/>
              <a:buAutoNum type="arabicPeriod"/>
            </a:pPr>
            <a:r>
              <a:rPr lang="en-US" sz="2000" i="1" dirty="0">
                <a:latin typeface="Microsoft YaHei Light" panose="020B0503020204020204" pitchFamily="34" charset="-122"/>
                <a:ea typeface="Microsoft YaHei Light" panose="020B0503020204020204" pitchFamily="34" charset="-122"/>
              </a:rPr>
              <a:t>For every higher level of branch, the grow distance decrease by a constant, until it reaches minimum preset.</a:t>
            </a:r>
          </a:p>
          <a:p>
            <a:pPr marL="457200" indent="-457200">
              <a:buFont typeface="+mj-lt"/>
              <a:buAutoNum type="arabicPeriod"/>
            </a:pPr>
            <a:r>
              <a:rPr lang="en-US" sz="2000" u="sng" dirty="0">
                <a:latin typeface="Microsoft YaHei Light" panose="020B0503020204020204" pitchFamily="34" charset="-122"/>
                <a:ea typeface="Microsoft YaHei Light" panose="020B0503020204020204" pitchFamily="34" charset="-122"/>
              </a:rPr>
              <a:t>In the program the decrease rate is set to 0.015, and minimum distance is set to 0.1. Changing these factors may result in tree that is unable to consume all attraction points.</a:t>
            </a:r>
          </a:p>
        </p:txBody>
      </p:sp>
      <p:pic>
        <p:nvPicPr>
          <p:cNvPr id="2" name="Picture 1">
            <a:extLst>
              <a:ext uri="{FF2B5EF4-FFF2-40B4-BE49-F238E27FC236}">
                <a16:creationId xmlns:a16="http://schemas.microsoft.com/office/drawing/2014/main" id="{4BAA30DC-6E5A-404C-A7C0-1008045FB877}"/>
              </a:ext>
            </a:extLst>
          </p:cNvPr>
          <p:cNvPicPr>
            <a:picLocks noChangeAspect="1"/>
          </p:cNvPicPr>
          <p:nvPr/>
        </p:nvPicPr>
        <p:blipFill>
          <a:blip r:embed="rId2"/>
          <a:stretch>
            <a:fillRect/>
          </a:stretch>
        </p:blipFill>
        <p:spPr>
          <a:xfrm>
            <a:off x="109537" y="5676900"/>
            <a:ext cx="8924925" cy="1181100"/>
          </a:xfrm>
          <a:prstGeom prst="rect">
            <a:avLst/>
          </a:prstGeom>
        </p:spPr>
      </p:pic>
    </p:spTree>
    <p:extLst>
      <p:ext uri="{BB962C8B-B14F-4D97-AF65-F5344CB8AC3E}">
        <p14:creationId xmlns:p14="http://schemas.microsoft.com/office/powerpoint/2010/main" val="145491565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basketball, dark, game, fireworks&#10;&#10;Description automatically generated">
            <a:extLst>
              <a:ext uri="{FF2B5EF4-FFF2-40B4-BE49-F238E27FC236}">
                <a16:creationId xmlns:a16="http://schemas.microsoft.com/office/drawing/2014/main" id="{39BE44F4-EE79-4152-89FF-80A80F1DA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73514"/>
            <a:ext cx="1889051" cy="3484486"/>
          </a:xfrm>
          <a:prstGeom prst="rect">
            <a:avLst/>
          </a:prstGeom>
        </p:spPr>
      </p:pic>
      <p:pic>
        <p:nvPicPr>
          <p:cNvPr id="7" name="Picture 6" descr="A picture containing dark, basketball, sitting, bird&#10;&#10;Description automatically generated">
            <a:extLst>
              <a:ext uri="{FF2B5EF4-FFF2-40B4-BE49-F238E27FC236}">
                <a16:creationId xmlns:a16="http://schemas.microsoft.com/office/drawing/2014/main" id="{034299AF-713B-43D3-9E88-2A2D4D239B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989" y="3373514"/>
            <a:ext cx="1971895" cy="3484486"/>
          </a:xfrm>
          <a:prstGeom prst="rect">
            <a:avLst/>
          </a:prstGeom>
        </p:spPr>
      </p:pic>
      <p:pic>
        <p:nvPicPr>
          <p:cNvPr id="9" name="Picture 8" descr="A picture containing game, basketball&#10;&#10;Description automatically generated">
            <a:extLst>
              <a:ext uri="{FF2B5EF4-FFF2-40B4-BE49-F238E27FC236}">
                <a16:creationId xmlns:a16="http://schemas.microsoft.com/office/drawing/2014/main" id="{CD645D20-55E7-4F30-926F-540172B6EA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1822" y="3358538"/>
            <a:ext cx="1807687" cy="3484486"/>
          </a:xfrm>
          <a:prstGeom prst="rect">
            <a:avLst/>
          </a:prstGeom>
        </p:spPr>
      </p:pic>
      <p:pic>
        <p:nvPicPr>
          <p:cNvPr id="11" name="Picture 10" descr="A picture containing game, basketball, dark, sitting&#10;&#10;Description automatically generated">
            <a:extLst>
              <a:ext uri="{FF2B5EF4-FFF2-40B4-BE49-F238E27FC236}">
                <a16:creationId xmlns:a16="http://schemas.microsoft.com/office/drawing/2014/main" id="{EA9108E9-FA58-4A25-9253-F9D2EFC2FB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1448" y="3388489"/>
            <a:ext cx="1807687" cy="3454535"/>
          </a:xfrm>
          <a:prstGeom prst="rect">
            <a:avLst/>
          </a:prstGeom>
        </p:spPr>
      </p:pic>
      <p:sp>
        <p:nvSpPr>
          <p:cNvPr id="12" name="TextBox 11">
            <a:extLst>
              <a:ext uri="{FF2B5EF4-FFF2-40B4-BE49-F238E27FC236}">
                <a16:creationId xmlns:a16="http://schemas.microsoft.com/office/drawing/2014/main" id="{243ED782-9EB6-4D11-97E3-1B34E9066EA1}"/>
              </a:ext>
            </a:extLst>
          </p:cNvPr>
          <p:cNvSpPr txBox="1"/>
          <p:nvPr/>
        </p:nvSpPr>
        <p:spPr>
          <a:xfrm>
            <a:off x="390617" y="1111769"/>
            <a:ext cx="8648518" cy="2246769"/>
          </a:xfrm>
          <a:prstGeom prst="rect">
            <a:avLst/>
          </a:prstGeom>
          <a:noFill/>
        </p:spPr>
        <p:txBody>
          <a:bodyPr wrap="square" rtlCol="0">
            <a:spAutoFit/>
          </a:bodyPr>
          <a:lstStyle/>
          <a:p>
            <a:pPr marL="457200" indent="-457200">
              <a:buFont typeface="+mj-lt"/>
              <a:buAutoNum type="arabicPeriod"/>
            </a:pPr>
            <a:r>
              <a:rPr lang="en-US" sz="2000" dirty="0">
                <a:latin typeface="Microsoft YaHei Light" panose="020B0503020204020204" pitchFamily="34" charset="-122"/>
                <a:ea typeface="Microsoft YaHei Light" panose="020B0503020204020204" pitchFamily="34" charset="-122"/>
              </a:rPr>
              <a:t>The tree with constant grow distance from the start to the end.</a:t>
            </a:r>
          </a:p>
          <a:p>
            <a:pPr marL="457200" indent="-457200">
              <a:buFont typeface="+mj-lt"/>
              <a:buAutoNum type="arabicPeriod"/>
            </a:pPr>
            <a:r>
              <a:rPr lang="en-US" sz="2000" dirty="0">
                <a:latin typeface="Microsoft YaHei Light" panose="020B0503020204020204" pitchFamily="34" charset="-122"/>
                <a:ea typeface="Microsoft YaHei Light" panose="020B0503020204020204" pitchFamily="34" charset="-122"/>
              </a:rPr>
              <a:t>The tree with decreased grow distance for new children for same branch.</a:t>
            </a:r>
          </a:p>
          <a:p>
            <a:pPr marL="457200" indent="-457200">
              <a:buFont typeface="+mj-lt"/>
              <a:buAutoNum type="arabicPeriod"/>
            </a:pPr>
            <a:r>
              <a:rPr lang="en-US" sz="2000" dirty="0">
                <a:latin typeface="Microsoft YaHei Light" panose="020B0503020204020204" pitchFamily="34" charset="-122"/>
                <a:ea typeface="Microsoft YaHei Light" panose="020B0503020204020204" pitchFamily="34" charset="-122"/>
              </a:rPr>
              <a:t>The tree with decreased grow distance for new children for same branch, and decreased grow distance every new level of branches.</a:t>
            </a:r>
          </a:p>
          <a:p>
            <a:pPr marL="457200" indent="-457200">
              <a:buFont typeface="+mj-lt"/>
              <a:buAutoNum type="arabicPeriod"/>
            </a:pPr>
            <a:r>
              <a:rPr lang="en-US" sz="2000" dirty="0">
                <a:latin typeface="Microsoft YaHei Light" panose="020B0503020204020204" pitchFamily="34" charset="-122"/>
                <a:ea typeface="Microsoft YaHei Light" panose="020B0503020204020204" pitchFamily="34" charset="-122"/>
              </a:rPr>
              <a:t>Same from 3 with the minimum grow distance set to 0, which results in tree that is unable to consume all attraction points before finishing.</a:t>
            </a:r>
          </a:p>
        </p:txBody>
      </p:sp>
      <p:sp>
        <p:nvSpPr>
          <p:cNvPr id="13" name="TextBox 12">
            <a:extLst>
              <a:ext uri="{FF2B5EF4-FFF2-40B4-BE49-F238E27FC236}">
                <a16:creationId xmlns:a16="http://schemas.microsoft.com/office/drawing/2014/main" id="{75252EC8-5A03-47A5-8234-602B79391EE9}"/>
              </a:ext>
            </a:extLst>
          </p:cNvPr>
          <p:cNvSpPr txBox="1"/>
          <p:nvPr/>
        </p:nvSpPr>
        <p:spPr>
          <a:xfrm>
            <a:off x="390617" y="292963"/>
            <a:ext cx="3187091" cy="707886"/>
          </a:xfrm>
          <a:prstGeom prst="rect">
            <a:avLst/>
          </a:prstGeom>
          <a:noFill/>
        </p:spPr>
        <p:txBody>
          <a:bodyPr wrap="none" rtlCol="0">
            <a:spAutoFit/>
          </a:bodyPr>
          <a:lstStyle/>
          <a:p>
            <a:r>
              <a:rPr lang="en-US" sz="4000" dirty="0">
                <a:latin typeface="Microsoft YaHei Light" panose="020B0503020204020204" pitchFamily="34" charset="-122"/>
                <a:ea typeface="Microsoft YaHei Light" panose="020B0503020204020204" pitchFamily="34" charset="-122"/>
              </a:rPr>
              <a:t>(Continues…)</a:t>
            </a:r>
          </a:p>
        </p:txBody>
      </p:sp>
    </p:spTree>
    <p:extLst>
      <p:ext uri="{BB962C8B-B14F-4D97-AF65-F5344CB8AC3E}">
        <p14:creationId xmlns:p14="http://schemas.microsoft.com/office/powerpoint/2010/main" val="101278455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BB2689-1DB4-4156-93C9-B62D4F81A685}"/>
              </a:ext>
            </a:extLst>
          </p:cNvPr>
          <p:cNvSpPr txBox="1"/>
          <p:nvPr/>
        </p:nvSpPr>
        <p:spPr>
          <a:xfrm>
            <a:off x="284086" y="532661"/>
            <a:ext cx="5142755" cy="830997"/>
          </a:xfrm>
          <a:prstGeom prst="rect">
            <a:avLst/>
          </a:prstGeom>
          <a:noFill/>
        </p:spPr>
        <p:txBody>
          <a:bodyPr wrap="none" rtlCol="0">
            <a:spAutoFit/>
          </a:bodyPr>
          <a:lstStyle/>
          <a:p>
            <a:r>
              <a:rPr lang="en-US" sz="4800" dirty="0">
                <a:latin typeface="Microsoft YaHei Light" panose="020B0503020204020204" pitchFamily="34" charset="-122"/>
                <a:ea typeface="Microsoft YaHei Light" panose="020B0503020204020204" pitchFamily="34" charset="-122"/>
              </a:rPr>
              <a:t>Node decimation</a:t>
            </a:r>
          </a:p>
        </p:txBody>
      </p:sp>
      <p:sp>
        <p:nvSpPr>
          <p:cNvPr id="5" name="TextBox 4">
            <a:extLst>
              <a:ext uri="{FF2B5EF4-FFF2-40B4-BE49-F238E27FC236}">
                <a16:creationId xmlns:a16="http://schemas.microsoft.com/office/drawing/2014/main" id="{DB8E1D38-6B40-4D3B-8C61-1D6678E4D6EC}"/>
              </a:ext>
            </a:extLst>
          </p:cNvPr>
          <p:cNvSpPr txBox="1"/>
          <p:nvPr/>
        </p:nvSpPr>
        <p:spPr>
          <a:xfrm>
            <a:off x="870012" y="1515920"/>
            <a:ext cx="7403975" cy="707886"/>
          </a:xfrm>
          <a:prstGeom prst="rect">
            <a:avLst/>
          </a:prstGeom>
          <a:noFill/>
        </p:spPr>
        <p:txBody>
          <a:bodyPr wrap="square" rtlCol="0">
            <a:spAutoFit/>
          </a:bodyPr>
          <a:lstStyle/>
          <a:p>
            <a:pPr marL="457200" indent="-457200">
              <a:buFont typeface="+mj-lt"/>
              <a:buAutoNum type="arabicPeriod"/>
            </a:pPr>
            <a:r>
              <a:rPr lang="en-US" sz="2000" dirty="0">
                <a:latin typeface="Microsoft YaHei Light" panose="020B0503020204020204" pitchFamily="34" charset="-122"/>
                <a:ea typeface="Microsoft YaHei Light" panose="020B0503020204020204" pitchFamily="34" charset="-122"/>
              </a:rPr>
              <a:t>The node will be decimated if it is too close to its parent or any of its children. The distance can be set from here:</a:t>
            </a:r>
          </a:p>
        </p:txBody>
      </p:sp>
      <p:pic>
        <p:nvPicPr>
          <p:cNvPr id="6" name="Picture 5">
            <a:extLst>
              <a:ext uri="{FF2B5EF4-FFF2-40B4-BE49-F238E27FC236}">
                <a16:creationId xmlns:a16="http://schemas.microsoft.com/office/drawing/2014/main" id="{9CCAB9FD-4793-43EE-B675-72B207B49D90}"/>
              </a:ext>
            </a:extLst>
          </p:cNvPr>
          <p:cNvPicPr>
            <a:picLocks noChangeAspect="1"/>
          </p:cNvPicPr>
          <p:nvPr/>
        </p:nvPicPr>
        <p:blipFill>
          <a:blip r:embed="rId2"/>
          <a:stretch>
            <a:fillRect/>
          </a:stretch>
        </p:blipFill>
        <p:spPr>
          <a:xfrm>
            <a:off x="464688" y="3886328"/>
            <a:ext cx="2390775" cy="2609850"/>
          </a:xfrm>
          <a:prstGeom prst="rect">
            <a:avLst/>
          </a:prstGeom>
        </p:spPr>
      </p:pic>
      <p:pic>
        <p:nvPicPr>
          <p:cNvPr id="7" name="Picture 6">
            <a:extLst>
              <a:ext uri="{FF2B5EF4-FFF2-40B4-BE49-F238E27FC236}">
                <a16:creationId xmlns:a16="http://schemas.microsoft.com/office/drawing/2014/main" id="{B51894C3-8DE3-4042-BD14-10F42F2430D7}"/>
              </a:ext>
            </a:extLst>
          </p:cNvPr>
          <p:cNvPicPr>
            <a:picLocks noChangeAspect="1"/>
          </p:cNvPicPr>
          <p:nvPr/>
        </p:nvPicPr>
        <p:blipFill>
          <a:blip r:embed="rId3"/>
          <a:stretch>
            <a:fillRect/>
          </a:stretch>
        </p:blipFill>
        <p:spPr>
          <a:xfrm>
            <a:off x="464688" y="2581550"/>
            <a:ext cx="8448675" cy="1143000"/>
          </a:xfrm>
          <a:prstGeom prst="rect">
            <a:avLst/>
          </a:prstGeom>
        </p:spPr>
      </p:pic>
    </p:spTree>
    <p:extLst>
      <p:ext uri="{BB962C8B-B14F-4D97-AF65-F5344CB8AC3E}">
        <p14:creationId xmlns:p14="http://schemas.microsoft.com/office/powerpoint/2010/main" val="80301805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game, basketball, dark, sitting&#10;&#10;Description automatically generated">
            <a:extLst>
              <a:ext uri="{FF2B5EF4-FFF2-40B4-BE49-F238E27FC236}">
                <a16:creationId xmlns:a16="http://schemas.microsoft.com/office/drawing/2014/main" id="{5B2850AC-42E4-4417-97D2-ACF2D6DA0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0356" y="1886877"/>
            <a:ext cx="2688896" cy="4934677"/>
          </a:xfrm>
          <a:prstGeom prst="rect">
            <a:avLst/>
          </a:prstGeom>
        </p:spPr>
      </p:pic>
      <p:sp>
        <p:nvSpPr>
          <p:cNvPr id="4" name="TextBox 3">
            <a:extLst>
              <a:ext uri="{FF2B5EF4-FFF2-40B4-BE49-F238E27FC236}">
                <a16:creationId xmlns:a16="http://schemas.microsoft.com/office/drawing/2014/main" id="{1870C26D-5C15-4608-8397-26F9C6BB1EB2}"/>
              </a:ext>
            </a:extLst>
          </p:cNvPr>
          <p:cNvSpPr txBox="1"/>
          <p:nvPr/>
        </p:nvSpPr>
        <p:spPr>
          <a:xfrm>
            <a:off x="284086" y="532661"/>
            <a:ext cx="4656659" cy="830997"/>
          </a:xfrm>
          <a:prstGeom prst="rect">
            <a:avLst/>
          </a:prstGeom>
          <a:noFill/>
        </p:spPr>
        <p:txBody>
          <a:bodyPr wrap="none" rtlCol="0">
            <a:spAutoFit/>
          </a:bodyPr>
          <a:lstStyle/>
          <a:p>
            <a:r>
              <a:rPr lang="en-US" sz="4800" dirty="0">
                <a:latin typeface="Microsoft YaHei Light" panose="020B0503020204020204" pitchFamily="34" charset="-122"/>
                <a:ea typeface="Microsoft YaHei Light" panose="020B0503020204020204" pitchFamily="34" charset="-122"/>
              </a:rPr>
              <a:t>Node relocation</a:t>
            </a:r>
          </a:p>
        </p:txBody>
      </p:sp>
      <p:sp>
        <p:nvSpPr>
          <p:cNvPr id="5" name="TextBox 4">
            <a:extLst>
              <a:ext uri="{FF2B5EF4-FFF2-40B4-BE49-F238E27FC236}">
                <a16:creationId xmlns:a16="http://schemas.microsoft.com/office/drawing/2014/main" id="{C20B8B4B-06FF-4F0B-8862-EB413E833BCC}"/>
              </a:ext>
            </a:extLst>
          </p:cNvPr>
          <p:cNvSpPr txBox="1"/>
          <p:nvPr/>
        </p:nvSpPr>
        <p:spPr>
          <a:xfrm>
            <a:off x="787466" y="1363658"/>
            <a:ext cx="5930470" cy="523220"/>
          </a:xfrm>
          <a:prstGeom prst="rect">
            <a:avLst/>
          </a:prstGeom>
          <a:noFill/>
        </p:spPr>
        <p:txBody>
          <a:bodyPr wrap="none" rtlCol="0">
            <a:spAutoFit/>
          </a:bodyPr>
          <a:lstStyle/>
          <a:p>
            <a:r>
              <a:rPr lang="en-US" sz="2800" dirty="0">
                <a:latin typeface="Microsoft YaHei Light" panose="020B0503020204020204" pitchFamily="34" charset="-122"/>
                <a:ea typeface="Microsoft YaHei Light" panose="020B0503020204020204" pitchFamily="34" charset="-122"/>
              </a:rPr>
              <a:t>(Create more natural appearance…)</a:t>
            </a:r>
          </a:p>
        </p:txBody>
      </p:sp>
      <p:sp>
        <p:nvSpPr>
          <p:cNvPr id="6" name="TextBox 5">
            <a:extLst>
              <a:ext uri="{FF2B5EF4-FFF2-40B4-BE49-F238E27FC236}">
                <a16:creationId xmlns:a16="http://schemas.microsoft.com/office/drawing/2014/main" id="{B893CBBC-075D-4B08-8110-E732F9D88189}"/>
              </a:ext>
            </a:extLst>
          </p:cNvPr>
          <p:cNvSpPr txBox="1"/>
          <p:nvPr/>
        </p:nvSpPr>
        <p:spPr>
          <a:xfrm>
            <a:off x="3593025" y="3988737"/>
            <a:ext cx="1233351" cy="523220"/>
          </a:xfrm>
          <a:prstGeom prst="rect">
            <a:avLst/>
          </a:prstGeom>
          <a:noFill/>
        </p:spPr>
        <p:txBody>
          <a:bodyPr wrap="none" rtlCol="0">
            <a:spAutoFit/>
          </a:bodyPr>
          <a:lstStyle/>
          <a:p>
            <a:r>
              <a:rPr lang="en-US" sz="2800" dirty="0">
                <a:latin typeface="Microsoft YaHei Light" panose="020B0503020204020204" pitchFamily="34" charset="-122"/>
                <a:ea typeface="Microsoft YaHei Light" panose="020B0503020204020204" pitchFamily="34" charset="-122"/>
              </a:rPr>
              <a:t>Before</a:t>
            </a:r>
          </a:p>
        </p:txBody>
      </p:sp>
      <p:sp>
        <p:nvSpPr>
          <p:cNvPr id="7" name="TextBox 6">
            <a:extLst>
              <a:ext uri="{FF2B5EF4-FFF2-40B4-BE49-F238E27FC236}">
                <a16:creationId xmlns:a16="http://schemas.microsoft.com/office/drawing/2014/main" id="{1E36911F-60F5-4579-8D45-06376538C226}"/>
              </a:ext>
            </a:extLst>
          </p:cNvPr>
          <p:cNvSpPr txBox="1"/>
          <p:nvPr/>
        </p:nvSpPr>
        <p:spPr>
          <a:xfrm>
            <a:off x="4333741" y="4520787"/>
            <a:ext cx="985270" cy="523220"/>
          </a:xfrm>
          <a:prstGeom prst="rect">
            <a:avLst/>
          </a:prstGeom>
          <a:noFill/>
        </p:spPr>
        <p:txBody>
          <a:bodyPr wrap="none" rtlCol="0">
            <a:spAutoFit/>
          </a:bodyPr>
          <a:lstStyle/>
          <a:p>
            <a:r>
              <a:rPr lang="en-US" sz="2800" dirty="0">
                <a:latin typeface="Microsoft YaHei Light" panose="020B0503020204020204" pitchFamily="34" charset="-122"/>
                <a:ea typeface="Microsoft YaHei Light" panose="020B0503020204020204" pitchFamily="34" charset="-122"/>
              </a:rPr>
              <a:t>After</a:t>
            </a:r>
          </a:p>
        </p:txBody>
      </p:sp>
      <p:pic>
        <p:nvPicPr>
          <p:cNvPr id="11" name="Picture 10" descr="A picture containing basketball, game&#10;&#10;Description automatically generated">
            <a:extLst>
              <a:ext uri="{FF2B5EF4-FFF2-40B4-BE49-F238E27FC236}">
                <a16:creationId xmlns:a16="http://schemas.microsoft.com/office/drawing/2014/main" id="{B7BA88F5-C73C-47C0-88A7-5C7CC5D950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649" y="1972594"/>
            <a:ext cx="2617007" cy="4885406"/>
          </a:xfrm>
          <a:prstGeom prst="rect">
            <a:avLst/>
          </a:prstGeom>
        </p:spPr>
      </p:pic>
    </p:spTree>
    <p:extLst>
      <p:ext uri="{BB962C8B-B14F-4D97-AF65-F5344CB8AC3E}">
        <p14:creationId xmlns:p14="http://schemas.microsoft.com/office/powerpoint/2010/main" val="3161368703"/>
      </p:ext>
    </p:extLst>
  </p:cSld>
  <p:clrMapOvr>
    <a:masterClrMapping/>
  </p:clrMapOvr>
  <p:transition spd="slow">
    <p:push dir="u"/>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62</TotalTime>
  <Words>274</Words>
  <Application>Microsoft Office PowerPoint</Application>
  <PresentationFormat>On-screen Show (4:3)</PresentationFormat>
  <Paragraphs>26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Microsoft YaHei Light</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Edison</dc:creator>
  <cp:lastModifiedBy>Lee Edison</cp:lastModifiedBy>
  <cp:revision>12</cp:revision>
  <dcterms:created xsi:type="dcterms:W3CDTF">2020-03-25T20:35:35Z</dcterms:created>
  <dcterms:modified xsi:type="dcterms:W3CDTF">2020-03-25T21:51:48Z</dcterms:modified>
</cp:coreProperties>
</file>