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2" r:id="rId3"/>
    <p:sldId id="261" r:id="rId4"/>
    <p:sldId id="258" r:id="rId5"/>
    <p:sldId id="259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7C935-07DC-B2EF-186D-358160318156}" v="79" dt="2021-05-21T14:40:31.696"/>
    <p1510:client id="{42BF2A8F-00BD-F9B8-D56C-8869A9D5B0EC}" v="579" dt="2021-05-21T15:57:05.950"/>
    <p1510:client id="{5B90BA56-12F4-3A2C-6E03-BBB63621D74C}" v="198" dt="2021-05-21T14:28:18.203"/>
    <p1510:client id="{7F344904-4881-AE93-D01D-09ED2EFA2270}" v="39" dt="2021-06-18T02:04:42.999"/>
    <p1510:client id="{D987C34F-5B27-70EE-A0A8-E216DEC49DFE}" v="17" dt="2021-05-21T15:29:05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23135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8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68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9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0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s-ES" sz="5100">
                <a:cs typeface="Calibri Light"/>
              </a:rPr>
              <a:t>Herramientas</a:t>
            </a:r>
            <a:endParaRPr lang="es-ES" sz="51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>
                <a:cs typeface="Calibri"/>
              </a:rPr>
              <a:t>Autores: Edison Mosquera, Carlos Ruiz, David Martínez</a:t>
            </a:r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EBA3A-1A7D-417C-91F0-1DAA9C670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" r="35233" b="10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1613C5-8744-471A-A00C-CA9EB244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84" y="583839"/>
            <a:ext cx="9899904" cy="1345115"/>
          </a:xfrm>
        </p:spPr>
        <p:txBody>
          <a:bodyPr>
            <a:normAutofit/>
          </a:bodyPr>
          <a:lstStyle/>
          <a:p>
            <a:r>
              <a:rPr lang="es-ES">
                <a:cs typeface="Aharoni"/>
              </a:rPr>
              <a:t>Git </a:t>
            </a:r>
            <a:endParaRPr lang="es-ES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4585485A-A748-4C92-B7E8-BC7A14E0F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435" y="3733712"/>
            <a:ext cx="5112535" cy="2498971"/>
          </a:xfrm>
        </p:spPr>
      </p:pic>
      <p:pic>
        <p:nvPicPr>
          <p:cNvPr id="3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580E635-FA33-4284-8F34-6C4DD8CDF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722" y="3755650"/>
            <a:ext cx="4316361" cy="24807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6095E4A-2E3D-437C-A74A-3E03E8FAC768}"/>
              </a:ext>
            </a:extLst>
          </p:cNvPr>
          <p:cNvSpPr txBox="1"/>
          <p:nvPr/>
        </p:nvSpPr>
        <p:spPr>
          <a:xfrm>
            <a:off x="1084603" y="1604893"/>
            <a:ext cx="926936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ea typeface="+mn-lt"/>
                <a:cs typeface="+mn-lt"/>
              </a:rPr>
              <a:t>Git es una herramienta que realiza una función del control de versiones de código de forma distribuida.</a:t>
            </a:r>
          </a:p>
          <a:p>
            <a:pPr marL="285750" indent="-285750">
              <a:buFont typeface="Wingdings"/>
              <a:buChar char="ü"/>
            </a:pPr>
            <a:r>
              <a:rPr lang="es-ES" b="1" err="1">
                <a:ea typeface="+mn-lt"/>
                <a:cs typeface="+mn-lt"/>
              </a:rPr>
              <a:t>Working</a:t>
            </a:r>
            <a:r>
              <a:rPr lang="es-ES" b="1">
                <a:ea typeface="+mn-lt"/>
                <a:cs typeface="+mn-lt"/>
              </a:rPr>
              <a:t> </a:t>
            </a:r>
            <a:r>
              <a:rPr lang="es-ES" b="1" err="1">
                <a:ea typeface="+mn-lt"/>
                <a:cs typeface="+mn-lt"/>
              </a:rPr>
              <a:t>Directory</a:t>
            </a:r>
            <a:r>
              <a:rPr lang="es-ES" b="1">
                <a:ea typeface="+mn-lt"/>
                <a:cs typeface="+mn-lt"/>
              </a:rPr>
              <a:t>:</a:t>
            </a:r>
            <a:r>
              <a:rPr lang="es-ES">
                <a:ea typeface="+mn-lt"/>
                <a:cs typeface="+mn-lt"/>
              </a:rPr>
              <a:t> Aquí es donde podemos hacer cualquier cambio y no afectar nuestro repositorio en lo absoluto.</a:t>
            </a:r>
          </a:p>
          <a:p>
            <a:pPr marL="285750" indent="-285750">
              <a:buFont typeface="Wingdings"/>
              <a:buChar char="ü"/>
            </a:pPr>
            <a:r>
              <a:rPr lang="es-ES" b="1" err="1"/>
              <a:t>Staging</a:t>
            </a:r>
            <a:r>
              <a:rPr lang="es-ES" b="1"/>
              <a:t> </a:t>
            </a:r>
            <a:r>
              <a:rPr lang="es-ES" b="1" err="1"/>
              <a:t>Area</a:t>
            </a:r>
            <a:r>
              <a:rPr lang="es-ES" b="1"/>
              <a:t>: </a:t>
            </a:r>
            <a:r>
              <a:rPr lang="es-ES"/>
              <a:t>Área de preparación </a:t>
            </a:r>
            <a:r>
              <a:rPr lang="es-ES">
                <a:ea typeface="+mn-lt"/>
                <a:cs typeface="+mn-lt"/>
              </a:rPr>
              <a:t>aquí la información estará en el próximo </a:t>
            </a:r>
            <a:r>
              <a:rPr lang="es-ES" err="1">
                <a:ea typeface="+mn-lt"/>
                <a:cs typeface="+mn-lt"/>
              </a:rPr>
              <a:t>commit</a:t>
            </a:r>
            <a:r>
              <a:rPr lang="es-ES">
                <a:ea typeface="+mn-lt"/>
                <a:cs typeface="+mn-lt"/>
              </a:rPr>
              <a:t>.</a:t>
            </a:r>
          </a:p>
          <a:p>
            <a:pPr marL="285750" indent="-285750">
              <a:buFont typeface="Wingdings"/>
              <a:buChar char="ü"/>
            </a:pPr>
            <a:r>
              <a:rPr lang="es-ES" b="1" err="1"/>
              <a:t>Repository</a:t>
            </a:r>
            <a:r>
              <a:rPr lang="es-ES" b="1"/>
              <a:t>:  </a:t>
            </a:r>
            <a:r>
              <a:rPr lang="es-ES"/>
              <a:t>Es el lugar de almacenamiento de un proyecto.</a:t>
            </a:r>
          </a:p>
        </p:txBody>
      </p:sp>
    </p:spTree>
    <p:extLst>
      <p:ext uri="{BB962C8B-B14F-4D97-AF65-F5344CB8AC3E}">
        <p14:creationId xmlns:p14="http://schemas.microsoft.com/office/powerpoint/2010/main" val="340514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6259F4-4E25-42C0-8736-1F04518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s-ES" err="1">
                <a:cs typeface="Aharoni"/>
              </a:rPr>
              <a:t>Gitflow</a:t>
            </a:r>
            <a:endParaRPr lang="es-ES" err="1"/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E921C6AE-161B-4266-BE90-5F752C8D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93" y="1254404"/>
            <a:ext cx="7487264" cy="555364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C132643-B8E4-43F5-9497-2A1BF1D77CF9}"/>
              </a:ext>
            </a:extLst>
          </p:cNvPr>
          <p:cNvSpPr txBox="1"/>
          <p:nvPr/>
        </p:nvSpPr>
        <p:spPr>
          <a:xfrm>
            <a:off x="594852" y="2659625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>
                <a:ea typeface="+mn-lt"/>
                <a:cs typeface="+mn-lt"/>
              </a:rPr>
              <a:t>Es un </a:t>
            </a:r>
            <a:r>
              <a:rPr lang="es-ES" err="1">
                <a:ea typeface="+mn-lt"/>
                <a:cs typeface="+mn-lt"/>
              </a:rPr>
              <a:t>workflow</a:t>
            </a:r>
            <a:r>
              <a:rPr lang="es-ES">
                <a:ea typeface="+mn-lt"/>
                <a:cs typeface="+mn-lt"/>
              </a:rPr>
              <a:t> y conjunto de extensiones para Git con las que se permite gestionar de manera eficiente las ramas en nuestros repositorios Git.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47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24D106-F96C-40DE-8278-A40B86D2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64839"/>
            <a:ext cx="9899904" cy="1345115"/>
          </a:xfrm>
        </p:spPr>
        <p:txBody>
          <a:bodyPr>
            <a:normAutofit/>
          </a:bodyPr>
          <a:lstStyle/>
          <a:p>
            <a:r>
              <a:rPr lang="es-ES">
                <a:cs typeface="Aharoni"/>
              </a:rPr>
              <a:t>Azure DevOps</a:t>
            </a:r>
            <a:endParaRPr lang="es-ES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9EB2A30A-1418-4E8E-900D-525AB9A4E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098" y="3009417"/>
            <a:ext cx="5715000" cy="3219450"/>
          </a:xfrm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C3FCCE08-0F2B-4985-8F51-3C16F844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45" y="3825978"/>
            <a:ext cx="4476134" cy="22663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9C6CEDE-44CC-497C-92DA-3493CC1BBBAD}"/>
              </a:ext>
            </a:extLst>
          </p:cNvPr>
          <p:cNvSpPr txBox="1"/>
          <p:nvPr/>
        </p:nvSpPr>
        <p:spPr>
          <a:xfrm>
            <a:off x="2905432" y="1799302"/>
            <a:ext cx="68973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</a:rPr>
              <a:t>DevOps permite que los roles que antes estaban aislados (desarrollo, operaciones de TI, ingeniería de la calidad y seguridad) se coordinen y colaboren para crear productos mejores y más confiables.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20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E56FA3-CD19-426B-B5BF-61F7E573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41935"/>
            <a:ext cx="9899904" cy="1345115"/>
          </a:xfrm>
        </p:spPr>
        <p:txBody>
          <a:bodyPr>
            <a:normAutofit/>
          </a:bodyPr>
          <a:lstStyle/>
          <a:p>
            <a:r>
              <a:rPr lang="es-ES">
                <a:cs typeface="Aharoni"/>
              </a:rPr>
              <a:t>Review</a:t>
            </a:r>
            <a:endParaRPr lang="es-ES"/>
          </a:p>
        </p:txBody>
      </p:sp>
      <p:pic>
        <p:nvPicPr>
          <p:cNvPr id="4" name="Imagen 4" descr="Gráfico, Diagrama&#10;&#10;Descripción generada automáticamente">
            <a:extLst>
              <a:ext uri="{FF2B5EF4-FFF2-40B4-BE49-F238E27FC236}">
                <a16:creationId xmlns:a16="http://schemas.microsoft.com/office/drawing/2014/main" id="{6B0FC480-21D9-436B-9C02-0865D69D2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145" y="1595723"/>
            <a:ext cx="7521676" cy="4227870"/>
          </a:xfrm>
        </p:spPr>
      </p:pic>
    </p:spTree>
    <p:extLst>
      <p:ext uri="{BB962C8B-B14F-4D97-AF65-F5344CB8AC3E}">
        <p14:creationId xmlns:p14="http://schemas.microsoft.com/office/powerpoint/2010/main" val="366187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F37EE88-E359-4E69-A072-9959A84E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1D4D51-2A8E-4B48-B371-756DFE63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6C6E018E-113B-4686-AD1D-A6835C1C0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582" y="2130661"/>
            <a:ext cx="5679320" cy="42516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6D140DD-395B-48C5-A55F-82DEDA0FFA12}"/>
              </a:ext>
            </a:extLst>
          </p:cNvPr>
          <p:cNvSpPr txBox="1"/>
          <p:nvPr/>
        </p:nvSpPr>
        <p:spPr>
          <a:xfrm>
            <a:off x="6452417" y="2490890"/>
            <a:ext cx="4565651" cy="31257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05000"/>
              </a:lnSpc>
              <a:spcAft>
                <a:spcPts val="600"/>
              </a:spcAft>
            </a:pPr>
            <a:r>
              <a:rPr lang="es-ES"/>
              <a:t>Son contenedores ligeros y portables para las aplicaciones software que puedan ejecutarse en cualquier máquina, independientemente del sistema operativo que la máquina tenga por debajo facilitando su despliegue.</a:t>
            </a:r>
          </a:p>
        </p:txBody>
      </p:sp>
    </p:spTree>
    <p:extLst>
      <p:ext uri="{BB962C8B-B14F-4D97-AF65-F5344CB8AC3E}">
        <p14:creationId xmlns:p14="http://schemas.microsoft.com/office/powerpoint/2010/main" val="365205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F37EE88-E359-4E69-A072-9959A84E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1D4D51-2A8E-4B48-B371-756DFE63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Kubernetes</a:t>
            </a:r>
            <a:endParaRPr lang="en-US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D140DD-395B-48C5-A55F-82DEDA0FFA12}"/>
              </a:ext>
            </a:extLst>
          </p:cNvPr>
          <p:cNvSpPr txBox="1"/>
          <p:nvPr/>
        </p:nvSpPr>
        <p:spPr>
          <a:xfrm>
            <a:off x="6452417" y="2490890"/>
            <a:ext cx="4565651" cy="31257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05000"/>
              </a:lnSpc>
              <a:spcAft>
                <a:spcPts val="600"/>
              </a:spcAft>
            </a:pPr>
            <a:r>
              <a:rPr lang="es-ES" dirty="0">
                <a:ea typeface="+mn-lt"/>
                <a:cs typeface="+mn-lt"/>
              </a:rPr>
              <a:t>Administra cargas de trabajo y servicios, facilitando la automatización y eliminando muchos de los procesos manuales durante la implementación y escalabilidad de las aplicaciones en contenedores.</a:t>
            </a:r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59DC9883-0E16-4CB3-9254-F7A670227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79" b="-380"/>
          <a:stretch/>
        </p:blipFill>
        <p:spPr>
          <a:xfrm>
            <a:off x="216087" y="2409061"/>
            <a:ext cx="6307393" cy="24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5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59C3EE-1748-443B-8ED5-20A9506C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s-ES">
                <a:cs typeface="Aharoni"/>
              </a:rPr>
              <a:t>Sonarcloud</a:t>
            </a:r>
            <a:endParaRPr lang="es-ES"/>
          </a:p>
        </p:txBody>
      </p:sp>
      <p:pic>
        <p:nvPicPr>
          <p:cNvPr id="3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5DADC0F-B1EF-49F2-9E5E-801469F83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905" y="1770079"/>
            <a:ext cx="3932830" cy="2951481"/>
          </a:xfrm>
        </p:spPr>
      </p:pic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55EBD61-246E-4A8C-ADA2-9A9C37D6E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67" r="11309" b="-1"/>
          <a:stretch/>
        </p:blipFill>
        <p:spPr>
          <a:xfrm>
            <a:off x="7531284" y="1305363"/>
            <a:ext cx="4472235" cy="4474088"/>
          </a:xfrm>
          <a:prstGeom prst="rect">
            <a:avLst/>
          </a:prstGeom>
        </p:spPr>
      </p:pic>
      <p:pic>
        <p:nvPicPr>
          <p:cNvPr id="5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5AB8EDA5-946C-48EF-9593-2B8A5B57D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465" y="4663456"/>
            <a:ext cx="4144296" cy="1808122"/>
          </a:xfrm>
          <a:prstGeom prst="rect">
            <a:avLst/>
          </a:prstGeom>
        </p:spPr>
      </p:pic>
      <p:pic>
        <p:nvPicPr>
          <p:cNvPr id="7" name="Imagen 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724F4A0-0DA1-4C56-AB0D-052D9DF82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078" y="4603187"/>
            <a:ext cx="4672779" cy="17565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2C9EFBD-D2BB-46E3-BC65-87A2BD6D572C}"/>
              </a:ext>
            </a:extLst>
          </p:cNvPr>
          <p:cNvSpPr txBox="1"/>
          <p:nvPr/>
        </p:nvSpPr>
        <p:spPr>
          <a:xfrm>
            <a:off x="299884" y="2045109"/>
            <a:ext cx="3124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>
                <a:ea typeface="+mn-lt"/>
                <a:cs typeface="+mn-lt"/>
              </a:rPr>
              <a:t>Solución de calidad de código que detecta automáticamente las vulnerabilidades y los errores en sus proyectos privados y públicos.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15155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1D3325"/>
      </a:dk2>
      <a:lt2>
        <a:srgbClr val="E8E3E2"/>
      </a:lt2>
      <a:accent1>
        <a:srgbClr val="38B0D0"/>
      </a:accent1>
      <a:accent2>
        <a:srgbClr val="25B497"/>
      </a:accent2>
      <a:accent3>
        <a:srgbClr val="32B965"/>
      </a:accent3>
      <a:accent4>
        <a:srgbClr val="2BBA26"/>
      </a:accent4>
      <a:accent5>
        <a:srgbClr val="6CB431"/>
      </a:accent5>
      <a:accent6>
        <a:srgbClr val="9AAB23"/>
      </a:accent6>
      <a:hlink>
        <a:srgbClr val="BF5A3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PrismaticVTI</vt:lpstr>
      <vt:lpstr>Herramientas</vt:lpstr>
      <vt:lpstr>Git </vt:lpstr>
      <vt:lpstr>Gitflow</vt:lpstr>
      <vt:lpstr>Azure DevOps</vt:lpstr>
      <vt:lpstr>Review</vt:lpstr>
      <vt:lpstr>Docker</vt:lpstr>
      <vt:lpstr>Kubernetes</vt:lpstr>
      <vt:lpstr>Sonarcloud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14</cp:revision>
  <dcterms:created xsi:type="dcterms:W3CDTF">2021-05-21T09:53:57Z</dcterms:created>
  <dcterms:modified xsi:type="dcterms:W3CDTF">2021-06-18T15:26:06Z</dcterms:modified>
</cp:coreProperties>
</file>